
<file path=[Content_Types].xml><?xml version="1.0" encoding="utf-8"?>
<Types xmlns="http://schemas.openxmlformats.org/package/2006/content-types">
  <Override PartName="/_rels/.rels" ContentType="application/vnd.openxmlformats-package.relationship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ppt/_rels/presentation.xml.rels" ContentType="application/vnd.openxmlformats-package.relationships+xml"/>
  <Override PartName="/ppt/media/image64.png" ContentType="image/png"/>
  <Override PartName="/ppt/media/image63.wmf" ContentType="image/x-wmf"/>
  <Override PartName="/ppt/media/image61.jpeg" ContentType="image/jpeg"/>
  <Override PartName="/ppt/media/image53.wmf" ContentType="image/x-wmf"/>
  <Override PartName="/ppt/media/image50.wmf" ContentType="image/x-wmf"/>
  <Override PartName="/ppt/media/image47.wmf" ContentType="image/x-wmf"/>
  <Override PartName="/ppt/media/image46.wmf" ContentType="image/x-wmf"/>
  <Override PartName="/ppt/media/image45.png" ContentType="image/png"/>
  <Override PartName="/ppt/media/image44.png" ContentType="image/png"/>
  <Override PartName="/ppt/media/image55.wmf" ContentType="image/x-wmf"/>
  <Override PartName="/ppt/media/image42.jpeg" ContentType="image/jpeg"/>
  <Override PartName="/ppt/media/image51.wmf" ContentType="image/x-wmf"/>
  <Override PartName="/ppt/media/image40.jpeg" ContentType="image/jpeg"/>
  <Override PartName="/ppt/media/image39.png" ContentType="image/png"/>
  <Override PartName="/ppt/media/image37.png" ContentType="image/png"/>
  <Override PartName="/ppt/media/image16.wmf" ContentType="image/x-wmf"/>
  <Override PartName="/ppt/media/image43.png" ContentType="image/png"/>
  <Override PartName="/ppt/media/image38.wmf" ContentType="image/x-wmf"/>
  <Override PartName="/ppt/media/image13.wmf" ContentType="image/x-wmf"/>
  <Override PartName="/ppt/media/image12.wmf" ContentType="image/x-wmf"/>
  <Override PartName="/ppt/media/image17.wmf" ContentType="image/x-wmf"/>
  <Override PartName="/ppt/media/image18.wmf" ContentType="image/x-wmf"/>
  <Override PartName="/ppt/media/image48.wmf" ContentType="image/x-wmf"/>
  <Override PartName="/ppt/media/image23.wmf" ContentType="image/x-wmf"/>
  <Override PartName="/ppt/media/image49.wmf" ContentType="image/x-wmf"/>
  <Override PartName="/ppt/media/image24.wmf" ContentType="image/x-wmf"/>
  <Override PartName="/ppt/media/image14.jpeg" ContentType="image/jpeg"/>
  <Override PartName="/ppt/media/image15.jpeg" ContentType="image/jpeg"/>
  <Override PartName="/ppt/media/image19.png" ContentType="image/png"/>
  <Override PartName="/ppt/media/image26.png" ContentType="image/png"/>
  <Override PartName="/ppt/media/image27.png" ContentType="image/png"/>
  <Override PartName="/ppt/media/image28.png" ContentType="image/png"/>
  <Override PartName="/ppt/media/image29.png" ContentType="image/png"/>
  <Override PartName="/ppt/media/image25.wmf" ContentType="image/x-wmf"/>
  <Override PartName="/ppt/media/image30.png" ContentType="image/png"/>
  <Override PartName="/ppt/media/image56.png" ContentType="image/png"/>
  <Override PartName="/ppt/media/image31.png" ContentType="image/png"/>
  <Override PartName="/ppt/media/image57.png" ContentType="image/png"/>
  <Override PartName="/ppt/media/image32.png" ContentType="image/png"/>
  <Override PartName="/ppt/media/image58.png" ContentType="image/png"/>
  <Override PartName="/ppt/media/image33.png" ContentType="image/png"/>
  <Override PartName="/ppt/media/image59.png" ContentType="image/png"/>
  <Override PartName="/ppt/media/image34.png" ContentType="image/png"/>
  <Override PartName="/ppt/media/image10.png" ContentType="image/png"/>
  <Override PartName="/ppt/media/image35.png" ContentType="image/png"/>
  <Override PartName="/ppt/media/image11.png" ContentType="image/png"/>
  <Override PartName="/ppt/media/image36.png" ContentType="image/png"/>
  <Override PartName="/ppt/media/image1.jpeg" ContentType="image/jpeg"/>
  <Override PartName="/ppt/media/image4.wmf" ContentType="image/x-wmf"/>
  <Override PartName="/ppt/media/image3.wmf" ContentType="image/x-wmf"/>
  <Override PartName="/ppt/media/image60.wmf" ContentType="image/x-wmf"/>
  <Override PartName="/ppt/media/image5.wmf" ContentType="image/x-wmf"/>
  <Override PartName="/ppt/media/image41.jpeg" ContentType="image/jpeg"/>
  <Override PartName="/ppt/media/image6.wmf" ContentType="image/x-wmf"/>
  <Override PartName="/ppt/media/image62.png" ContentType="image/png"/>
  <Override PartName="/ppt/media/image7.png" ContentType="image/png"/>
  <Override PartName="/ppt/media/image8.png" ContentType="image/png"/>
  <Override PartName="/ppt/media/image52.wmf" ContentType="image/x-wmf"/>
  <Override PartName="/ppt/media/image2.png" ContentType="image/png"/>
  <Override PartName="/ppt/media/image54.wmf" ContentType="image/x-wmf"/>
  <Override PartName="/ppt/media/image20.jpeg" ContentType="image/jpeg"/>
  <Override PartName="/ppt/media/image9.wmf" ContentType="image/x-wmf"/>
  <Override PartName="/ppt/media/image21.jpeg" ContentType="image/jpeg"/>
  <Override PartName="/ppt/media/image22.jpeg" ContentType="image/jpeg"/>
  <Override PartName="/ppt/slideMasters/slideMaster5.xml" ContentType="application/vnd.openxmlformats-officedocument.presentationml.slideMaster+xml"/>
  <Override PartName="/ppt/slideMasters/_rels/slideMaster5.xml.rels" ContentType="application/vnd.openxmlformats-package.relationships+xml"/>
  <Override PartName="/ppt/slideMasters/_rels/slideMaster4.xml.rels" ContentType="application/vnd.openxmlformats-package.relationships+xml"/>
  <Override PartName="/ppt/slideMasters/_rels/slideMaster1.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presentation.xml" ContentType="application/vnd.openxmlformats-officedocument.presentationml.presentation.main+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slideLayouts/slideLayout60.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15.xml" ContentType="application/vnd.openxmlformats-officedocument.presentationml.slideLayout+xml"/>
  <Override PartName="/ppt/slideLayouts/slideLayout39.xml" ContentType="application/vnd.openxmlformats-officedocument.presentationml.slideLayout+xml"/>
  <Override PartName="/ppt/slideLayouts/slideLayout14.xml" ContentType="application/vnd.openxmlformats-officedocument.presentationml.slideLayout+xml"/>
  <Override PartName="/ppt/slideLayouts/slideLayout38.xml" ContentType="application/vnd.openxmlformats-officedocument.presentationml.slideLayout+xml"/>
  <Override PartName="/ppt/slideLayouts/slideLayout13.xml" ContentType="application/vnd.openxmlformats-officedocument.presentationml.slideLayout+xml"/>
  <Override PartName="/ppt/slideLayouts/slideLayout37.xml" ContentType="application/vnd.openxmlformats-officedocument.presentationml.slideLayout+xml"/>
  <Override PartName="/ppt/slideLayouts/slideLayout12.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_rels/slideLayout57.xml.rels" ContentType="application/vnd.openxmlformats-package.relationships+xml"/>
  <Override PartName="/ppt/slideLayouts/_rels/slideLayout56.xml.rels" ContentType="application/vnd.openxmlformats-package.relationships+xml"/>
  <Override PartName="/ppt/slideLayouts/_rels/slideLayout55.xml.rels" ContentType="application/vnd.openxmlformats-package.relationships+xml"/>
  <Override PartName="/ppt/slideLayouts/_rels/slideLayout54.xml.rels" ContentType="application/vnd.openxmlformats-package.relationships+xml"/>
  <Override PartName="/ppt/slideLayouts/_rels/slideLayout53.xml.rels" ContentType="application/vnd.openxmlformats-package.relationships+xml"/>
  <Override PartName="/ppt/slideLayouts/_rels/slideLayout52.xml.rels" ContentType="application/vnd.openxmlformats-package.relationships+xml"/>
  <Override PartName="/ppt/slideLayouts/_rels/slideLayout51.xml.rels" ContentType="application/vnd.openxmlformats-package.relationships+xml"/>
  <Override PartName="/ppt/slideLayouts/_rels/slideLayout50.xml.rels" ContentType="application/vnd.openxmlformats-package.relationships+xml"/>
  <Override PartName="/ppt/slideLayouts/_rels/slideLayout45.xml.rels" ContentType="application/vnd.openxmlformats-package.relationships+xml"/>
  <Override PartName="/ppt/slideLayouts/_rels/slideLayout44.xml.rels" ContentType="application/vnd.openxmlformats-package.relationships+xml"/>
  <Override PartName="/ppt/slideLayouts/_rels/slideLayout43.xml.rels" ContentType="application/vnd.openxmlformats-package.relationships+xml"/>
  <Override PartName="/ppt/slideLayouts/_rels/slideLayout42.xml.rels" ContentType="application/vnd.openxmlformats-package.relationships+xml"/>
  <Override PartName="/ppt/slideLayouts/_rels/slideLayout41.xml.rels" ContentType="application/vnd.openxmlformats-package.relationships+xml"/>
  <Override PartName="/ppt/slideLayouts/_rels/slideLayout40.xml.rels" ContentType="application/vnd.openxmlformats-package.relationships+xml"/>
  <Override PartName="/ppt/slideLayouts/_rels/slideLayout38.xml.rels" ContentType="application/vnd.openxmlformats-package.relationships+xml"/>
  <Override PartName="/ppt/slideLayouts/_rels/slideLayout37.xml.rels" ContentType="application/vnd.openxmlformats-package.relationships+xml"/>
  <Override PartName="/ppt/slideLayouts/_rels/slideLayout16.xml.rels" ContentType="application/vnd.openxmlformats-package.relationships+xml"/>
  <Override PartName="/ppt/slideLayouts/_rels/slideLayout15.xml.rels" ContentType="application/vnd.openxmlformats-package.relationships+xml"/>
  <Override PartName="/ppt/slideLayouts/_rels/slideLayout7.xml.rels" ContentType="application/vnd.openxmlformats-package.relationships+xml"/>
  <Override PartName="/ppt/slideLayouts/_rels/slideLayout58.xml.rels" ContentType="application/vnd.openxmlformats-package.relationships+xml"/>
  <Override PartName="/ppt/slideLayouts/_rels/slideLayout11.xml.rels" ContentType="application/vnd.openxmlformats-package.relationships+xml"/>
  <Override PartName="/ppt/slideLayouts/_rels/slideLayout1.xml.rels" ContentType="application/vnd.openxmlformats-package.relationships+xml"/>
  <Override PartName="/ppt/slideLayouts/_rels/slideLayout17.xml.rels" ContentType="application/vnd.openxmlformats-package.relationships+xml"/>
  <Override PartName="/ppt/slideLayouts/_rels/slideLayout59.xml.rels" ContentType="application/vnd.openxmlformats-package.relationships+xml"/>
  <Override PartName="/ppt/slideLayouts/_rels/slideLayout12.xml.rels" ContentType="application/vnd.openxmlformats-package.relationships+xml"/>
  <Override PartName="/ppt/slideLayouts/_rels/slideLayout48.xml.rels" ContentType="application/vnd.openxmlformats-package.relationships+xml"/>
  <Override PartName="/ppt/slideLayouts/_rels/slideLayout4.xml.rels" ContentType="application/vnd.openxmlformats-package.relationships+xml"/>
  <Override PartName="/ppt/slideLayouts/_rels/slideLayout46.xml.rels" ContentType="application/vnd.openxmlformats-package.relationships+xml"/>
  <Override PartName="/ppt/slideLayouts/_rels/slideLayout2.xml.rels" ContentType="application/vnd.openxmlformats-package.relationships+xml"/>
  <Override PartName="/ppt/slideLayouts/_rels/slideLayout18.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49.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47.xml.rels" ContentType="application/vnd.openxmlformats-package.relationships+xml"/>
  <Override PartName="/ppt/slideLayouts/_rels/slideLayout3.xml.rels" ContentType="application/vnd.openxmlformats-package.relationships+xml"/>
  <Override PartName="/ppt/slideLayouts/_rels/slideLayout19.xml.rels" ContentType="application/vnd.openxmlformats-package.relationships+xml"/>
  <Override PartName="/ppt/slideLayouts/_rels/slideLayout3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30.xml.rels" ContentType="application/vnd.openxmlformats-package.relationships+xml"/>
  <Override PartName="/ppt/slideLayouts/_rels/slideLayout25.xml.rels" ContentType="application/vnd.openxmlformats-package.relationships+xml"/>
  <Override PartName="/ppt/slideLayouts/_rels/slideLayout31.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60.xml.rels" ContentType="application/vnd.openxmlformats-package.relationships+xml"/>
  <Override PartName="/ppt/slideLayouts/_rels/slideLayout32.xml.rels" ContentType="application/vnd.openxmlformats-package.relationships+xml"/>
  <Override PartName="/ppt/slideLayouts/_rels/slideLayout28.xml.rels" ContentType="application/vnd.openxmlformats-package.relationships+xml"/>
  <Override PartName="/ppt/slideLayouts/_rels/slideLayout10.xml.rels" ContentType="application/vnd.openxmlformats-package.relationships+xml"/>
  <Override PartName="/ppt/slideLayouts/_rels/slideLayout29.xml.rels" ContentType="application/vnd.openxmlformats-package.relationships+xml"/>
  <Override PartName="/ppt/slideLayouts/_rels/slideLayout8.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46.xml" ContentType="application/vnd.openxmlformats-officedocument.presentationml.slideLayout+xml"/>
  <Override PartName="/ppt/slideLayouts/slideLayout21.xml" ContentType="application/vnd.openxmlformats-officedocument.presentationml.slideLayout+xml"/>
  <Override PartName="/ppt/slideLayouts/slideLayout47.xml" ContentType="application/vnd.openxmlformats-officedocument.presentationml.slideLayout+xml"/>
  <Override PartName="/ppt/slideLayouts/slideLayout22.xml" ContentType="application/vnd.openxmlformats-officedocument.presentationml.slideLayout+xml"/>
  <Override PartName="/ppt/slideLayouts/slideLayout48.xml" ContentType="application/vnd.openxmlformats-officedocument.presentationml.slideLayout+xml"/>
  <Override PartName="/ppt/slideLayouts/slideLayout23.xml" ContentType="application/vnd.openxmlformats-officedocument.presentationml.slideLayout+xml"/>
  <Override PartName="/ppt/slideLayouts/slideLayout49.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55.xml" ContentType="application/vnd.openxmlformats-officedocument.presentationml.slideLayout+xml"/>
  <Override PartName="/ppt/slideLayouts/slideLayout30.xml" ContentType="application/vnd.openxmlformats-officedocument.presentationml.slideLayout+xml"/>
  <Override PartName="/ppt/slideLayouts/slideLayout56.xml" ContentType="application/vnd.openxmlformats-officedocument.presentationml.slideLayout+xml"/>
  <Override PartName="/ppt/slideLayouts/slideLayout31.xml" ContentType="application/vnd.openxmlformats-officedocument.presentationml.slideLayout+xml"/>
  <Override PartName="/ppt/slideLayouts/slideLayout57.xml" ContentType="application/vnd.openxmlformats-officedocument.presentationml.slideLayout+xml"/>
  <Override PartName="/ppt/slideLayouts/slideLayout32.xml" ContentType="application/vnd.openxmlformats-officedocument.presentationml.slideLayout+xml"/>
  <Override PartName="/ppt/slideLayouts/slideLayout58.xml" ContentType="application/vnd.openxmlformats-officedocument.presentationml.slideLayout+xml"/>
  <Override PartName="/ppt/slideLayouts/slideLayout33.xml" ContentType="application/vnd.openxmlformats-officedocument.presentationml.slideLayout+xml"/>
  <Override PartName="/ppt/slideLayouts/slideLayout59.xml" ContentType="application/vnd.openxmlformats-officedocument.presentationml.slideLayout+xml"/>
  <Override PartName="/ppt/slideLayouts/slideLayout34.xml" ContentType="application/vnd.openxmlformats-officedocument.presentationml.slideLayout+xml"/>
  <Override PartName="/ppt/slideLayouts/slideLayout10.xml" ContentType="application/vnd.openxmlformats-officedocument.presentationml.slideLayout+xml"/>
  <Override PartName="/ppt/slideLayouts/slideLayout35.xml" ContentType="application/vnd.openxmlformats-officedocument.presentationml.slideLayout+xml"/>
  <Override PartName="/ppt/slideLayouts/slideLayout11.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44.xml" ContentType="application/vnd.openxmlformats-officedocument.presentationml.slideLayout+xml"/>
  <Override PartName="/ppt/slideLayouts/slideLayout8.xml" ContentType="application/vnd.openxmlformats-officedocument.presentationml.slideLayout+xml"/>
  <Override PartName="/ppt/slideLayouts/slideLayout43.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0.xml" ContentType="application/vnd.openxmlformats-officedocument.presentationml.slideLayout+xml"/>
  <Override PartName="/ppt/slideLayouts/slideLayout4.xml" ContentType="application/vnd.openxmlformats-officedocument.presentationml.slideLayout+xml"/>
  <Override PartName="/ppt/slideLayouts/slideLayout41.xml" ContentType="application/vnd.openxmlformats-officedocument.presentationml.slideLayout+xml"/>
  <Override PartName="/ppt/slideLayouts/slideLayout5.xml" ContentType="application/vnd.openxmlformats-officedocument.presentationml.slideLayout+xml"/>
  <Override PartName="/ppt/slideLayouts/slideLayout42.xml" ContentType="application/vnd.openxmlformats-officedocument.presentationml.slideLayout+xml"/>
  <Override PartName="/ppt/slideLayouts/slideLayout6.xml" ContentType="application/vnd.openxmlformats-officedocument.presentationml.slideLayout+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8.xml" ContentType="application/vnd.openxmlformats-officedocument.presentationml.slide+xml"/>
  <Override PartName="/ppt/slides/slide13.xml" ContentType="application/vnd.openxmlformats-officedocument.presentationml.slide+xml"/>
  <Override PartName="/ppt/slides/slide37.xml" ContentType="application/vnd.openxmlformats-officedocument.presentationml.slide+xml"/>
  <Override PartName="/ppt/slides/slide12.xml" ContentType="application/vnd.openxmlformats-officedocument.presentationml.slide+xml"/>
  <Override PartName="/ppt/slides/slide45.xml" ContentType="application/vnd.openxmlformats-officedocument.presentationml.slide+xml"/>
  <Override PartName="/ppt/slides/slide20.xml" ContentType="application/vnd.openxmlformats-officedocument.presentationml.slide+xml"/>
  <Override PartName="/ppt/slides/slide46.xml" ContentType="application/vnd.openxmlformats-officedocument.presentationml.slide+xml"/>
  <Override PartName="/ppt/slides/slide21.xml" ContentType="application/vnd.openxmlformats-officedocument.presentationml.slide+xml"/>
  <Override PartName="/ppt/slides/slide47.xml" ContentType="application/vnd.openxmlformats-officedocument.presentationml.slide+xml"/>
  <Override PartName="/ppt/slides/slide22.xml" ContentType="application/vnd.openxmlformats-officedocument.presentationml.slide+xml"/>
  <Override PartName="/ppt/slides/slide48.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10.xml" ContentType="application/vnd.openxmlformats-officedocument.presentationml.slide+xml"/>
  <Override PartName="/ppt/slides/slide35.xml" ContentType="application/vnd.openxmlformats-officedocument.presentationml.slide+xml"/>
  <Override PartName="/ppt/slides/slide11.xml" ContentType="application/vnd.openxmlformats-officedocument.presentationml.slide+xml"/>
  <Override PartName="/ppt/slides/slide36.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9.xml" ContentType="application/vnd.openxmlformats-officedocument.presentationml.slide+xml"/>
  <Override PartName="/ppt/slides/slide14.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3.xml" ContentType="application/vnd.openxmlformats-officedocument.presentationml.slide+xml"/>
  <Override PartName="/ppt/slides/_rels/slide48.xml.rels" ContentType="application/vnd.openxmlformats-package.relationships+xml"/>
  <Override PartName="/ppt/slides/_rels/slide44.xml.rels" ContentType="application/vnd.openxmlformats-package.relationships+xml"/>
  <Override PartName="/ppt/slides/_rels/slide43.xml.rels" ContentType="application/vnd.openxmlformats-package.relationships+xml"/>
  <Override PartName="/ppt/slides/_rels/slide42.xml.rels" ContentType="application/vnd.openxmlformats-package.relationships+xml"/>
  <Override PartName="/ppt/slides/_rels/slide41.xml.rels" ContentType="application/vnd.openxmlformats-package.relationships+xml"/>
  <Override PartName="/ppt/slides/_rels/slide40.xml.rels" ContentType="application/vnd.openxmlformats-package.relationships+xml"/>
  <Override PartName="/ppt/slides/_rels/slide39.xml.rels" ContentType="application/vnd.openxmlformats-package.relationships+xml"/>
  <Override PartName="/ppt/slides/_rels/slide38.xml.rels" ContentType="application/vnd.openxmlformats-package.relationships+xml"/>
  <Override PartName="/ppt/slides/_rels/slide37.xml.rels" ContentType="application/vnd.openxmlformats-package.relationships+xml"/>
  <Override PartName="/ppt/slides/_rels/slide16.xml.rels" ContentType="application/vnd.openxmlformats-package.relationships+xml"/>
  <Override PartName="/ppt/slides/_rels/slide15.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1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2.xml.rels" ContentType="application/vnd.openxmlformats-package.relationships+xml"/>
  <Override PartName="/ppt/slides/_rels/slide34.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33.xml.rels" ContentType="application/vnd.openxmlformats-package.relationships+xml"/>
  <Override PartName="/ppt/slides/_rels/slide3.xml.rels" ContentType="application/vnd.openxmlformats-package.relationships+xml"/>
  <Override PartName="/ppt/slides/_rels/slide45.xml.rels" ContentType="application/vnd.openxmlformats-package.relationships+xml"/>
  <Override PartName="/ppt/slides/_rels/slide4.xml.rels" ContentType="application/vnd.openxmlformats-package.relationships+xml"/>
  <Override PartName="/ppt/slides/_rels/slide35.xml.rels" ContentType="application/vnd.openxmlformats-package.relationships+xml"/>
  <Override PartName="/ppt/slides/_rels/slide5.xml.rels" ContentType="application/vnd.openxmlformats-package.relationships+xml"/>
  <Override PartName="/ppt/slides/_rels/slide36.xml.rels" ContentType="application/vnd.openxmlformats-package.relationships+xml"/>
  <Override PartName="/ppt/slides/_rels/slide6.xml.rels" ContentType="application/vnd.openxmlformats-package.relationships+xml"/>
  <Override PartName="/ppt/slides/_rels/slide17.xml.rels" ContentType="application/vnd.openxmlformats-package.relationships+xml"/>
  <Override PartName="/ppt/slides/_rels/slide46.xml.rels" ContentType="application/vnd.openxmlformats-package.relationships+xml"/>
  <Override PartName="/ppt/slides/_rels/slide18.xml.rels" ContentType="application/vnd.openxmlformats-package.relationships+xml"/>
  <Override PartName="/ppt/slides/_rels/slide47.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30.xml.rels" ContentType="application/vnd.openxmlformats-package.relationships+xml"/>
  <Override PartName="/ppt/slides/_rels/slide25.xml.rels" ContentType="application/vnd.openxmlformats-package.relationships+xml"/>
  <Override PartName="/ppt/slides/_rels/slide31.xml.rels" ContentType="application/vnd.openxmlformats-package.relationships+xml"/>
  <Override PartName="/ppt/slides/_rels/slide26.xml.rels" ContentType="application/vnd.openxmlformats-package.relationships+xml"/>
  <Override PartName="/ppt/slides/_rels/slide27.xml.rels" ContentType="application/vnd.openxmlformats-package.relationships+xml"/>
  <Override PartName="/ppt/slides/_rels/slide32.xml.rels" ContentType="application/vnd.openxmlformats-package.relationships+xml"/>
  <Override PartName="/ppt/slides/_rels/slide28.xml.rels" ContentType="application/vnd.openxmlformats-package.relationships+xml"/>
  <Override PartName="/ppt/slides/_rels/slide10.xml.rels" ContentType="application/vnd.openxmlformats-package.relationships+xml"/>
  <Override PartName="/ppt/slides/_rels/slide29.xml.rels" ContentType="application/vnd.openxmlformats-package.relationships+xml"/>
  <Override PartName="/ppt/slides/slide17.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Lst>
  <p:sldSz cx="12192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40" Type="http://schemas.openxmlformats.org/officeDocument/2006/relationships/slide" Target="slides/slide34.xml"/><Relationship Id="rId41" Type="http://schemas.openxmlformats.org/officeDocument/2006/relationships/slide" Target="slides/slide35.xml"/><Relationship Id="rId42" Type="http://schemas.openxmlformats.org/officeDocument/2006/relationships/slide" Target="slides/slide36.xml"/><Relationship Id="rId43" Type="http://schemas.openxmlformats.org/officeDocument/2006/relationships/slide" Target="slides/slide37.xml"/><Relationship Id="rId44" Type="http://schemas.openxmlformats.org/officeDocument/2006/relationships/slide" Target="slides/slide38.xml"/><Relationship Id="rId45" Type="http://schemas.openxmlformats.org/officeDocument/2006/relationships/slide" Target="slides/slide39.xml"/><Relationship Id="rId46" Type="http://schemas.openxmlformats.org/officeDocument/2006/relationships/slide" Target="slides/slide40.xml"/><Relationship Id="rId47" Type="http://schemas.openxmlformats.org/officeDocument/2006/relationships/slide" Target="slides/slide41.xml"/><Relationship Id="rId48" Type="http://schemas.openxmlformats.org/officeDocument/2006/relationships/slide" Target="slides/slide42.xml"/><Relationship Id="rId49" Type="http://schemas.openxmlformats.org/officeDocument/2006/relationships/slide" Target="slides/slide43.xml"/><Relationship Id="rId50" Type="http://schemas.openxmlformats.org/officeDocument/2006/relationships/slide" Target="slides/slide44.xml"/><Relationship Id="rId51" Type="http://schemas.openxmlformats.org/officeDocument/2006/relationships/slide" Target="slides/slide45.xml"/><Relationship Id="rId52" Type="http://schemas.openxmlformats.org/officeDocument/2006/relationships/slide" Target="slides/slide46.xml"/><Relationship Id="rId53" Type="http://schemas.openxmlformats.org/officeDocument/2006/relationships/slide" Target="slides/slide47.xml"/><Relationship Id="rId54" Type="http://schemas.openxmlformats.org/officeDocument/2006/relationships/slide" Target="slides/slide48.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838080" y="365040"/>
            <a:ext cx="10515240" cy="1325160"/>
          </a:xfrm>
          <a:prstGeom prst="rect">
            <a:avLst/>
          </a:prstGeom>
        </p:spPr>
        <p:txBody>
          <a:bodyPr lIns="0" rIns="0" tIns="0" bIns="0" anchor="ctr"/>
          <a:p>
            <a:endParaRPr b="0" lang="en-US" sz="4400" spc="-1" strike="noStrike">
              <a:solidFill>
                <a:srgbClr val="000000"/>
              </a:solidFill>
              <a:latin typeface="Calibri"/>
            </a:endParaRPr>
          </a:p>
        </p:txBody>
      </p:sp>
      <p:sp>
        <p:nvSpPr>
          <p:cNvPr id="27" name="PlaceHolder 2"/>
          <p:cNvSpPr>
            <a:spLocks noGrp="1"/>
          </p:cNvSpPr>
          <p:nvPr>
            <p:ph type="body"/>
          </p:nvPr>
        </p:nvSpPr>
        <p:spPr>
          <a:xfrm>
            <a:off x="838080" y="1825560"/>
            <a:ext cx="1051524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28" name="PlaceHolder 3"/>
          <p:cNvSpPr>
            <a:spLocks noGrp="1"/>
          </p:cNvSpPr>
          <p:nvPr>
            <p:ph type="body"/>
          </p:nvPr>
        </p:nvSpPr>
        <p:spPr>
          <a:xfrm>
            <a:off x="838080" y="4098240"/>
            <a:ext cx="1051524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838080" y="365040"/>
            <a:ext cx="10515240" cy="1325160"/>
          </a:xfrm>
          <a:prstGeom prst="rect">
            <a:avLst/>
          </a:prstGeom>
        </p:spPr>
        <p:txBody>
          <a:bodyPr lIns="0" rIns="0" tIns="0" bIns="0" anchor="ctr"/>
          <a:p>
            <a:endParaRPr b="0" lang="en-US" sz="4400" spc="-1" strike="noStrike">
              <a:solidFill>
                <a:srgbClr val="000000"/>
              </a:solidFill>
              <a:latin typeface="Calibri"/>
            </a:endParaRPr>
          </a:p>
        </p:txBody>
      </p:sp>
      <p:sp>
        <p:nvSpPr>
          <p:cNvPr id="30" name="PlaceHolder 2"/>
          <p:cNvSpPr>
            <a:spLocks noGrp="1"/>
          </p:cNvSpPr>
          <p:nvPr>
            <p:ph type="body"/>
          </p:nvPr>
        </p:nvSpPr>
        <p:spPr>
          <a:xfrm>
            <a:off x="838080" y="182556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31" name="PlaceHolder 3"/>
          <p:cNvSpPr>
            <a:spLocks noGrp="1"/>
          </p:cNvSpPr>
          <p:nvPr>
            <p:ph type="body"/>
          </p:nvPr>
        </p:nvSpPr>
        <p:spPr>
          <a:xfrm>
            <a:off x="6226200" y="182556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32" name="PlaceHolder 4"/>
          <p:cNvSpPr>
            <a:spLocks noGrp="1"/>
          </p:cNvSpPr>
          <p:nvPr>
            <p:ph type="body"/>
          </p:nvPr>
        </p:nvSpPr>
        <p:spPr>
          <a:xfrm>
            <a:off x="838080" y="409824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33" name="PlaceHolder 5"/>
          <p:cNvSpPr>
            <a:spLocks noGrp="1"/>
          </p:cNvSpPr>
          <p:nvPr>
            <p:ph type="body"/>
          </p:nvPr>
        </p:nvSpPr>
        <p:spPr>
          <a:xfrm>
            <a:off x="6226200" y="409824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838080" y="365040"/>
            <a:ext cx="10515240" cy="1325160"/>
          </a:xfrm>
          <a:prstGeom prst="rect">
            <a:avLst/>
          </a:prstGeom>
        </p:spPr>
        <p:txBody>
          <a:bodyPr lIns="0" rIns="0" tIns="0" bIns="0" anchor="ctr"/>
          <a:p>
            <a:endParaRPr b="0" lang="en-US" sz="4400" spc="-1" strike="noStrike">
              <a:solidFill>
                <a:srgbClr val="000000"/>
              </a:solidFill>
              <a:latin typeface="Calibri"/>
            </a:endParaRPr>
          </a:p>
        </p:txBody>
      </p:sp>
      <p:sp>
        <p:nvSpPr>
          <p:cNvPr id="35" name="PlaceHolder 2"/>
          <p:cNvSpPr>
            <a:spLocks noGrp="1"/>
          </p:cNvSpPr>
          <p:nvPr>
            <p:ph type="body"/>
          </p:nvPr>
        </p:nvSpPr>
        <p:spPr>
          <a:xfrm>
            <a:off x="838080" y="1825560"/>
            <a:ext cx="33858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36" name="PlaceHolder 3"/>
          <p:cNvSpPr>
            <a:spLocks noGrp="1"/>
          </p:cNvSpPr>
          <p:nvPr>
            <p:ph type="body"/>
          </p:nvPr>
        </p:nvSpPr>
        <p:spPr>
          <a:xfrm>
            <a:off x="4393440" y="1825560"/>
            <a:ext cx="33858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37" name="PlaceHolder 4"/>
          <p:cNvSpPr>
            <a:spLocks noGrp="1"/>
          </p:cNvSpPr>
          <p:nvPr>
            <p:ph type="body"/>
          </p:nvPr>
        </p:nvSpPr>
        <p:spPr>
          <a:xfrm>
            <a:off x="7949160" y="1825560"/>
            <a:ext cx="33858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38" name="PlaceHolder 5"/>
          <p:cNvSpPr>
            <a:spLocks noGrp="1"/>
          </p:cNvSpPr>
          <p:nvPr>
            <p:ph type="body"/>
          </p:nvPr>
        </p:nvSpPr>
        <p:spPr>
          <a:xfrm>
            <a:off x="838080" y="4098240"/>
            <a:ext cx="33858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39" name="PlaceHolder 6"/>
          <p:cNvSpPr>
            <a:spLocks noGrp="1"/>
          </p:cNvSpPr>
          <p:nvPr>
            <p:ph type="body"/>
          </p:nvPr>
        </p:nvSpPr>
        <p:spPr>
          <a:xfrm>
            <a:off x="4393440" y="4098240"/>
            <a:ext cx="33858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40" name="PlaceHolder 7"/>
          <p:cNvSpPr>
            <a:spLocks noGrp="1"/>
          </p:cNvSpPr>
          <p:nvPr>
            <p:ph type="body"/>
          </p:nvPr>
        </p:nvSpPr>
        <p:spPr>
          <a:xfrm>
            <a:off x="7949160" y="4098240"/>
            <a:ext cx="338580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838080" y="365040"/>
            <a:ext cx="10515240" cy="1325160"/>
          </a:xfrm>
          <a:prstGeom prst="rect">
            <a:avLst/>
          </a:prstGeom>
        </p:spPr>
        <p:txBody>
          <a:bodyPr lIns="0" rIns="0" tIns="0" bIns="0" anchor="ctr"/>
          <a:p>
            <a:endParaRPr b="0" lang="en-US" sz="4400" spc="-1" strike="noStrike">
              <a:solidFill>
                <a:srgbClr val="000000"/>
              </a:solidFill>
              <a:latin typeface="Calibri"/>
            </a:endParaRPr>
          </a:p>
        </p:txBody>
      </p:sp>
      <p:sp>
        <p:nvSpPr>
          <p:cNvPr id="47" name="PlaceHolder 2"/>
          <p:cNvSpPr>
            <a:spLocks noGrp="1"/>
          </p:cNvSpPr>
          <p:nvPr>
            <p:ph type="subTitle"/>
          </p:nvPr>
        </p:nvSpPr>
        <p:spPr>
          <a:xfrm>
            <a:off x="838080" y="1825560"/>
            <a:ext cx="10515240" cy="43509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838080" y="365040"/>
            <a:ext cx="10515240" cy="1325160"/>
          </a:xfrm>
          <a:prstGeom prst="rect">
            <a:avLst/>
          </a:prstGeom>
        </p:spPr>
        <p:txBody>
          <a:bodyPr lIns="0" rIns="0" tIns="0" bIns="0" anchor="ctr"/>
          <a:p>
            <a:endParaRPr b="0" lang="en-US" sz="4400" spc="-1" strike="noStrike">
              <a:solidFill>
                <a:srgbClr val="000000"/>
              </a:solidFill>
              <a:latin typeface="Calibri"/>
            </a:endParaRPr>
          </a:p>
        </p:txBody>
      </p:sp>
      <p:sp>
        <p:nvSpPr>
          <p:cNvPr id="49" name="PlaceHolder 2"/>
          <p:cNvSpPr>
            <a:spLocks noGrp="1"/>
          </p:cNvSpPr>
          <p:nvPr>
            <p:ph type="body"/>
          </p:nvPr>
        </p:nvSpPr>
        <p:spPr>
          <a:xfrm>
            <a:off x="838080" y="1825560"/>
            <a:ext cx="10515240" cy="435096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838080" y="365040"/>
            <a:ext cx="10515240" cy="1325160"/>
          </a:xfrm>
          <a:prstGeom prst="rect">
            <a:avLst/>
          </a:prstGeom>
        </p:spPr>
        <p:txBody>
          <a:bodyPr lIns="0" rIns="0" tIns="0" bIns="0" anchor="ctr"/>
          <a:p>
            <a:endParaRPr b="0" lang="en-US" sz="4400" spc="-1" strike="noStrike">
              <a:solidFill>
                <a:srgbClr val="000000"/>
              </a:solidFill>
              <a:latin typeface="Calibri"/>
            </a:endParaRPr>
          </a:p>
        </p:txBody>
      </p:sp>
      <p:sp>
        <p:nvSpPr>
          <p:cNvPr id="51" name="PlaceHolder 2"/>
          <p:cNvSpPr>
            <a:spLocks noGrp="1"/>
          </p:cNvSpPr>
          <p:nvPr>
            <p:ph type="body"/>
          </p:nvPr>
        </p:nvSpPr>
        <p:spPr>
          <a:xfrm>
            <a:off x="838080" y="1825560"/>
            <a:ext cx="5131080" cy="4350960"/>
          </a:xfrm>
          <a:prstGeom prst="rect">
            <a:avLst/>
          </a:prstGeom>
        </p:spPr>
        <p:txBody>
          <a:bodyPr lIns="0" rIns="0" tIns="0" bIns="0">
            <a:normAutofit/>
          </a:bodyPr>
          <a:p>
            <a:endParaRPr b="0" lang="en-US" sz="2800" spc="-1" strike="noStrike">
              <a:solidFill>
                <a:srgbClr val="000000"/>
              </a:solidFill>
              <a:latin typeface="Calibri"/>
            </a:endParaRPr>
          </a:p>
        </p:txBody>
      </p:sp>
      <p:sp>
        <p:nvSpPr>
          <p:cNvPr id="52" name="PlaceHolder 3"/>
          <p:cNvSpPr>
            <a:spLocks noGrp="1"/>
          </p:cNvSpPr>
          <p:nvPr>
            <p:ph type="body"/>
          </p:nvPr>
        </p:nvSpPr>
        <p:spPr>
          <a:xfrm>
            <a:off x="6226200" y="1825560"/>
            <a:ext cx="5131080" cy="435096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838080" y="365040"/>
            <a:ext cx="10515240" cy="1325160"/>
          </a:xfrm>
          <a:prstGeom prst="rect">
            <a:avLst/>
          </a:prstGeom>
        </p:spPr>
        <p:txBody>
          <a:bodyPr lIns="0" rIns="0" tIns="0" bIns="0" anchor="ctr"/>
          <a:p>
            <a:endParaRPr b="0" lang="en-US" sz="4400" spc="-1" strike="noStrike">
              <a:solidFill>
                <a:srgbClr val="000000"/>
              </a:solidFill>
              <a:latin typeface="Calibri"/>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838080" y="365040"/>
            <a:ext cx="10515240" cy="614412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838080" y="365040"/>
            <a:ext cx="10515240" cy="1325160"/>
          </a:xfrm>
          <a:prstGeom prst="rect">
            <a:avLst/>
          </a:prstGeom>
        </p:spPr>
        <p:txBody>
          <a:bodyPr lIns="0" rIns="0" tIns="0" bIns="0" anchor="ctr"/>
          <a:p>
            <a:endParaRPr b="0" lang="en-US" sz="4400" spc="-1" strike="noStrike">
              <a:solidFill>
                <a:srgbClr val="000000"/>
              </a:solidFill>
              <a:latin typeface="Calibri"/>
            </a:endParaRPr>
          </a:p>
        </p:txBody>
      </p:sp>
      <p:sp>
        <p:nvSpPr>
          <p:cNvPr id="56" name="PlaceHolder 2"/>
          <p:cNvSpPr>
            <a:spLocks noGrp="1"/>
          </p:cNvSpPr>
          <p:nvPr>
            <p:ph type="body"/>
          </p:nvPr>
        </p:nvSpPr>
        <p:spPr>
          <a:xfrm>
            <a:off x="838080" y="182556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57" name="PlaceHolder 3"/>
          <p:cNvSpPr>
            <a:spLocks noGrp="1"/>
          </p:cNvSpPr>
          <p:nvPr>
            <p:ph type="body"/>
          </p:nvPr>
        </p:nvSpPr>
        <p:spPr>
          <a:xfrm>
            <a:off x="6226200" y="1825560"/>
            <a:ext cx="5131080" cy="4350960"/>
          </a:xfrm>
          <a:prstGeom prst="rect">
            <a:avLst/>
          </a:prstGeom>
        </p:spPr>
        <p:txBody>
          <a:bodyPr lIns="0" rIns="0" tIns="0" bIns="0">
            <a:normAutofit/>
          </a:bodyPr>
          <a:p>
            <a:endParaRPr b="0" lang="en-US" sz="2800" spc="-1" strike="noStrike">
              <a:solidFill>
                <a:srgbClr val="000000"/>
              </a:solidFill>
              <a:latin typeface="Calibri"/>
            </a:endParaRPr>
          </a:p>
        </p:txBody>
      </p:sp>
      <p:sp>
        <p:nvSpPr>
          <p:cNvPr id="58" name="PlaceHolder 4"/>
          <p:cNvSpPr>
            <a:spLocks noGrp="1"/>
          </p:cNvSpPr>
          <p:nvPr>
            <p:ph type="body"/>
          </p:nvPr>
        </p:nvSpPr>
        <p:spPr>
          <a:xfrm>
            <a:off x="838080" y="409824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838080" y="365040"/>
            <a:ext cx="10515240" cy="1325160"/>
          </a:xfrm>
          <a:prstGeom prst="rect">
            <a:avLst/>
          </a:prstGeom>
        </p:spPr>
        <p:txBody>
          <a:bodyPr lIns="0" rIns="0" tIns="0" bIns="0" anchor="ctr"/>
          <a:p>
            <a:endParaRPr b="0" lang="en-US" sz="4400" spc="-1" strike="noStrike">
              <a:solidFill>
                <a:srgbClr val="000000"/>
              </a:solidFill>
              <a:latin typeface="Calibri"/>
            </a:endParaRPr>
          </a:p>
        </p:txBody>
      </p:sp>
      <p:sp>
        <p:nvSpPr>
          <p:cNvPr id="6" name="PlaceHolder 2"/>
          <p:cNvSpPr>
            <a:spLocks noGrp="1"/>
          </p:cNvSpPr>
          <p:nvPr>
            <p:ph type="subTitle"/>
          </p:nvPr>
        </p:nvSpPr>
        <p:spPr>
          <a:xfrm>
            <a:off x="838080" y="1825560"/>
            <a:ext cx="10515240" cy="43509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838080" y="365040"/>
            <a:ext cx="10515240" cy="1325160"/>
          </a:xfrm>
          <a:prstGeom prst="rect">
            <a:avLst/>
          </a:prstGeom>
        </p:spPr>
        <p:txBody>
          <a:bodyPr lIns="0" rIns="0" tIns="0" bIns="0" anchor="ctr"/>
          <a:p>
            <a:endParaRPr b="0" lang="en-US" sz="4400" spc="-1" strike="noStrike">
              <a:solidFill>
                <a:srgbClr val="000000"/>
              </a:solidFill>
              <a:latin typeface="Calibri"/>
            </a:endParaRPr>
          </a:p>
        </p:txBody>
      </p:sp>
      <p:sp>
        <p:nvSpPr>
          <p:cNvPr id="60" name="PlaceHolder 2"/>
          <p:cNvSpPr>
            <a:spLocks noGrp="1"/>
          </p:cNvSpPr>
          <p:nvPr>
            <p:ph type="body"/>
          </p:nvPr>
        </p:nvSpPr>
        <p:spPr>
          <a:xfrm>
            <a:off x="838080" y="1825560"/>
            <a:ext cx="5131080" cy="4350960"/>
          </a:xfrm>
          <a:prstGeom prst="rect">
            <a:avLst/>
          </a:prstGeom>
        </p:spPr>
        <p:txBody>
          <a:bodyPr lIns="0" rIns="0" tIns="0" bIns="0">
            <a:normAutofit/>
          </a:bodyPr>
          <a:p>
            <a:endParaRPr b="0" lang="en-US" sz="2800" spc="-1" strike="noStrike">
              <a:solidFill>
                <a:srgbClr val="000000"/>
              </a:solidFill>
              <a:latin typeface="Calibri"/>
            </a:endParaRPr>
          </a:p>
        </p:txBody>
      </p:sp>
      <p:sp>
        <p:nvSpPr>
          <p:cNvPr id="61" name="PlaceHolder 3"/>
          <p:cNvSpPr>
            <a:spLocks noGrp="1"/>
          </p:cNvSpPr>
          <p:nvPr>
            <p:ph type="body"/>
          </p:nvPr>
        </p:nvSpPr>
        <p:spPr>
          <a:xfrm>
            <a:off x="6226200" y="182556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62" name="PlaceHolder 4"/>
          <p:cNvSpPr>
            <a:spLocks noGrp="1"/>
          </p:cNvSpPr>
          <p:nvPr>
            <p:ph type="body"/>
          </p:nvPr>
        </p:nvSpPr>
        <p:spPr>
          <a:xfrm>
            <a:off x="6226200" y="409824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838080" y="365040"/>
            <a:ext cx="10515240" cy="1325160"/>
          </a:xfrm>
          <a:prstGeom prst="rect">
            <a:avLst/>
          </a:prstGeom>
        </p:spPr>
        <p:txBody>
          <a:bodyPr lIns="0" rIns="0" tIns="0" bIns="0" anchor="ctr"/>
          <a:p>
            <a:endParaRPr b="0" lang="en-US" sz="4400" spc="-1" strike="noStrike">
              <a:solidFill>
                <a:srgbClr val="000000"/>
              </a:solidFill>
              <a:latin typeface="Calibri"/>
            </a:endParaRPr>
          </a:p>
        </p:txBody>
      </p:sp>
      <p:sp>
        <p:nvSpPr>
          <p:cNvPr id="64" name="PlaceHolder 2"/>
          <p:cNvSpPr>
            <a:spLocks noGrp="1"/>
          </p:cNvSpPr>
          <p:nvPr>
            <p:ph type="body"/>
          </p:nvPr>
        </p:nvSpPr>
        <p:spPr>
          <a:xfrm>
            <a:off x="838080" y="182556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65" name="PlaceHolder 3"/>
          <p:cNvSpPr>
            <a:spLocks noGrp="1"/>
          </p:cNvSpPr>
          <p:nvPr>
            <p:ph type="body"/>
          </p:nvPr>
        </p:nvSpPr>
        <p:spPr>
          <a:xfrm>
            <a:off x="6226200" y="182556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66" name="PlaceHolder 4"/>
          <p:cNvSpPr>
            <a:spLocks noGrp="1"/>
          </p:cNvSpPr>
          <p:nvPr>
            <p:ph type="body"/>
          </p:nvPr>
        </p:nvSpPr>
        <p:spPr>
          <a:xfrm>
            <a:off x="838080" y="4098240"/>
            <a:ext cx="1051524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838080" y="365040"/>
            <a:ext cx="10515240" cy="1325160"/>
          </a:xfrm>
          <a:prstGeom prst="rect">
            <a:avLst/>
          </a:prstGeom>
        </p:spPr>
        <p:txBody>
          <a:bodyPr lIns="0" rIns="0" tIns="0" bIns="0" anchor="ctr"/>
          <a:p>
            <a:endParaRPr b="0" lang="en-US" sz="4400" spc="-1" strike="noStrike">
              <a:solidFill>
                <a:srgbClr val="000000"/>
              </a:solidFill>
              <a:latin typeface="Calibri"/>
            </a:endParaRPr>
          </a:p>
        </p:txBody>
      </p:sp>
      <p:sp>
        <p:nvSpPr>
          <p:cNvPr id="68" name="PlaceHolder 2"/>
          <p:cNvSpPr>
            <a:spLocks noGrp="1"/>
          </p:cNvSpPr>
          <p:nvPr>
            <p:ph type="body"/>
          </p:nvPr>
        </p:nvSpPr>
        <p:spPr>
          <a:xfrm>
            <a:off x="838080" y="1825560"/>
            <a:ext cx="1051524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69" name="PlaceHolder 3"/>
          <p:cNvSpPr>
            <a:spLocks noGrp="1"/>
          </p:cNvSpPr>
          <p:nvPr>
            <p:ph type="body"/>
          </p:nvPr>
        </p:nvSpPr>
        <p:spPr>
          <a:xfrm>
            <a:off x="838080" y="4098240"/>
            <a:ext cx="1051524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838080" y="365040"/>
            <a:ext cx="10515240" cy="1325160"/>
          </a:xfrm>
          <a:prstGeom prst="rect">
            <a:avLst/>
          </a:prstGeom>
        </p:spPr>
        <p:txBody>
          <a:bodyPr lIns="0" rIns="0" tIns="0" bIns="0" anchor="ctr"/>
          <a:p>
            <a:endParaRPr b="0" lang="en-US" sz="4400" spc="-1" strike="noStrike">
              <a:solidFill>
                <a:srgbClr val="000000"/>
              </a:solidFill>
              <a:latin typeface="Calibri"/>
            </a:endParaRPr>
          </a:p>
        </p:txBody>
      </p:sp>
      <p:sp>
        <p:nvSpPr>
          <p:cNvPr id="71" name="PlaceHolder 2"/>
          <p:cNvSpPr>
            <a:spLocks noGrp="1"/>
          </p:cNvSpPr>
          <p:nvPr>
            <p:ph type="body"/>
          </p:nvPr>
        </p:nvSpPr>
        <p:spPr>
          <a:xfrm>
            <a:off x="838080" y="182556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72" name="PlaceHolder 3"/>
          <p:cNvSpPr>
            <a:spLocks noGrp="1"/>
          </p:cNvSpPr>
          <p:nvPr>
            <p:ph type="body"/>
          </p:nvPr>
        </p:nvSpPr>
        <p:spPr>
          <a:xfrm>
            <a:off x="6226200" y="182556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73" name="PlaceHolder 4"/>
          <p:cNvSpPr>
            <a:spLocks noGrp="1"/>
          </p:cNvSpPr>
          <p:nvPr>
            <p:ph type="body"/>
          </p:nvPr>
        </p:nvSpPr>
        <p:spPr>
          <a:xfrm>
            <a:off x="838080" y="409824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74" name="PlaceHolder 5"/>
          <p:cNvSpPr>
            <a:spLocks noGrp="1"/>
          </p:cNvSpPr>
          <p:nvPr>
            <p:ph type="body"/>
          </p:nvPr>
        </p:nvSpPr>
        <p:spPr>
          <a:xfrm>
            <a:off x="6226200" y="409824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838080" y="365040"/>
            <a:ext cx="10515240" cy="1325160"/>
          </a:xfrm>
          <a:prstGeom prst="rect">
            <a:avLst/>
          </a:prstGeom>
        </p:spPr>
        <p:txBody>
          <a:bodyPr lIns="0" rIns="0" tIns="0" bIns="0" anchor="ctr"/>
          <a:p>
            <a:endParaRPr b="0" lang="en-US" sz="4400" spc="-1" strike="noStrike">
              <a:solidFill>
                <a:srgbClr val="000000"/>
              </a:solidFill>
              <a:latin typeface="Calibri"/>
            </a:endParaRPr>
          </a:p>
        </p:txBody>
      </p:sp>
      <p:sp>
        <p:nvSpPr>
          <p:cNvPr id="76" name="PlaceHolder 2"/>
          <p:cNvSpPr>
            <a:spLocks noGrp="1"/>
          </p:cNvSpPr>
          <p:nvPr>
            <p:ph type="body"/>
          </p:nvPr>
        </p:nvSpPr>
        <p:spPr>
          <a:xfrm>
            <a:off x="838080" y="1825560"/>
            <a:ext cx="33858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77" name="PlaceHolder 3"/>
          <p:cNvSpPr>
            <a:spLocks noGrp="1"/>
          </p:cNvSpPr>
          <p:nvPr>
            <p:ph type="body"/>
          </p:nvPr>
        </p:nvSpPr>
        <p:spPr>
          <a:xfrm>
            <a:off x="4393440" y="1825560"/>
            <a:ext cx="33858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78" name="PlaceHolder 4"/>
          <p:cNvSpPr>
            <a:spLocks noGrp="1"/>
          </p:cNvSpPr>
          <p:nvPr>
            <p:ph type="body"/>
          </p:nvPr>
        </p:nvSpPr>
        <p:spPr>
          <a:xfrm>
            <a:off x="7949160" y="1825560"/>
            <a:ext cx="33858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79" name="PlaceHolder 5"/>
          <p:cNvSpPr>
            <a:spLocks noGrp="1"/>
          </p:cNvSpPr>
          <p:nvPr>
            <p:ph type="body"/>
          </p:nvPr>
        </p:nvSpPr>
        <p:spPr>
          <a:xfrm>
            <a:off x="838080" y="4098240"/>
            <a:ext cx="33858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80" name="PlaceHolder 6"/>
          <p:cNvSpPr>
            <a:spLocks noGrp="1"/>
          </p:cNvSpPr>
          <p:nvPr>
            <p:ph type="body"/>
          </p:nvPr>
        </p:nvSpPr>
        <p:spPr>
          <a:xfrm>
            <a:off x="4393440" y="4098240"/>
            <a:ext cx="33858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81" name="PlaceHolder 7"/>
          <p:cNvSpPr>
            <a:spLocks noGrp="1"/>
          </p:cNvSpPr>
          <p:nvPr>
            <p:ph type="body"/>
          </p:nvPr>
        </p:nvSpPr>
        <p:spPr>
          <a:xfrm>
            <a:off x="7949160" y="4098240"/>
            <a:ext cx="338580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7" name="PlaceHolder 1"/>
          <p:cNvSpPr>
            <a:spLocks noGrp="1"/>
          </p:cNvSpPr>
          <p:nvPr>
            <p:ph type="title"/>
          </p:nvPr>
        </p:nvSpPr>
        <p:spPr>
          <a:xfrm>
            <a:off x="838080" y="365040"/>
            <a:ext cx="10515240" cy="1325160"/>
          </a:xfrm>
          <a:prstGeom prst="rect">
            <a:avLst/>
          </a:prstGeom>
        </p:spPr>
        <p:txBody>
          <a:bodyPr lIns="0" rIns="0" tIns="0" bIns="0" anchor="ctr"/>
          <a:p>
            <a:endParaRPr b="0" lang="en-US" sz="4400" spc="-1" strike="noStrike">
              <a:solidFill>
                <a:srgbClr val="000000"/>
              </a:solidFill>
              <a:latin typeface="Calibri"/>
            </a:endParaRPr>
          </a:p>
        </p:txBody>
      </p:sp>
      <p:sp>
        <p:nvSpPr>
          <p:cNvPr id="88" name="PlaceHolder 2"/>
          <p:cNvSpPr>
            <a:spLocks noGrp="1"/>
          </p:cNvSpPr>
          <p:nvPr>
            <p:ph type="subTitle"/>
          </p:nvPr>
        </p:nvSpPr>
        <p:spPr>
          <a:xfrm>
            <a:off x="838080" y="1825560"/>
            <a:ext cx="10515240" cy="43509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838080" y="365040"/>
            <a:ext cx="10515240" cy="1325160"/>
          </a:xfrm>
          <a:prstGeom prst="rect">
            <a:avLst/>
          </a:prstGeom>
        </p:spPr>
        <p:txBody>
          <a:bodyPr lIns="0" rIns="0" tIns="0" bIns="0" anchor="ctr"/>
          <a:p>
            <a:endParaRPr b="0" lang="en-US" sz="4400" spc="-1" strike="noStrike">
              <a:solidFill>
                <a:srgbClr val="000000"/>
              </a:solidFill>
              <a:latin typeface="Calibri"/>
            </a:endParaRPr>
          </a:p>
        </p:txBody>
      </p:sp>
      <p:sp>
        <p:nvSpPr>
          <p:cNvPr id="90" name="PlaceHolder 2"/>
          <p:cNvSpPr>
            <a:spLocks noGrp="1"/>
          </p:cNvSpPr>
          <p:nvPr>
            <p:ph type="body"/>
          </p:nvPr>
        </p:nvSpPr>
        <p:spPr>
          <a:xfrm>
            <a:off x="838080" y="1825560"/>
            <a:ext cx="10515240" cy="435096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838080" y="365040"/>
            <a:ext cx="10515240" cy="1325160"/>
          </a:xfrm>
          <a:prstGeom prst="rect">
            <a:avLst/>
          </a:prstGeom>
        </p:spPr>
        <p:txBody>
          <a:bodyPr lIns="0" rIns="0" tIns="0" bIns="0" anchor="ctr"/>
          <a:p>
            <a:endParaRPr b="0" lang="en-US" sz="4400" spc="-1" strike="noStrike">
              <a:solidFill>
                <a:srgbClr val="000000"/>
              </a:solidFill>
              <a:latin typeface="Calibri"/>
            </a:endParaRPr>
          </a:p>
        </p:txBody>
      </p:sp>
      <p:sp>
        <p:nvSpPr>
          <p:cNvPr id="92" name="PlaceHolder 2"/>
          <p:cNvSpPr>
            <a:spLocks noGrp="1"/>
          </p:cNvSpPr>
          <p:nvPr>
            <p:ph type="body"/>
          </p:nvPr>
        </p:nvSpPr>
        <p:spPr>
          <a:xfrm>
            <a:off x="838080" y="1825560"/>
            <a:ext cx="5131080" cy="4350960"/>
          </a:xfrm>
          <a:prstGeom prst="rect">
            <a:avLst/>
          </a:prstGeom>
        </p:spPr>
        <p:txBody>
          <a:bodyPr lIns="0" rIns="0" tIns="0" bIns="0">
            <a:normAutofit/>
          </a:bodyPr>
          <a:p>
            <a:endParaRPr b="0" lang="en-US" sz="2800" spc="-1" strike="noStrike">
              <a:solidFill>
                <a:srgbClr val="000000"/>
              </a:solidFill>
              <a:latin typeface="Calibri"/>
            </a:endParaRPr>
          </a:p>
        </p:txBody>
      </p:sp>
      <p:sp>
        <p:nvSpPr>
          <p:cNvPr id="93" name="PlaceHolder 3"/>
          <p:cNvSpPr>
            <a:spLocks noGrp="1"/>
          </p:cNvSpPr>
          <p:nvPr>
            <p:ph type="body"/>
          </p:nvPr>
        </p:nvSpPr>
        <p:spPr>
          <a:xfrm>
            <a:off x="6226200" y="1825560"/>
            <a:ext cx="5131080" cy="435096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4" name="PlaceHolder 1"/>
          <p:cNvSpPr>
            <a:spLocks noGrp="1"/>
          </p:cNvSpPr>
          <p:nvPr>
            <p:ph type="title"/>
          </p:nvPr>
        </p:nvSpPr>
        <p:spPr>
          <a:xfrm>
            <a:off x="838080" y="365040"/>
            <a:ext cx="10515240" cy="1325160"/>
          </a:xfrm>
          <a:prstGeom prst="rect">
            <a:avLst/>
          </a:prstGeom>
        </p:spPr>
        <p:txBody>
          <a:bodyPr lIns="0" rIns="0" tIns="0" bIns="0" anchor="ctr"/>
          <a:p>
            <a:endParaRPr b="0" lang="en-US" sz="4400" spc="-1" strike="noStrike">
              <a:solidFill>
                <a:srgbClr val="000000"/>
              </a:solidFill>
              <a:latin typeface="Calibri"/>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838080" y="365040"/>
            <a:ext cx="10515240" cy="1325160"/>
          </a:xfrm>
          <a:prstGeom prst="rect">
            <a:avLst/>
          </a:prstGeom>
        </p:spPr>
        <p:txBody>
          <a:bodyPr lIns="0" rIns="0" tIns="0" bIns="0" anchor="ctr"/>
          <a:p>
            <a:endParaRPr b="0" lang="en-US" sz="4400" spc="-1" strike="noStrike">
              <a:solidFill>
                <a:srgbClr val="000000"/>
              </a:solidFill>
              <a:latin typeface="Calibri"/>
            </a:endParaRPr>
          </a:p>
        </p:txBody>
      </p:sp>
      <p:sp>
        <p:nvSpPr>
          <p:cNvPr id="8" name="PlaceHolder 2"/>
          <p:cNvSpPr>
            <a:spLocks noGrp="1"/>
          </p:cNvSpPr>
          <p:nvPr>
            <p:ph type="body"/>
          </p:nvPr>
        </p:nvSpPr>
        <p:spPr>
          <a:xfrm>
            <a:off x="838080" y="1825560"/>
            <a:ext cx="10515240" cy="435096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5" name="PlaceHolder 1"/>
          <p:cNvSpPr>
            <a:spLocks noGrp="1"/>
          </p:cNvSpPr>
          <p:nvPr>
            <p:ph type="subTitle"/>
          </p:nvPr>
        </p:nvSpPr>
        <p:spPr>
          <a:xfrm>
            <a:off x="838080" y="365040"/>
            <a:ext cx="10515240" cy="614412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838080" y="365040"/>
            <a:ext cx="10515240" cy="1325160"/>
          </a:xfrm>
          <a:prstGeom prst="rect">
            <a:avLst/>
          </a:prstGeom>
        </p:spPr>
        <p:txBody>
          <a:bodyPr lIns="0" rIns="0" tIns="0" bIns="0" anchor="ctr"/>
          <a:p>
            <a:endParaRPr b="0" lang="en-US" sz="4400" spc="-1" strike="noStrike">
              <a:solidFill>
                <a:srgbClr val="000000"/>
              </a:solidFill>
              <a:latin typeface="Calibri"/>
            </a:endParaRPr>
          </a:p>
        </p:txBody>
      </p:sp>
      <p:sp>
        <p:nvSpPr>
          <p:cNvPr id="97" name="PlaceHolder 2"/>
          <p:cNvSpPr>
            <a:spLocks noGrp="1"/>
          </p:cNvSpPr>
          <p:nvPr>
            <p:ph type="body"/>
          </p:nvPr>
        </p:nvSpPr>
        <p:spPr>
          <a:xfrm>
            <a:off x="838080" y="182556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98" name="PlaceHolder 3"/>
          <p:cNvSpPr>
            <a:spLocks noGrp="1"/>
          </p:cNvSpPr>
          <p:nvPr>
            <p:ph type="body"/>
          </p:nvPr>
        </p:nvSpPr>
        <p:spPr>
          <a:xfrm>
            <a:off x="6226200" y="1825560"/>
            <a:ext cx="5131080" cy="4350960"/>
          </a:xfrm>
          <a:prstGeom prst="rect">
            <a:avLst/>
          </a:prstGeom>
        </p:spPr>
        <p:txBody>
          <a:bodyPr lIns="0" rIns="0" tIns="0" bIns="0">
            <a:normAutofit/>
          </a:bodyPr>
          <a:p>
            <a:endParaRPr b="0" lang="en-US" sz="2800" spc="-1" strike="noStrike">
              <a:solidFill>
                <a:srgbClr val="000000"/>
              </a:solidFill>
              <a:latin typeface="Calibri"/>
            </a:endParaRPr>
          </a:p>
        </p:txBody>
      </p:sp>
      <p:sp>
        <p:nvSpPr>
          <p:cNvPr id="99" name="PlaceHolder 4"/>
          <p:cNvSpPr>
            <a:spLocks noGrp="1"/>
          </p:cNvSpPr>
          <p:nvPr>
            <p:ph type="body"/>
          </p:nvPr>
        </p:nvSpPr>
        <p:spPr>
          <a:xfrm>
            <a:off x="838080" y="409824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838080" y="365040"/>
            <a:ext cx="10515240" cy="1325160"/>
          </a:xfrm>
          <a:prstGeom prst="rect">
            <a:avLst/>
          </a:prstGeom>
        </p:spPr>
        <p:txBody>
          <a:bodyPr lIns="0" rIns="0" tIns="0" bIns="0" anchor="ctr"/>
          <a:p>
            <a:endParaRPr b="0" lang="en-US" sz="4400" spc="-1" strike="noStrike">
              <a:solidFill>
                <a:srgbClr val="000000"/>
              </a:solidFill>
              <a:latin typeface="Calibri"/>
            </a:endParaRPr>
          </a:p>
        </p:txBody>
      </p:sp>
      <p:sp>
        <p:nvSpPr>
          <p:cNvPr id="101" name="PlaceHolder 2"/>
          <p:cNvSpPr>
            <a:spLocks noGrp="1"/>
          </p:cNvSpPr>
          <p:nvPr>
            <p:ph type="body"/>
          </p:nvPr>
        </p:nvSpPr>
        <p:spPr>
          <a:xfrm>
            <a:off x="838080" y="1825560"/>
            <a:ext cx="5131080" cy="4350960"/>
          </a:xfrm>
          <a:prstGeom prst="rect">
            <a:avLst/>
          </a:prstGeom>
        </p:spPr>
        <p:txBody>
          <a:bodyPr lIns="0" rIns="0" tIns="0" bIns="0">
            <a:normAutofit/>
          </a:bodyPr>
          <a:p>
            <a:endParaRPr b="0" lang="en-US" sz="2800" spc="-1" strike="noStrike">
              <a:solidFill>
                <a:srgbClr val="000000"/>
              </a:solidFill>
              <a:latin typeface="Calibri"/>
            </a:endParaRPr>
          </a:p>
        </p:txBody>
      </p:sp>
      <p:sp>
        <p:nvSpPr>
          <p:cNvPr id="102" name="PlaceHolder 3"/>
          <p:cNvSpPr>
            <a:spLocks noGrp="1"/>
          </p:cNvSpPr>
          <p:nvPr>
            <p:ph type="body"/>
          </p:nvPr>
        </p:nvSpPr>
        <p:spPr>
          <a:xfrm>
            <a:off x="6226200" y="182556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03" name="PlaceHolder 4"/>
          <p:cNvSpPr>
            <a:spLocks noGrp="1"/>
          </p:cNvSpPr>
          <p:nvPr>
            <p:ph type="body"/>
          </p:nvPr>
        </p:nvSpPr>
        <p:spPr>
          <a:xfrm>
            <a:off x="6226200" y="409824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838080" y="365040"/>
            <a:ext cx="10515240" cy="1325160"/>
          </a:xfrm>
          <a:prstGeom prst="rect">
            <a:avLst/>
          </a:prstGeom>
        </p:spPr>
        <p:txBody>
          <a:bodyPr lIns="0" rIns="0" tIns="0" bIns="0" anchor="ctr"/>
          <a:p>
            <a:endParaRPr b="0" lang="en-US" sz="4400" spc="-1" strike="noStrike">
              <a:solidFill>
                <a:srgbClr val="000000"/>
              </a:solidFill>
              <a:latin typeface="Calibri"/>
            </a:endParaRPr>
          </a:p>
        </p:txBody>
      </p:sp>
      <p:sp>
        <p:nvSpPr>
          <p:cNvPr id="105" name="PlaceHolder 2"/>
          <p:cNvSpPr>
            <a:spLocks noGrp="1"/>
          </p:cNvSpPr>
          <p:nvPr>
            <p:ph type="body"/>
          </p:nvPr>
        </p:nvSpPr>
        <p:spPr>
          <a:xfrm>
            <a:off x="838080" y="182556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06" name="PlaceHolder 3"/>
          <p:cNvSpPr>
            <a:spLocks noGrp="1"/>
          </p:cNvSpPr>
          <p:nvPr>
            <p:ph type="body"/>
          </p:nvPr>
        </p:nvSpPr>
        <p:spPr>
          <a:xfrm>
            <a:off x="6226200" y="182556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07" name="PlaceHolder 4"/>
          <p:cNvSpPr>
            <a:spLocks noGrp="1"/>
          </p:cNvSpPr>
          <p:nvPr>
            <p:ph type="body"/>
          </p:nvPr>
        </p:nvSpPr>
        <p:spPr>
          <a:xfrm>
            <a:off x="838080" y="4098240"/>
            <a:ext cx="1051524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838080" y="365040"/>
            <a:ext cx="10515240" cy="1325160"/>
          </a:xfrm>
          <a:prstGeom prst="rect">
            <a:avLst/>
          </a:prstGeom>
        </p:spPr>
        <p:txBody>
          <a:bodyPr lIns="0" rIns="0" tIns="0" bIns="0" anchor="ctr"/>
          <a:p>
            <a:endParaRPr b="0" lang="en-US" sz="4400" spc="-1" strike="noStrike">
              <a:solidFill>
                <a:srgbClr val="000000"/>
              </a:solidFill>
              <a:latin typeface="Calibri"/>
            </a:endParaRPr>
          </a:p>
        </p:txBody>
      </p:sp>
      <p:sp>
        <p:nvSpPr>
          <p:cNvPr id="109" name="PlaceHolder 2"/>
          <p:cNvSpPr>
            <a:spLocks noGrp="1"/>
          </p:cNvSpPr>
          <p:nvPr>
            <p:ph type="body"/>
          </p:nvPr>
        </p:nvSpPr>
        <p:spPr>
          <a:xfrm>
            <a:off x="838080" y="1825560"/>
            <a:ext cx="1051524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10" name="PlaceHolder 3"/>
          <p:cNvSpPr>
            <a:spLocks noGrp="1"/>
          </p:cNvSpPr>
          <p:nvPr>
            <p:ph type="body"/>
          </p:nvPr>
        </p:nvSpPr>
        <p:spPr>
          <a:xfrm>
            <a:off x="838080" y="4098240"/>
            <a:ext cx="1051524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838080" y="365040"/>
            <a:ext cx="10515240" cy="1325160"/>
          </a:xfrm>
          <a:prstGeom prst="rect">
            <a:avLst/>
          </a:prstGeom>
        </p:spPr>
        <p:txBody>
          <a:bodyPr lIns="0" rIns="0" tIns="0" bIns="0" anchor="ctr"/>
          <a:p>
            <a:endParaRPr b="0" lang="en-US" sz="4400" spc="-1" strike="noStrike">
              <a:solidFill>
                <a:srgbClr val="000000"/>
              </a:solidFill>
              <a:latin typeface="Calibri"/>
            </a:endParaRPr>
          </a:p>
        </p:txBody>
      </p:sp>
      <p:sp>
        <p:nvSpPr>
          <p:cNvPr id="112" name="PlaceHolder 2"/>
          <p:cNvSpPr>
            <a:spLocks noGrp="1"/>
          </p:cNvSpPr>
          <p:nvPr>
            <p:ph type="body"/>
          </p:nvPr>
        </p:nvSpPr>
        <p:spPr>
          <a:xfrm>
            <a:off x="838080" y="182556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13" name="PlaceHolder 3"/>
          <p:cNvSpPr>
            <a:spLocks noGrp="1"/>
          </p:cNvSpPr>
          <p:nvPr>
            <p:ph type="body"/>
          </p:nvPr>
        </p:nvSpPr>
        <p:spPr>
          <a:xfrm>
            <a:off x="6226200" y="182556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14" name="PlaceHolder 4"/>
          <p:cNvSpPr>
            <a:spLocks noGrp="1"/>
          </p:cNvSpPr>
          <p:nvPr>
            <p:ph type="body"/>
          </p:nvPr>
        </p:nvSpPr>
        <p:spPr>
          <a:xfrm>
            <a:off x="838080" y="409824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15" name="PlaceHolder 5"/>
          <p:cNvSpPr>
            <a:spLocks noGrp="1"/>
          </p:cNvSpPr>
          <p:nvPr>
            <p:ph type="body"/>
          </p:nvPr>
        </p:nvSpPr>
        <p:spPr>
          <a:xfrm>
            <a:off x="6226200" y="409824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838080" y="365040"/>
            <a:ext cx="10515240" cy="1325160"/>
          </a:xfrm>
          <a:prstGeom prst="rect">
            <a:avLst/>
          </a:prstGeom>
        </p:spPr>
        <p:txBody>
          <a:bodyPr lIns="0" rIns="0" tIns="0" bIns="0" anchor="ctr"/>
          <a:p>
            <a:endParaRPr b="0" lang="en-US" sz="4400" spc="-1" strike="noStrike">
              <a:solidFill>
                <a:srgbClr val="000000"/>
              </a:solidFill>
              <a:latin typeface="Calibri"/>
            </a:endParaRPr>
          </a:p>
        </p:txBody>
      </p:sp>
      <p:sp>
        <p:nvSpPr>
          <p:cNvPr id="117" name="PlaceHolder 2"/>
          <p:cNvSpPr>
            <a:spLocks noGrp="1"/>
          </p:cNvSpPr>
          <p:nvPr>
            <p:ph type="body"/>
          </p:nvPr>
        </p:nvSpPr>
        <p:spPr>
          <a:xfrm>
            <a:off x="838080" y="1825560"/>
            <a:ext cx="33858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18" name="PlaceHolder 3"/>
          <p:cNvSpPr>
            <a:spLocks noGrp="1"/>
          </p:cNvSpPr>
          <p:nvPr>
            <p:ph type="body"/>
          </p:nvPr>
        </p:nvSpPr>
        <p:spPr>
          <a:xfrm>
            <a:off x="4393440" y="1825560"/>
            <a:ext cx="33858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19" name="PlaceHolder 4"/>
          <p:cNvSpPr>
            <a:spLocks noGrp="1"/>
          </p:cNvSpPr>
          <p:nvPr>
            <p:ph type="body"/>
          </p:nvPr>
        </p:nvSpPr>
        <p:spPr>
          <a:xfrm>
            <a:off x="7949160" y="1825560"/>
            <a:ext cx="33858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20" name="PlaceHolder 5"/>
          <p:cNvSpPr>
            <a:spLocks noGrp="1"/>
          </p:cNvSpPr>
          <p:nvPr>
            <p:ph type="body"/>
          </p:nvPr>
        </p:nvSpPr>
        <p:spPr>
          <a:xfrm>
            <a:off x="838080" y="4098240"/>
            <a:ext cx="33858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21" name="PlaceHolder 6"/>
          <p:cNvSpPr>
            <a:spLocks noGrp="1"/>
          </p:cNvSpPr>
          <p:nvPr>
            <p:ph type="body"/>
          </p:nvPr>
        </p:nvSpPr>
        <p:spPr>
          <a:xfrm>
            <a:off x="4393440" y="4098240"/>
            <a:ext cx="33858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22" name="PlaceHolder 7"/>
          <p:cNvSpPr>
            <a:spLocks noGrp="1"/>
          </p:cNvSpPr>
          <p:nvPr>
            <p:ph type="body"/>
          </p:nvPr>
        </p:nvSpPr>
        <p:spPr>
          <a:xfrm>
            <a:off x="7949160" y="4098240"/>
            <a:ext cx="338580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28" name="PlaceHolder 1"/>
          <p:cNvSpPr>
            <a:spLocks noGrp="1"/>
          </p:cNvSpPr>
          <p:nvPr>
            <p:ph type="title"/>
          </p:nvPr>
        </p:nvSpPr>
        <p:spPr>
          <a:xfrm>
            <a:off x="838080" y="365040"/>
            <a:ext cx="10515240" cy="1325160"/>
          </a:xfrm>
          <a:prstGeom prst="rect">
            <a:avLst/>
          </a:prstGeom>
        </p:spPr>
        <p:txBody>
          <a:bodyPr lIns="0" rIns="0" tIns="0" bIns="0" anchor="ctr"/>
          <a:p>
            <a:endParaRPr b="0" lang="en-US" sz="4400" spc="-1" strike="noStrike">
              <a:solidFill>
                <a:srgbClr val="000000"/>
              </a:solidFill>
              <a:latin typeface="Calibri"/>
            </a:endParaRPr>
          </a:p>
        </p:txBody>
      </p:sp>
      <p:sp>
        <p:nvSpPr>
          <p:cNvPr id="129" name="PlaceHolder 2"/>
          <p:cNvSpPr>
            <a:spLocks noGrp="1"/>
          </p:cNvSpPr>
          <p:nvPr>
            <p:ph type="subTitle"/>
          </p:nvPr>
        </p:nvSpPr>
        <p:spPr>
          <a:xfrm>
            <a:off x="838080" y="1825560"/>
            <a:ext cx="10515240" cy="43509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838080" y="365040"/>
            <a:ext cx="10515240" cy="1325160"/>
          </a:xfrm>
          <a:prstGeom prst="rect">
            <a:avLst/>
          </a:prstGeom>
        </p:spPr>
        <p:txBody>
          <a:bodyPr lIns="0" rIns="0" tIns="0" bIns="0" anchor="ctr"/>
          <a:p>
            <a:endParaRPr b="0" lang="en-US" sz="4400" spc="-1" strike="noStrike">
              <a:solidFill>
                <a:srgbClr val="000000"/>
              </a:solidFill>
              <a:latin typeface="Calibri"/>
            </a:endParaRPr>
          </a:p>
        </p:txBody>
      </p:sp>
      <p:sp>
        <p:nvSpPr>
          <p:cNvPr id="131" name="PlaceHolder 2"/>
          <p:cNvSpPr>
            <a:spLocks noGrp="1"/>
          </p:cNvSpPr>
          <p:nvPr>
            <p:ph type="body"/>
          </p:nvPr>
        </p:nvSpPr>
        <p:spPr>
          <a:xfrm>
            <a:off x="838080" y="1825560"/>
            <a:ext cx="10515240" cy="435096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838080" y="365040"/>
            <a:ext cx="10515240" cy="1325160"/>
          </a:xfrm>
          <a:prstGeom prst="rect">
            <a:avLst/>
          </a:prstGeom>
        </p:spPr>
        <p:txBody>
          <a:bodyPr lIns="0" rIns="0" tIns="0" bIns="0" anchor="ctr"/>
          <a:p>
            <a:endParaRPr b="0" lang="en-US" sz="4400" spc="-1" strike="noStrike">
              <a:solidFill>
                <a:srgbClr val="000000"/>
              </a:solidFill>
              <a:latin typeface="Calibri"/>
            </a:endParaRPr>
          </a:p>
        </p:txBody>
      </p:sp>
      <p:sp>
        <p:nvSpPr>
          <p:cNvPr id="10" name="PlaceHolder 2"/>
          <p:cNvSpPr>
            <a:spLocks noGrp="1"/>
          </p:cNvSpPr>
          <p:nvPr>
            <p:ph type="body"/>
          </p:nvPr>
        </p:nvSpPr>
        <p:spPr>
          <a:xfrm>
            <a:off x="838080" y="1825560"/>
            <a:ext cx="5131080" cy="4350960"/>
          </a:xfrm>
          <a:prstGeom prst="rect">
            <a:avLst/>
          </a:prstGeom>
        </p:spPr>
        <p:txBody>
          <a:bodyPr lIns="0" rIns="0" tIns="0" bIns="0">
            <a:normAutofit/>
          </a:bodyPr>
          <a:p>
            <a:endParaRPr b="0" lang="en-US" sz="2800" spc="-1" strike="noStrike">
              <a:solidFill>
                <a:srgbClr val="000000"/>
              </a:solidFill>
              <a:latin typeface="Calibri"/>
            </a:endParaRPr>
          </a:p>
        </p:txBody>
      </p:sp>
      <p:sp>
        <p:nvSpPr>
          <p:cNvPr id="11" name="PlaceHolder 3"/>
          <p:cNvSpPr>
            <a:spLocks noGrp="1"/>
          </p:cNvSpPr>
          <p:nvPr>
            <p:ph type="body"/>
          </p:nvPr>
        </p:nvSpPr>
        <p:spPr>
          <a:xfrm>
            <a:off x="6226200" y="1825560"/>
            <a:ext cx="5131080" cy="435096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838080" y="365040"/>
            <a:ext cx="10515240" cy="1325160"/>
          </a:xfrm>
          <a:prstGeom prst="rect">
            <a:avLst/>
          </a:prstGeom>
        </p:spPr>
        <p:txBody>
          <a:bodyPr lIns="0" rIns="0" tIns="0" bIns="0" anchor="ctr"/>
          <a:p>
            <a:endParaRPr b="0" lang="en-US" sz="4400" spc="-1" strike="noStrike">
              <a:solidFill>
                <a:srgbClr val="000000"/>
              </a:solidFill>
              <a:latin typeface="Calibri"/>
            </a:endParaRPr>
          </a:p>
        </p:txBody>
      </p:sp>
      <p:sp>
        <p:nvSpPr>
          <p:cNvPr id="133" name="PlaceHolder 2"/>
          <p:cNvSpPr>
            <a:spLocks noGrp="1"/>
          </p:cNvSpPr>
          <p:nvPr>
            <p:ph type="body"/>
          </p:nvPr>
        </p:nvSpPr>
        <p:spPr>
          <a:xfrm>
            <a:off x="838080" y="1825560"/>
            <a:ext cx="5131080" cy="4350960"/>
          </a:xfrm>
          <a:prstGeom prst="rect">
            <a:avLst/>
          </a:prstGeom>
        </p:spPr>
        <p:txBody>
          <a:bodyPr lIns="0" rIns="0" tIns="0" bIns="0">
            <a:normAutofit/>
          </a:bodyPr>
          <a:p>
            <a:endParaRPr b="0" lang="en-US" sz="2800" spc="-1" strike="noStrike">
              <a:solidFill>
                <a:srgbClr val="000000"/>
              </a:solidFill>
              <a:latin typeface="Calibri"/>
            </a:endParaRPr>
          </a:p>
        </p:txBody>
      </p:sp>
      <p:sp>
        <p:nvSpPr>
          <p:cNvPr id="134" name="PlaceHolder 3"/>
          <p:cNvSpPr>
            <a:spLocks noGrp="1"/>
          </p:cNvSpPr>
          <p:nvPr>
            <p:ph type="body"/>
          </p:nvPr>
        </p:nvSpPr>
        <p:spPr>
          <a:xfrm>
            <a:off x="6226200" y="1825560"/>
            <a:ext cx="5131080" cy="435096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5" name="PlaceHolder 1"/>
          <p:cNvSpPr>
            <a:spLocks noGrp="1"/>
          </p:cNvSpPr>
          <p:nvPr>
            <p:ph type="title"/>
          </p:nvPr>
        </p:nvSpPr>
        <p:spPr>
          <a:xfrm>
            <a:off x="838080" y="365040"/>
            <a:ext cx="10515240" cy="1325160"/>
          </a:xfrm>
          <a:prstGeom prst="rect">
            <a:avLst/>
          </a:prstGeom>
        </p:spPr>
        <p:txBody>
          <a:bodyPr lIns="0" rIns="0" tIns="0" bIns="0" anchor="ctr"/>
          <a:p>
            <a:endParaRPr b="0" lang="en-US" sz="4400" spc="-1" strike="noStrike">
              <a:solidFill>
                <a:srgbClr val="000000"/>
              </a:solidFill>
              <a:latin typeface="Calibri"/>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6" name="PlaceHolder 1"/>
          <p:cNvSpPr>
            <a:spLocks noGrp="1"/>
          </p:cNvSpPr>
          <p:nvPr>
            <p:ph type="subTitle"/>
          </p:nvPr>
        </p:nvSpPr>
        <p:spPr>
          <a:xfrm>
            <a:off x="838080" y="365040"/>
            <a:ext cx="10515240" cy="614412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838080" y="365040"/>
            <a:ext cx="10515240" cy="1325160"/>
          </a:xfrm>
          <a:prstGeom prst="rect">
            <a:avLst/>
          </a:prstGeom>
        </p:spPr>
        <p:txBody>
          <a:bodyPr lIns="0" rIns="0" tIns="0" bIns="0" anchor="ctr"/>
          <a:p>
            <a:endParaRPr b="0" lang="en-US" sz="4400" spc="-1" strike="noStrike">
              <a:solidFill>
                <a:srgbClr val="000000"/>
              </a:solidFill>
              <a:latin typeface="Calibri"/>
            </a:endParaRPr>
          </a:p>
        </p:txBody>
      </p:sp>
      <p:sp>
        <p:nvSpPr>
          <p:cNvPr id="138" name="PlaceHolder 2"/>
          <p:cNvSpPr>
            <a:spLocks noGrp="1"/>
          </p:cNvSpPr>
          <p:nvPr>
            <p:ph type="body"/>
          </p:nvPr>
        </p:nvSpPr>
        <p:spPr>
          <a:xfrm>
            <a:off x="838080" y="182556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39" name="PlaceHolder 3"/>
          <p:cNvSpPr>
            <a:spLocks noGrp="1"/>
          </p:cNvSpPr>
          <p:nvPr>
            <p:ph type="body"/>
          </p:nvPr>
        </p:nvSpPr>
        <p:spPr>
          <a:xfrm>
            <a:off x="6226200" y="1825560"/>
            <a:ext cx="5131080" cy="4350960"/>
          </a:xfrm>
          <a:prstGeom prst="rect">
            <a:avLst/>
          </a:prstGeom>
        </p:spPr>
        <p:txBody>
          <a:bodyPr lIns="0" rIns="0" tIns="0" bIns="0">
            <a:normAutofit/>
          </a:bodyPr>
          <a:p>
            <a:endParaRPr b="0" lang="en-US" sz="2800" spc="-1" strike="noStrike">
              <a:solidFill>
                <a:srgbClr val="000000"/>
              </a:solidFill>
              <a:latin typeface="Calibri"/>
            </a:endParaRPr>
          </a:p>
        </p:txBody>
      </p:sp>
      <p:sp>
        <p:nvSpPr>
          <p:cNvPr id="140" name="PlaceHolder 4"/>
          <p:cNvSpPr>
            <a:spLocks noGrp="1"/>
          </p:cNvSpPr>
          <p:nvPr>
            <p:ph type="body"/>
          </p:nvPr>
        </p:nvSpPr>
        <p:spPr>
          <a:xfrm>
            <a:off x="838080" y="409824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838080" y="365040"/>
            <a:ext cx="10515240" cy="1325160"/>
          </a:xfrm>
          <a:prstGeom prst="rect">
            <a:avLst/>
          </a:prstGeom>
        </p:spPr>
        <p:txBody>
          <a:bodyPr lIns="0" rIns="0" tIns="0" bIns="0" anchor="ctr"/>
          <a:p>
            <a:endParaRPr b="0" lang="en-US" sz="4400" spc="-1" strike="noStrike">
              <a:solidFill>
                <a:srgbClr val="000000"/>
              </a:solidFill>
              <a:latin typeface="Calibri"/>
            </a:endParaRPr>
          </a:p>
        </p:txBody>
      </p:sp>
      <p:sp>
        <p:nvSpPr>
          <p:cNvPr id="142" name="PlaceHolder 2"/>
          <p:cNvSpPr>
            <a:spLocks noGrp="1"/>
          </p:cNvSpPr>
          <p:nvPr>
            <p:ph type="body"/>
          </p:nvPr>
        </p:nvSpPr>
        <p:spPr>
          <a:xfrm>
            <a:off x="838080" y="1825560"/>
            <a:ext cx="5131080" cy="4350960"/>
          </a:xfrm>
          <a:prstGeom prst="rect">
            <a:avLst/>
          </a:prstGeom>
        </p:spPr>
        <p:txBody>
          <a:bodyPr lIns="0" rIns="0" tIns="0" bIns="0">
            <a:normAutofit/>
          </a:bodyPr>
          <a:p>
            <a:endParaRPr b="0" lang="en-US" sz="2800" spc="-1" strike="noStrike">
              <a:solidFill>
                <a:srgbClr val="000000"/>
              </a:solidFill>
              <a:latin typeface="Calibri"/>
            </a:endParaRPr>
          </a:p>
        </p:txBody>
      </p:sp>
      <p:sp>
        <p:nvSpPr>
          <p:cNvPr id="143" name="PlaceHolder 3"/>
          <p:cNvSpPr>
            <a:spLocks noGrp="1"/>
          </p:cNvSpPr>
          <p:nvPr>
            <p:ph type="body"/>
          </p:nvPr>
        </p:nvSpPr>
        <p:spPr>
          <a:xfrm>
            <a:off x="6226200" y="182556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44" name="PlaceHolder 4"/>
          <p:cNvSpPr>
            <a:spLocks noGrp="1"/>
          </p:cNvSpPr>
          <p:nvPr>
            <p:ph type="body"/>
          </p:nvPr>
        </p:nvSpPr>
        <p:spPr>
          <a:xfrm>
            <a:off x="6226200" y="409824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838080" y="365040"/>
            <a:ext cx="10515240" cy="1325160"/>
          </a:xfrm>
          <a:prstGeom prst="rect">
            <a:avLst/>
          </a:prstGeom>
        </p:spPr>
        <p:txBody>
          <a:bodyPr lIns="0" rIns="0" tIns="0" bIns="0" anchor="ctr"/>
          <a:p>
            <a:endParaRPr b="0" lang="en-US" sz="4400" spc="-1" strike="noStrike">
              <a:solidFill>
                <a:srgbClr val="000000"/>
              </a:solidFill>
              <a:latin typeface="Calibri"/>
            </a:endParaRPr>
          </a:p>
        </p:txBody>
      </p:sp>
      <p:sp>
        <p:nvSpPr>
          <p:cNvPr id="146" name="PlaceHolder 2"/>
          <p:cNvSpPr>
            <a:spLocks noGrp="1"/>
          </p:cNvSpPr>
          <p:nvPr>
            <p:ph type="body"/>
          </p:nvPr>
        </p:nvSpPr>
        <p:spPr>
          <a:xfrm>
            <a:off x="838080" y="182556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47" name="PlaceHolder 3"/>
          <p:cNvSpPr>
            <a:spLocks noGrp="1"/>
          </p:cNvSpPr>
          <p:nvPr>
            <p:ph type="body"/>
          </p:nvPr>
        </p:nvSpPr>
        <p:spPr>
          <a:xfrm>
            <a:off x="6226200" y="182556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48" name="PlaceHolder 4"/>
          <p:cNvSpPr>
            <a:spLocks noGrp="1"/>
          </p:cNvSpPr>
          <p:nvPr>
            <p:ph type="body"/>
          </p:nvPr>
        </p:nvSpPr>
        <p:spPr>
          <a:xfrm>
            <a:off x="838080" y="4098240"/>
            <a:ext cx="1051524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838080" y="365040"/>
            <a:ext cx="10515240" cy="1325160"/>
          </a:xfrm>
          <a:prstGeom prst="rect">
            <a:avLst/>
          </a:prstGeom>
        </p:spPr>
        <p:txBody>
          <a:bodyPr lIns="0" rIns="0" tIns="0" bIns="0" anchor="ctr"/>
          <a:p>
            <a:endParaRPr b="0" lang="en-US" sz="4400" spc="-1" strike="noStrike">
              <a:solidFill>
                <a:srgbClr val="000000"/>
              </a:solidFill>
              <a:latin typeface="Calibri"/>
            </a:endParaRPr>
          </a:p>
        </p:txBody>
      </p:sp>
      <p:sp>
        <p:nvSpPr>
          <p:cNvPr id="150" name="PlaceHolder 2"/>
          <p:cNvSpPr>
            <a:spLocks noGrp="1"/>
          </p:cNvSpPr>
          <p:nvPr>
            <p:ph type="body"/>
          </p:nvPr>
        </p:nvSpPr>
        <p:spPr>
          <a:xfrm>
            <a:off x="838080" y="1825560"/>
            <a:ext cx="1051524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51" name="PlaceHolder 3"/>
          <p:cNvSpPr>
            <a:spLocks noGrp="1"/>
          </p:cNvSpPr>
          <p:nvPr>
            <p:ph type="body"/>
          </p:nvPr>
        </p:nvSpPr>
        <p:spPr>
          <a:xfrm>
            <a:off x="838080" y="4098240"/>
            <a:ext cx="1051524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838080" y="365040"/>
            <a:ext cx="10515240" cy="1325160"/>
          </a:xfrm>
          <a:prstGeom prst="rect">
            <a:avLst/>
          </a:prstGeom>
        </p:spPr>
        <p:txBody>
          <a:bodyPr lIns="0" rIns="0" tIns="0" bIns="0" anchor="ctr"/>
          <a:p>
            <a:endParaRPr b="0" lang="en-US" sz="4400" spc="-1" strike="noStrike">
              <a:solidFill>
                <a:srgbClr val="000000"/>
              </a:solidFill>
              <a:latin typeface="Calibri"/>
            </a:endParaRPr>
          </a:p>
        </p:txBody>
      </p:sp>
      <p:sp>
        <p:nvSpPr>
          <p:cNvPr id="153" name="PlaceHolder 2"/>
          <p:cNvSpPr>
            <a:spLocks noGrp="1"/>
          </p:cNvSpPr>
          <p:nvPr>
            <p:ph type="body"/>
          </p:nvPr>
        </p:nvSpPr>
        <p:spPr>
          <a:xfrm>
            <a:off x="838080" y="182556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54" name="PlaceHolder 3"/>
          <p:cNvSpPr>
            <a:spLocks noGrp="1"/>
          </p:cNvSpPr>
          <p:nvPr>
            <p:ph type="body"/>
          </p:nvPr>
        </p:nvSpPr>
        <p:spPr>
          <a:xfrm>
            <a:off x="6226200" y="182556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55" name="PlaceHolder 4"/>
          <p:cNvSpPr>
            <a:spLocks noGrp="1"/>
          </p:cNvSpPr>
          <p:nvPr>
            <p:ph type="body"/>
          </p:nvPr>
        </p:nvSpPr>
        <p:spPr>
          <a:xfrm>
            <a:off x="838080" y="409824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56" name="PlaceHolder 5"/>
          <p:cNvSpPr>
            <a:spLocks noGrp="1"/>
          </p:cNvSpPr>
          <p:nvPr>
            <p:ph type="body"/>
          </p:nvPr>
        </p:nvSpPr>
        <p:spPr>
          <a:xfrm>
            <a:off x="6226200" y="409824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838080" y="365040"/>
            <a:ext cx="10515240" cy="1325160"/>
          </a:xfrm>
          <a:prstGeom prst="rect">
            <a:avLst/>
          </a:prstGeom>
        </p:spPr>
        <p:txBody>
          <a:bodyPr lIns="0" rIns="0" tIns="0" bIns="0" anchor="ctr"/>
          <a:p>
            <a:endParaRPr b="0" lang="en-US" sz="4400" spc="-1" strike="noStrike">
              <a:solidFill>
                <a:srgbClr val="000000"/>
              </a:solidFill>
              <a:latin typeface="Calibri"/>
            </a:endParaRPr>
          </a:p>
        </p:txBody>
      </p:sp>
      <p:sp>
        <p:nvSpPr>
          <p:cNvPr id="158" name="PlaceHolder 2"/>
          <p:cNvSpPr>
            <a:spLocks noGrp="1"/>
          </p:cNvSpPr>
          <p:nvPr>
            <p:ph type="body"/>
          </p:nvPr>
        </p:nvSpPr>
        <p:spPr>
          <a:xfrm>
            <a:off x="838080" y="1825560"/>
            <a:ext cx="33858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59" name="PlaceHolder 3"/>
          <p:cNvSpPr>
            <a:spLocks noGrp="1"/>
          </p:cNvSpPr>
          <p:nvPr>
            <p:ph type="body"/>
          </p:nvPr>
        </p:nvSpPr>
        <p:spPr>
          <a:xfrm>
            <a:off x="4393440" y="1825560"/>
            <a:ext cx="33858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60" name="PlaceHolder 4"/>
          <p:cNvSpPr>
            <a:spLocks noGrp="1"/>
          </p:cNvSpPr>
          <p:nvPr>
            <p:ph type="body"/>
          </p:nvPr>
        </p:nvSpPr>
        <p:spPr>
          <a:xfrm>
            <a:off x="7949160" y="1825560"/>
            <a:ext cx="33858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61" name="PlaceHolder 5"/>
          <p:cNvSpPr>
            <a:spLocks noGrp="1"/>
          </p:cNvSpPr>
          <p:nvPr>
            <p:ph type="body"/>
          </p:nvPr>
        </p:nvSpPr>
        <p:spPr>
          <a:xfrm>
            <a:off x="838080" y="4098240"/>
            <a:ext cx="33858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62" name="PlaceHolder 6"/>
          <p:cNvSpPr>
            <a:spLocks noGrp="1"/>
          </p:cNvSpPr>
          <p:nvPr>
            <p:ph type="body"/>
          </p:nvPr>
        </p:nvSpPr>
        <p:spPr>
          <a:xfrm>
            <a:off x="4393440" y="4098240"/>
            <a:ext cx="33858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63" name="PlaceHolder 7"/>
          <p:cNvSpPr>
            <a:spLocks noGrp="1"/>
          </p:cNvSpPr>
          <p:nvPr>
            <p:ph type="body"/>
          </p:nvPr>
        </p:nvSpPr>
        <p:spPr>
          <a:xfrm>
            <a:off x="7949160" y="4098240"/>
            <a:ext cx="338580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838080" y="365040"/>
            <a:ext cx="10515240" cy="1325160"/>
          </a:xfrm>
          <a:prstGeom prst="rect">
            <a:avLst/>
          </a:prstGeom>
        </p:spPr>
        <p:txBody>
          <a:bodyPr lIns="0" rIns="0" tIns="0" bIns="0" anchor="ctr"/>
          <a:p>
            <a:endParaRPr b="0" lang="en-US" sz="4400" spc="-1" strike="noStrike">
              <a:solidFill>
                <a:srgbClr val="000000"/>
              </a:solidFill>
              <a:latin typeface="Calibri"/>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70" name="PlaceHolder 1"/>
          <p:cNvSpPr>
            <a:spLocks noGrp="1"/>
          </p:cNvSpPr>
          <p:nvPr>
            <p:ph type="title"/>
          </p:nvPr>
        </p:nvSpPr>
        <p:spPr>
          <a:xfrm>
            <a:off x="838080" y="365040"/>
            <a:ext cx="10515240" cy="1325160"/>
          </a:xfrm>
          <a:prstGeom prst="rect">
            <a:avLst/>
          </a:prstGeom>
        </p:spPr>
        <p:txBody>
          <a:bodyPr lIns="0" rIns="0" tIns="0" bIns="0" anchor="ctr"/>
          <a:p>
            <a:endParaRPr b="0" lang="en-US" sz="4400" spc="-1" strike="noStrike">
              <a:solidFill>
                <a:srgbClr val="000000"/>
              </a:solidFill>
              <a:latin typeface="Calibri"/>
            </a:endParaRPr>
          </a:p>
        </p:txBody>
      </p:sp>
      <p:sp>
        <p:nvSpPr>
          <p:cNvPr id="171" name="PlaceHolder 2"/>
          <p:cNvSpPr>
            <a:spLocks noGrp="1"/>
          </p:cNvSpPr>
          <p:nvPr>
            <p:ph type="subTitle"/>
          </p:nvPr>
        </p:nvSpPr>
        <p:spPr>
          <a:xfrm>
            <a:off x="838080" y="1825560"/>
            <a:ext cx="10515240" cy="43509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72" name="PlaceHolder 1"/>
          <p:cNvSpPr>
            <a:spLocks noGrp="1"/>
          </p:cNvSpPr>
          <p:nvPr>
            <p:ph type="title"/>
          </p:nvPr>
        </p:nvSpPr>
        <p:spPr>
          <a:xfrm>
            <a:off x="838080" y="365040"/>
            <a:ext cx="10515240" cy="1325160"/>
          </a:xfrm>
          <a:prstGeom prst="rect">
            <a:avLst/>
          </a:prstGeom>
        </p:spPr>
        <p:txBody>
          <a:bodyPr lIns="0" rIns="0" tIns="0" bIns="0" anchor="ctr"/>
          <a:p>
            <a:endParaRPr b="0" lang="en-US" sz="4400" spc="-1" strike="noStrike">
              <a:solidFill>
                <a:srgbClr val="000000"/>
              </a:solidFill>
              <a:latin typeface="Calibri"/>
            </a:endParaRPr>
          </a:p>
        </p:txBody>
      </p:sp>
      <p:sp>
        <p:nvSpPr>
          <p:cNvPr id="173" name="PlaceHolder 2"/>
          <p:cNvSpPr>
            <a:spLocks noGrp="1"/>
          </p:cNvSpPr>
          <p:nvPr>
            <p:ph type="body"/>
          </p:nvPr>
        </p:nvSpPr>
        <p:spPr>
          <a:xfrm>
            <a:off x="838080" y="1825560"/>
            <a:ext cx="10515240" cy="435096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74" name="PlaceHolder 1"/>
          <p:cNvSpPr>
            <a:spLocks noGrp="1"/>
          </p:cNvSpPr>
          <p:nvPr>
            <p:ph type="title"/>
          </p:nvPr>
        </p:nvSpPr>
        <p:spPr>
          <a:xfrm>
            <a:off x="838080" y="365040"/>
            <a:ext cx="10515240" cy="1325160"/>
          </a:xfrm>
          <a:prstGeom prst="rect">
            <a:avLst/>
          </a:prstGeom>
        </p:spPr>
        <p:txBody>
          <a:bodyPr lIns="0" rIns="0" tIns="0" bIns="0" anchor="ctr"/>
          <a:p>
            <a:endParaRPr b="0" lang="en-US" sz="4400" spc="-1" strike="noStrike">
              <a:solidFill>
                <a:srgbClr val="000000"/>
              </a:solidFill>
              <a:latin typeface="Calibri"/>
            </a:endParaRPr>
          </a:p>
        </p:txBody>
      </p:sp>
      <p:sp>
        <p:nvSpPr>
          <p:cNvPr id="175" name="PlaceHolder 2"/>
          <p:cNvSpPr>
            <a:spLocks noGrp="1"/>
          </p:cNvSpPr>
          <p:nvPr>
            <p:ph type="body"/>
          </p:nvPr>
        </p:nvSpPr>
        <p:spPr>
          <a:xfrm>
            <a:off x="838080" y="1825560"/>
            <a:ext cx="5131080" cy="4350960"/>
          </a:xfrm>
          <a:prstGeom prst="rect">
            <a:avLst/>
          </a:prstGeom>
        </p:spPr>
        <p:txBody>
          <a:bodyPr lIns="0" rIns="0" tIns="0" bIns="0">
            <a:normAutofit/>
          </a:bodyPr>
          <a:p>
            <a:endParaRPr b="0" lang="en-US" sz="2800" spc="-1" strike="noStrike">
              <a:solidFill>
                <a:srgbClr val="000000"/>
              </a:solidFill>
              <a:latin typeface="Calibri"/>
            </a:endParaRPr>
          </a:p>
        </p:txBody>
      </p:sp>
      <p:sp>
        <p:nvSpPr>
          <p:cNvPr id="176" name="PlaceHolder 3"/>
          <p:cNvSpPr>
            <a:spLocks noGrp="1"/>
          </p:cNvSpPr>
          <p:nvPr>
            <p:ph type="body"/>
          </p:nvPr>
        </p:nvSpPr>
        <p:spPr>
          <a:xfrm>
            <a:off x="6226200" y="1825560"/>
            <a:ext cx="5131080" cy="435096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77" name="PlaceHolder 1"/>
          <p:cNvSpPr>
            <a:spLocks noGrp="1"/>
          </p:cNvSpPr>
          <p:nvPr>
            <p:ph type="title"/>
          </p:nvPr>
        </p:nvSpPr>
        <p:spPr>
          <a:xfrm>
            <a:off x="838080" y="365040"/>
            <a:ext cx="10515240" cy="1325160"/>
          </a:xfrm>
          <a:prstGeom prst="rect">
            <a:avLst/>
          </a:prstGeom>
        </p:spPr>
        <p:txBody>
          <a:bodyPr lIns="0" rIns="0" tIns="0" bIns="0" anchor="ctr"/>
          <a:p>
            <a:endParaRPr b="0" lang="en-US" sz="4400" spc="-1" strike="noStrike">
              <a:solidFill>
                <a:srgbClr val="000000"/>
              </a:solidFill>
              <a:latin typeface="Calibri"/>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8" name="PlaceHolder 1"/>
          <p:cNvSpPr>
            <a:spLocks noGrp="1"/>
          </p:cNvSpPr>
          <p:nvPr>
            <p:ph type="subTitle"/>
          </p:nvPr>
        </p:nvSpPr>
        <p:spPr>
          <a:xfrm>
            <a:off x="838080" y="365040"/>
            <a:ext cx="10515240" cy="614412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838080" y="365040"/>
            <a:ext cx="10515240" cy="1325160"/>
          </a:xfrm>
          <a:prstGeom prst="rect">
            <a:avLst/>
          </a:prstGeom>
        </p:spPr>
        <p:txBody>
          <a:bodyPr lIns="0" rIns="0" tIns="0" bIns="0" anchor="ctr"/>
          <a:p>
            <a:endParaRPr b="0" lang="en-US" sz="4400" spc="-1" strike="noStrike">
              <a:solidFill>
                <a:srgbClr val="000000"/>
              </a:solidFill>
              <a:latin typeface="Calibri"/>
            </a:endParaRPr>
          </a:p>
        </p:txBody>
      </p:sp>
      <p:sp>
        <p:nvSpPr>
          <p:cNvPr id="180" name="PlaceHolder 2"/>
          <p:cNvSpPr>
            <a:spLocks noGrp="1"/>
          </p:cNvSpPr>
          <p:nvPr>
            <p:ph type="body"/>
          </p:nvPr>
        </p:nvSpPr>
        <p:spPr>
          <a:xfrm>
            <a:off x="838080" y="182556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81" name="PlaceHolder 3"/>
          <p:cNvSpPr>
            <a:spLocks noGrp="1"/>
          </p:cNvSpPr>
          <p:nvPr>
            <p:ph type="body"/>
          </p:nvPr>
        </p:nvSpPr>
        <p:spPr>
          <a:xfrm>
            <a:off x="6226200" y="1825560"/>
            <a:ext cx="5131080" cy="4350960"/>
          </a:xfrm>
          <a:prstGeom prst="rect">
            <a:avLst/>
          </a:prstGeom>
        </p:spPr>
        <p:txBody>
          <a:bodyPr lIns="0" rIns="0" tIns="0" bIns="0">
            <a:normAutofit/>
          </a:bodyPr>
          <a:p>
            <a:endParaRPr b="0" lang="en-US" sz="2800" spc="-1" strike="noStrike">
              <a:solidFill>
                <a:srgbClr val="000000"/>
              </a:solidFill>
              <a:latin typeface="Calibri"/>
            </a:endParaRPr>
          </a:p>
        </p:txBody>
      </p:sp>
      <p:sp>
        <p:nvSpPr>
          <p:cNvPr id="182" name="PlaceHolder 4"/>
          <p:cNvSpPr>
            <a:spLocks noGrp="1"/>
          </p:cNvSpPr>
          <p:nvPr>
            <p:ph type="body"/>
          </p:nvPr>
        </p:nvSpPr>
        <p:spPr>
          <a:xfrm>
            <a:off x="838080" y="409824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838080" y="365040"/>
            <a:ext cx="10515240" cy="1325160"/>
          </a:xfrm>
          <a:prstGeom prst="rect">
            <a:avLst/>
          </a:prstGeom>
        </p:spPr>
        <p:txBody>
          <a:bodyPr lIns="0" rIns="0" tIns="0" bIns="0" anchor="ctr"/>
          <a:p>
            <a:endParaRPr b="0" lang="en-US" sz="4400" spc="-1" strike="noStrike">
              <a:solidFill>
                <a:srgbClr val="000000"/>
              </a:solidFill>
              <a:latin typeface="Calibri"/>
            </a:endParaRPr>
          </a:p>
        </p:txBody>
      </p:sp>
      <p:sp>
        <p:nvSpPr>
          <p:cNvPr id="184" name="PlaceHolder 2"/>
          <p:cNvSpPr>
            <a:spLocks noGrp="1"/>
          </p:cNvSpPr>
          <p:nvPr>
            <p:ph type="body"/>
          </p:nvPr>
        </p:nvSpPr>
        <p:spPr>
          <a:xfrm>
            <a:off x="838080" y="1825560"/>
            <a:ext cx="5131080" cy="4350960"/>
          </a:xfrm>
          <a:prstGeom prst="rect">
            <a:avLst/>
          </a:prstGeom>
        </p:spPr>
        <p:txBody>
          <a:bodyPr lIns="0" rIns="0" tIns="0" bIns="0">
            <a:normAutofit/>
          </a:bodyPr>
          <a:p>
            <a:endParaRPr b="0" lang="en-US" sz="2800" spc="-1" strike="noStrike">
              <a:solidFill>
                <a:srgbClr val="000000"/>
              </a:solidFill>
              <a:latin typeface="Calibri"/>
            </a:endParaRPr>
          </a:p>
        </p:txBody>
      </p:sp>
      <p:sp>
        <p:nvSpPr>
          <p:cNvPr id="185" name="PlaceHolder 3"/>
          <p:cNvSpPr>
            <a:spLocks noGrp="1"/>
          </p:cNvSpPr>
          <p:nvPr>
            <p:ph type="body"/>
          </p:nvPr>
        </p:nvSpPr>
        <p:spPr>
          <a:xfrm>
            <a:off x="6226200" y="182556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86" name="PlaceHolder 4"/>
          <p:cNvSpPr>
            <a:spLocks noGrp="1"/>
          </p:cNvSpPr>
          <p:nvPr>
            <p:ph type="body"/>
          </p:nvPr>
        </p:nvSpPr>
        <p:spPr>
          <a:xfrm>
            <a:off x="6226200" y="409824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838080" y="365040"/>
            <a:ext cx="10515240" cy="1325160"/>
          </a:xfrm>
          <a:prstGeom prst="rect">
            <a:avLst/>
          </a:prstGeom>
        </p:spPr>
        <p:txBody>
          <a:bodyPr lIns="0" rIns="0" tIns="0" bIns="0" anchor="ctr"/>
          <a:p>
            <a:endParaRPr b="0" lang="en-US" sz="4400" spc="-1" strike="noStrike">
              <a:solidFill>
                <a:srgbClr val="000000"/>
              </a:solidFill>
              <a:latin typeface="Calibri"/>
            </a:endParaRPr>
          </a:p>
        </p:txBody>
      </p:sp>
      <p:sp>
        <p:nvSpPr>
          <p:cNvPr id="188" name="PlaceHolder 2"/>
          <p:cNvSpPr>
            <a:spLocks noGrp="1"/>
          </p:cNvSpPr>
          <p:nvPr>
            <p:ph type="body"/>
          </p:nvPr>
        </p:nvSpPr>
        <p:spPr>
          <a:xfrm>
            <a:off x="838080" y="182556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89" name="PlaceHolder 3"/>
          <p:cNvSpPr>
            <a:spLocks noGrp="1"/>
          </p:cNvSpPr>
          <p:nvPr>
            <p:ph type="body"/>
          </p:nvPr>
        </p:nvSpPr>
        <p:spPr>
          <a:xfrm>
            <a:off x="6226200" y="182556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90" name="PlaceHolder 4"/>
          <p:cNvSpPr>
            <a:spLocks noGrp="1"/>
          </p:cNvSpPr>
          <p:nvPr>
            <p:ph type="body"/>
          </p:nvPr>
        </p:nvSpPr>
        <p:spPr>
          <a:xfrm>
            <a:off x="838080" y="4098240"/>
            <a:ext cx="1051524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838080" y="365040"/>
            <a:ext cx="10515240" cy="1325160"/>
          </a:xfrm>
          <a:prstGeom prst="rect">
            <a:avLst/>
          </a:prstGeom>
        </p:spPr>
        <p:txBody>
          <a:bodyPr lIns="0" rIns="0" tIns="0" bIns="0" anchor="ctr"/>
          <a:p>
            <a:endParaRPr b="0" lang="en-US" sz="4400" spc="-1" strike="noStrike">
              <a:solidFill>
                <a:srgbClr val="000000"/>
              </a:solidFill>
              <a:latin typeface="Calibri"/>
            </a:endParaRPr>
          </a:p>
        </p:txBody>
      </p:sp>
      <p:sp>
        <p:nvSpPr>
          <p:cNvPr id="192" name="PlaceHolder 2"/>
          <p:cNvSpPr>
            <a:spLocks noGrp="1"/>
          </p:cNvSpPr>
          <p:nvPr>
            <p:ph type="body"/>
          </p:nvPr>
        </p:nvSpPr>
        <p:spPr>
          <a:xfrm>
            <a:off x="838080" y="1825560"/>
            <a:ext cx="1051524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93" name="PlaceHolder 3"/>
          <p:cNvSpPr>
            <a:spLocks noGrp="1"/>
          </p:cNvSpPr>
          <p:nvPr>
            <p:ph type="body"/>
          </p:nvPr>
        </p:nvSpPr>
        <p:spPr>
          <a:xfrm>
            <a:off x="838080" y="4098240"/>
            <a:ext cx="1051524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94" name="PlaceHolder 1"/>
          <p:cNvSpPr>
            <a:spLocks noGrp="1"/>
          </p:cNvSpPr>
          <p:nvPr>
            <p:ph type="title"/>
          </p:nvPr>
        </p:nvSpPr>
        <p:spPr>
          <a:xfrm>
            <a:off x="838080" y="365040"/>
            <a:ext cx="10515240" cy="1325160"/>
          </a:xfrm>
          <a:prstGeom prst="rect">
            <a:avLst/>
          </a:prstGeom>
        </p:spPr>
        <p:txBody>
          <a:bodyPr lIns="0" rIns="0" tIns="0" bIns="0" anchor="ctr"/>
          <a:p>
            <a:endParaRPr b="0" lang="en-US" sz="4400" spc="-1" strike="noStrike">
              <a:solidFill>
                <a:srgbClr val="000000"/>
              </a:solidFill>
              <a:latin typeface="Calibri"/>
            </a:endParaRPr>
          </a:p>
        </p:txBody>
      </p:sp>
      <p:sp>
        <p:nvSpPr>
          <p:cNvPr id="195" name="PlaceHolder 2"/>
          <p:cNvSpPr>
            <a:spLocks noGrp="1"/>
          </p:cNvSpPr>
          <p:nvPr>
            <p:ph type="body"/>
          </p:nvPr>
        </p:nvSpPr>
        <p:spPr>
          <a:xfrm>
            <a:off x="838080" y="182556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96" name="PlaceHolder 3"/>
          <p:cNvSpPr>
            <a:spLocks noGrp="1"/>
          </p:cNvSpPr>
          <p:nvPr>
            <p:ph type="body"/>
          </p:nvPr>
        </p:nvSpPr>
        <p:spPr>
          <a:xfrm>
            <a:off x="6226200" y="182556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97" name="PlaceHolder 4"/>
          <p:cNvSpPr>
            <a:spLocks noGrp="1"/>
          </p:cNvSpPr>
          <p:nvPr>
            <p:ph type="body"/>
          </p:nvPr>
        </p:nvSpPr>
        <p:spPr>
          <a:xfrm>
            <a:off x="838080" y="409824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98" name="PlaceHolder 5"/>
          <p:cNvSpPr>
            <a:spLocks noGrp="1"/>
          </p:cNvSpPr>
          <p:nvPr>
            <p:ph type="body"/>
          </p:nvPr>
        </p:nvSpPr>
        <p:spPr>
          <a:xfrm>
            <a:off x="6226200" y="409824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838080" y="365040"/>
            <a:ext cx="10515240" cy="614412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99" name="PlaceHolder 1"/>
          <p:cNvSpPr>
            <a:spLocks noGrp="1"/>
          </p:cNvSpPr>
          <p:nvPr>
            <p:ph type="title"/>
          </p:nvPr>
        </p:nvSpPr>
        <p:spPr>
          <a:xfrm>
            <a:off x="838080" y="365040"/>
            <a:ext cx="10515240" cy="1325160"/>
          </a:xfrm>
          <a:prstGeom prst="rect">
            <a:avLst/>
          </a:prstGeom>
        </p:spPr>
        <p:txBody>
          <a:bodyPr lIns="0" rIns="0" tIns="0" bIns="0" anchor="ctr"/>
          <a:p>
            <a:endParaRPr b="0" lang="en-US" sz="4400" spc="-1" strike="noStrike">
              <a:solidFill>
                <a:srgbClr val="000000"/>
              </a:solidFill>
              <a:latin typeface="Calibri"/>
            </a:endParaRPr>
          </a:p>
        </p:txBody>
      </p:sp>
      <p:sp>
        <p:nvSpPr>
          <p:cNvPr id="200" name="PlaceHolder 2"/>
          <p:cNvSpPr>
            <a:spLocks noGrp="1"/>
          </p:cNvSpPr>
          <p:nvPr>
            <p:ph type="body"/>
          </p:nvPr>
        </p:nvSpPr>
        <p:spPr>
          <a:xfrm>
            <a:off x="838080" y="1825560"/>
            <a:ext cx="33858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201" name="PlaceHolder 3"/>
          <p:cNvSpPr>
            <a:spLocks noGrp="1"/>
          </p:cNvSpPr>
          <p:nvPr>
            <p:ph type="body"/>
          </p:nvPr>
        </p:nvSpPr>
        <p:spPr>
          <a:xfrm>
            <a:off x="4393440" y="1825560"/>
            <a:ext cx="33858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202" name="PlaceHolder 4"/>
          <p:cNvSpPr>
            <a:spLocks noGrp="1"/>
          </p:cNvSpPr>
          <p:nvPr>
            <p:ph type="body"/>
          </p:nvPr>
        </p:nvSpPr>
        <p:spPr>
          <a:xfrm>
            <a:off x="7949160" y="1825560"/>
            <a:ext cx="33858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203" name="PlaceHolder 5"/>
          <p:cNvSpPr>
            <a:spLocks noGrp="1"/>
          </p:cNvSpPr>
          <p:nvPr>
            <p:ph type="body"/>
          </p:nvPr>
        </p:nvSpPr>
        <p:spPr>
          <a:xfrm>
            <a:off x="838080" y="4098240"/>
            <a:ext cx="33858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204" name="PlaceHolder 6"/>
          <p:cNvSpPr>
            <a:spLocks noGrp="1"/>
          </p:cNvSpPr>
          <p:nvPr>
            <p:ph type="body"/>
          </p:nvPr>
        </p:nvSpPr>
        <p:spPr>
          <a:xfrm>
            <a:off x="4393440" y="4098240"/>
            <a:ext cx="338580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205" name="PlaceHolder 7"/>
          <p:cNvSpPr>
            <a:spLocks noGrp="1"/>
          </p:cNvSpPr>
          <p:nvPr>
            <p:ph type="body"/>
          </p:nvPr>
        </p:nvSpPr>
        <p:spPr>
          <a:xfrm>
            <a:off x="7949160" y="4098240"/>
            <a:ext cx="338580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838080" y="365040"/>
            <a:ext cx="10515240" cy="1325160"/>
          </a:xfrm>
          <a:prstGeom prst="rect">
            <a:avLst/>
          </a:prstGeom>
        </p:spPr>
        <p:txBody>
          <a:bodyPr lIns="0" rIns="0" tIns="0" bIns="0" anchor="ctr"/>
          <a:p>
            <a:endParaRPr b="0" lang="en-US" sz="4400" spc="-1" strike="noStrike">
              <a:solidFill>
                <a:srgbClr val="000000"/>
              </a:solidFill>
              <a:latin typeface="Calibri"/>
            </a:endParaRPr>
          </a:p>
        </p:txBody>
      </p:sp>
      <p:sp>
        <p:nvSpPr>
          <p:cNvPr id="15" name="PlaceHolder 2"/>
          <p:cNvSpPr>
            <a:spLocks noGrp="1"/>
          </p:cNvSpPr>
          <p:nvPr>
            <p:ph type="body"/>
          </p:nvPr>
        </p:nvSpPr>
        <p:spPr>
          <a:xfrm>
            <a:off x="838080" y="182556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16" name="PlaceHolder 3"/>
          <p:cNvSpPr>
            <a:spLocks noGrp="1"/>
          </p:cNvSpPr>
          <p:nvPr>
            <p:ph type="body"/>
          </p:nvPr>
        </p:nvSpPr>
        <p:spPr>
          <a:xfrm>
            <a:off x="6226200" y="1825560"/>
            <a:ext cx="5131080" cy="4350960"/>
          </a:xfrm>
          <a:prstGeom prst="rect">
            <a:avLst/>
          </a:prstGeom>
        </p:spPr>
        <p:txBody>
          <a:bodyPr lIns="0" rIns="0" tIns="0" bIns="0">
            <a:normAutofit/>
          </a:bodyPr>
          <a:p>
            <a:endParaRPr b="0" lang="en-US" sz="2800" spc="-1" strike="noStrike">
              <a:solidFill>
                <a:srgbClr val="000000"/>
              </a:solidFill>
              <a:latin typeface="Calibri"/>
            </a:endParaRPr>
          </a:p>
        </p:txBody>
      </p:sp>
      <p:sp>
        <p:nvSpPr>
          <p:cNvPr id="17" name="PlaceHolder 4"/>
          <p:cNvSpPr>
            <a:spLocks noGrp="1"/>
          </p:cNvSpPr>
          <p:nvPr>
            <p:ph type="body"/>
          </p:nvPr>
        </p:nvSpPr>
        <p:spPr>
          <a:xfrm>
            <a:off x="838080" y="409824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838080" y="365040"/>
            <a:ext cx="10515240" cy="1325160"/>
          </a:xfrm>
          <a:prstGeom prst="rect">
            <a:avLst/>
          </a:prstGeom>
        </p:spPr>
        <p:txBody>
          <a:bodyPr lIns="0" rIns="0" tIns="0" bIns="0" anchor="ctr"/>
          <a:p>
            <a:endParaRPr b="0" lang="en-US" sz="4400" spc="-1" strike="noStrike">
              <a:solidFill>
                <a:srgbClr val="000000"/>
              </a:solidFill>
              <a:latin typeface="Calibri"/>
            </a:endParaRPr>
          </a:p>
        </p:txBody>
      </p:sp>
      <p:sp>
        <p:nvSpPr>
          <p:cNvPr id="19" name="PlaceHolder 2"/>
          <p:cNvSpPr>
            <a:spLocks noGrp="1"/>
          </p:cNvSpPr>
          <p:nvPr>
            <p:ph type="body"/>
          </p:nvPr>
        </p:nvSpPr>
        <p:spPr>
          <a:xfrm>
            <a:off x="838080" y="1825560"/>
            <a:ext cx="5131080" cy="4350960"/>
          </a:xfrm>
          <a:prstGeom prst="rect">
            <a:avLst/>
          </a:prstGeom>
        </p:spPr>
        <p:txBody>
          <a:bodyPr lIns="0" rIns="0" tIns="0" bIns="0">
            <a:normAutofit/>
          </a:bodyPr>
          <a:p>
            <a:endParaRPr b="0" lang="en-US" sz="2800" spc="-1" strike="noStrike">
              <a:solidFill>
                <a:srgbClr val="000000"/>
              </a:solidFill>
              <a:latin typeface="Calibri"/>
            </a:endParaRPr>
          </a:p>
        </p:txBody>
      </p:sp>
      <p:sp>
        <p:nvSpPr>
          <p:cNvPr id="20" name="PlaceHolder 3"/>
          <p:cNvSpPr>
            <a:spLocks noGrp="1"/>
          </p:cNvSpPr>
          <p:nvPr>
            <p:ph type="body"/>
          </p:nvPr>
        </p:nvSpPr>
        <p:spPr>
          <a:xfrm>
            <a:off x="6226200" y="182556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21" name="PlaceHolder 4"/>
          <p:cNvSpPr>
            <a:spLocks noGrp="1"/>
          </p:cNvSpPr>
          <p:nvPr>
            <p:ph type="body"/>
          </p:nvPr>
        </p:nvSpPr>
        <p:spPr>
          <a:xfrm>
            <a:off x="6226200" y="409824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838080" y="365040"/>
            <a:ext cx="10515240" cy="1325160"/>
          </a:xfrm>
          <a:prstGeom prst="rect">
            <a:avLst/>
          </a:prstGeom>
        </p:spPr>
        <p:txBody>
          <a:bodyPr lIns="0" rIns="0" tIns="0" bIns="0" anchor="ctr"/>
          <a:p>
            <a:endParaRPr b="0" lang="en-US" sz="4400" spc="-1" strike="noStrike">
              <a:solidFill>
                <a:srgbClr val="000000"/>
              </a:solidFill>
              <a:latin typeface="Calibri"/>
            </a:endParaRPr>
          </a:p>
        </p:txBody>
      </p:sp>
      <p:sp>
        <p:nvSpPr>
          <p:cNvPr id="23" name="PlaceHolder 2"/>
          <p:cNvSpPr>
            <a:spLocks noGrp="1"/>
          </p:cNvSpPr>
          <p:nvPr>
            <p:ph type="body"/>
          </p:nvPr>
        </p:nvSpPr>
        <p:spPr>
          <a:xfrm>
            <a:off x="838080" y="182556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24" name="PlaceHolder 3"/>
          <p:cNvSpPr>
            <a:spLocks noGrp="1"/>
          </p:cNvSpPr>
          <p:nvPr>
            <p:ph type="body"/>
          </p:nvPr>
        </p:nvSpPr>
        <p:spPr>
          <a:xfrm>
            <a:off x="6226200" y="1825560"/>
            <a:ext cx="5131080" cy="2075040"/>
          </a:xfrm>
          <a:prstGeom prst="rect">
            <a:avLst/>
          </a:prstGeom>
        </p:spPr>
        <p:txBody>
          <a:bodyPr lIns="0" rIns="0" tIns="0" bIns="0">
            <a:normAutofit/>
          </a:bodyPr>
          <a:p>
            <a:endParaRPr b="0" lang="en-US" sz="2800" spc="-1" strike="noStrike">
              <a:solidFill>
                <a:srgbClr val="000000"/>
              </a:solidFill>
              <a:latin typeface="Calibri"/>
            </a:endParaRPr>
          </a:p>
        </p:txBody>
      </p:sp>
      <p:sp>
        <p:nvSpPr>
          <p:cNvPr id="25" name="PlaceHolder 4"/>
          <p:cNvSpPr>
            <a:spLocks noGrp="1"/>
          </p:cNvSpPr>
          <p:nvPr>
            <p:ph type="body"/>
          </p:nvPr>
        </p:nvSpPr>
        <p:spPr>
          <a:xfrm>
            <a:off x="838080" y="4098240"/>
            <a:ext cx="10515240" cy="20750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dt"/>
          </p:nvPr>
        </p:nvSpPr>
        <p:spPr>
          <a:xfrm>
            <a:off x="838080" y="6356520"/>
            <a:ext cx="2742840" cy="364680"/>
          </a:xfrm>
          <a:prstGeom prst="rect">
            <a:avLst/>
          </a:prstGeom>
        </p:spPr>
        <p:txBody>
          <a:bodyPr anchor="ctr"/>
          <a:p>
            <a:pPr>
              <a:lnSpc>
                <a:spcPct val="100000"/>
              </a:lnSpc>
            </a:pPr>
            <a:fld id="{46AE6846-E85A-433C-A1C9-D5B013A19B63}" type="datetime">
              <a:rPr b="0" lang="en-US" sz="1200" spc="-1" strike="noStrike">
                <a:solidFill>
                  <a:srgbClr val="8b8b8b"/>
                </a:solidFill>
                <a:latin typeface="Calibri"/>
              </a:rPr>
              <a:t>10/31/18</a:t>
            </a:fld>
            <a:endParaRPr b="0" lang="en-US" sz="1200" spc="-1" strike="noStrike">
              <a:latin typeface="Times New Roman"/>
            </a:endParaRPr>
          </a:p>
        </p:txBody>
      </p:sp>
      <p:sp>
        <p:nvSpPr>
          <p:cNvPr id="1" name="PlaceHolder 2"/>
          <p:cNvSpPr>
            <a:spLocks noGrp="1"/>
          </p:cNvSpPr>
          <p:nvPr>
            <p:ph type="ftr"/>
          </p:nvPr>
        </p:nvSpPr>
        <p:spPr>
          <a:xfrm>
            <a:off x="4038480" y="6356520"/>
            <a:ext cx="4114440" cy="364680"/>
          </a:xfrm>
          <a:prstGeom prst="rect">
            <a:avLst/>
          </a:prstGeom>
        </p:spPr>
        <p:txBody>
          <a:bodyPr anchor="ctr"/>
          <a:p>
            <a:endParaRPr b="0" lang="en-US" sz="2400" spc="-1" strike="noStrike">
              <a:latin typeface="Times New Roman"/>
            </a:endParaRPr>
          </a:p>
        </p:txBody>
      </p:sp>
      <p:sp>
        <p:nvSpPr>
          <p:cNvPr id="2" name="PlaceHolder 3"/>
          <p:cNvSpPr>
            <a:spLocks noGrp="1"/>
          </p:cNvSpPr>
          <p:nvPr>
            <p:ph type="sldNum"/>
          </p:nvPr>
        </p:nvSpPr>
        <p:spPr>
          <a:xfrm>
            <a:off x="8610480" y="6356520"/>
            <a:ext cx="2742840" cy="364680"/>
          </a:xfrm>
          <a:prstGeom prst="rect">
            <a:avLst/>
          </a:prstGeom>
        </p:spPr>
        <p:txBody>
          <a:bodyPr anchor="ctr"/>
          <a:p>
            <a:pPr algn="r">
              <a:lnSpc>
                <a:spcPct val="100000"/>
              </a:lnSpc>
            </a:pPr>
            <a:fld id="{D9164A5F-64CE-4949-9FAC-F96B8421517A}" type="slidenum">
              <a:rPr b="0" lang="en-US" sz="1200" spc="-1" strike="noStrike">
                <a:solidFill>
                  <a:srgbClr val="8b8b8b"/>
                </a:solidFill>
                <a:latin typeface="Calibri"/>
              </a:rPr>
              <a:t>&lt;number&gt;</a:t>
            </a:fld>
            <a:endParaRPr b="0" lang="en-US" sz="1200" spc="-1" strike="noStrike">
              <a:latin typeface="Times New Roman"/>
            </a:endParaRPr>
          </a:p>
        </p:txBody>
      </p:sp>
      <p:sp>
        <p:nvSpPr>
          <p:cNvPr id="3" name="PlaceHolder 4"/>
          <p:cNvSpPr>
            <a:spLocks noGrp="1"/>
          </p:cNvSpPr>
          <p:nvPr>
            <p:ph type="title"/>
          </p:nvPr>
        </p:nvSpPr>
        <p:spPr>
          <a:xfrm>
            <a:off x="609480" y="273600"/>
            <a:ext cx="10972440" cy="1144800"/>
          </a:xfrm>
          <a:prstGeom prst="rect">
            <a:avLst/>
          </a:prstGeom>
        </p:spPr>
        <p:txBody>
          <a:bodyPr lIns="0" rIns="0" tIns="0" bIns="0" anchor="ctr"/>
          <a:p>
            <a:r>
              <a:rPr b="0" lang="en-US" sz="4400" spc="-1" strike="noStrike">
                <a:solidFill>
                  <a:srgbClr val="000000"/>
                </a:solidFill>
                <a:latin typeface="Calibri"/>
              </a:rPr>
              <a:t>Click to edit the title text format</a:t>
            </a:r>
            <a:endParaRPr b="0" lang="en-US" sz="4400" spc="-1" strike="noStrike">
              <a:solidFill>
                <a:srgbClr val="000000"/>
              </a:solidFill>
              <a:latin typeface="Calibri"/>
            </a:endParaRPr>
          </a:p>
        </p:txBody>
      </p:sp>
      <p:sp>
        <p:nvSpPr>
          <p:cNvPr id="4" name="PlaceHolder 5"/>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2800" spc="-1" strike="noStrike">
                <a:solidFill>
                  <a:srgbClr val="000000"/>
                </a:solidFill>
                <a:latin typeface="Calibri"/>
              </a:rPr>
              <a:t>Click to edit the outline text format</a:t>
            </a:r>
            <a:endParaRPr b="0" lang="en-US" sz="2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000" spc="-1" strike="noStrike">
                <a:solidFill>
                  <a:srgbClr val="000000"/>
                </a:solidFill>
                <a:latin typeface="Calibri"/>
              </a:rPr>
              <a:t>Second Outline Level</a:t>
            </a:r>
            <a:endParaRPr b="0" lang="en-US" sz="20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Calibri"/>
              </a:rPr>
              <a:t>Third Outline Level</a:t>
            </a:r>
            <a:endParaRPr b="0" lang="en-US"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Calibri"/>
              </a:rPr>
              <a:t>Fourth Outline Level</a:t>
            </a:r>
            <a:endParaRPr b="0" lang="en-US"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838080" y="365040"/>
            <a:ext cx="10515240" cy="1325160"/>
          </a:xfrm>
          <a:prstGeom prst="rect">
            <a:avLst/>
          </a:prstGeom>
        </p:spPr>
        <p:txBody>
          <a:bodyPr anchor="ctr"/>
          <a:p>
            <a:pPr>
              <a:lnSpc>
                <a:spcPct val="90000"/>
              </a:lnSpc>
            </a:pPr>
            <a:r>
              <a:rPr b="0" lang="en-US" sz="4400" spc="-1" strike="noStrike">
                <a:solidFill>
                  <a:srgbClr val="000000"/>
                </a:solidFill>
                <a:latin typeface="Calibri Light"/>
              </a:rPr>
              <a:t>Modifiez le style du titre</a:t>
            </a:r>
            <a:endParaRPr b="0" lang="en-US" sz="4400" spc="-1" strike="noStrike">
              <a:solidFill>
                <a:srgbClr val="000000"/>
              </a:solidFill>
              <a:latin typeface="Calibri"/>
            </a:endParaRPr>
          </a:p>
        </p:txBody>
      </p:sp>
      <p:sp>
        <p:nvSpPr>
          <p:cNvPr id="42" name="PlaceHolder 2"/>
          <p:cNvSpPr>
            <a:spLocks noGrp="1"/>
          </p:cNvSpPr>
          <p:nvPr>
            <p:ph type="body"/>
          </p:nvPr>
        </p:nvSpPr>
        <p:spPr>
          <a:xfrm>
            <a:off x="838080" y="1825560"/>
            <a:ext cx="10515240" cy="4350960"/>
          </a:xfrm>
          <a:prstGeom prst="rect">
            <a:avLst/>
          </a:prstGeom>
        </p:spPr>
        <p:txBody>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Modifier les styles du texte du masque</a:t>
            </a:r>
            <a:endParaRPr b="0" lang="en-US"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Deuxième niveau</a:t>
            </a:r>
            <a:endParaRPr b="0" lang="en-US" sz="2400" spc="-1" strike="noStrike">
              <a:solidFill>
                <a:srgbClr val="000000"/>
              </a:solidFill>
              <a:latin typeface="Calibri"/>
            </a:endParaRPr>
          </a:p>
          <a:p>
            <a:pPr lvl="2" marL="1143000" indent="-228240">
              <a:lnSpc>
                <a:spcPct val="90000"/>
              </a:lnSpc>
              <a:spcBef>
                <a:spcPts val="499"/>
              </a:spcBef>
              <a:buClr>
                <a:srgbClr val="000000"/>
              </a:buClr>
              <a:buFont typeface="Arial"/>
              <a:buChar char="•"/>
            </a:pPr>
            <a:r>
              <a:rPr b="0" lang="en-US" sz="2000" spc="-1" strike="noStrike">
                <a:solidFill>
                  <a:srgbClr val="000000"/>
                </a:solidFill>
                <a:latin typeface="Calibri"/>
              </a:rPr>
              <a:t>Troisième niveau</a:t>
            </a:r>
            <a:endParaRPr b="0" lang="en-US" sz="2000" spc="-1" strike="noStrike">
              <a:solidFill>
                <a:srgbClr val="000000"/>
              </a:solidFill>
              <a:latin typeface="Calibri"/>
            </a:endParaRPr>
          </a:p>
          <a:p>
            <a:pPr lvl="3" marL="1600200" indent="-228240">
              <a:lnSpc>
                <a:spcPct val="90000"/>
              </a:lnSpc>
              <a:spcBef>
                <a:spcPts val="499"/>
              </a:spcBef>
              <a:buClr>
                <a:srgbClr val="000000"/>
              </a:buClr>
              <a:buFont typeface="Arial"/>
              <a:buChar char="•"/>
            </a:pPr>
            <a:r>
              <a:rPr b="0" lang="en-US" sz="1800" spc="-1" strike="noStrike">
                <a:solidFill>
                  <a:srgbClr val="000000"/>
                </a:solidFill>
                <a:latin typeface="Calibri"/>
              </a:rPr>
              <a:t>Quatrième niveau</a:t>
            </a:r>
            <a:endParaRPr b="0" lang="en-US" sz="1800" spc="-1" strike="noStrike">
              <a:solidFill>
                <a:srgbClr val="000000"/>
              </a:solidFill>
              <a:latin typeface="Calibri"/>
            </a:endParaRPr>
          </a:p>
          <a:p>
            <a:pPr lvl="4" marL="2057400" indent="-228240">
              <a:lnSpc>
                <a:spcPct val="90000"/>
              </a:lnSpc>
              <a:spcBef>
                <a:spcPts val="499"/>
              </a:spcBef>
              <a:buClr>
                <a:srgbClr val="000000"/>
              </a:buClr>
              <a:buFont typeface="Arial"/>
              <a:buChar char="•"/>
            </a:pPr>
            <a:r>
              <a:rPr b="0" lang="en-US" sz="1800" spc="-1" strike="noStrike">
                <a:solidFill>
                  <a:srgbClr val="000000"/>
                </a:solidFill>
                <a:latin typeface="Calibri"/>
              </a:rPr>
              <a:t>Cinquième niveau</a:t>
            </a:r>
            <a:endParaRPr b="0" lang="en-US" sz="1800" spc="-1" strike="noStrike">
              <a:solidFill>
                <a:srgbClr val="000000"/>
              </a:solidFill>
              <a:latin typeface="Calibri"/>
            </a:endParaRPr>
          </a:p>
        </p:txBody>
      </p:sp>
      <p:sp>
        <p:nvSpPr>
          <p:cNvPr id="43" name="PlaceHolder 3"/>
          <p:cNvSpPr>
            <a:spLocks noGrp="1"/>
          </p:cNvSpPr>
          <p:nvPr>
            <p:ph type="dt"/>
          </p:nvPr>
        </p:nvSpPr>
        <p:spPr>
          <a:xfrm>
            <a:off x="838080" y="6356520"/>
            <a:ext cx="2742840" cy="364680"/>
          </a:xfrm>
          <a:prstGeom prst="rect">
            <a:avLst/>
          </a:prstGeom>
        </p:spPr>
        <p:txBody>
          <a:bodyPr anchor="ctr"/>
          <a:p>
            <a:pPr>
              <a:lnSpc>
                <a:spcPct val="100000"/>
              </a:lnSpc>
            </a:pPr>
            <a:fld id="{9E00F947-D77F-4767-96B4-28C085A594A0}" type="datetime">
              <a:rPr b="0" lang="en-US" sz="1200" spc="-1" strike="noStrike">
                <a:solidFill>
                  <a:srgbClr val="8b8b8b"/>
                </a:solidFill>
                <a:latin typeface="Calibri"/>
              </a:rPr>
              <a:t>10/31/18</a:t>
            </a:fld>
            <a:endParaRPr b="0" lang="en-US" sz="1200" spc="-1" strike="noStrike">
              <a:latin typeface="Times New Roman"/>
            </a:endParaRPr>
          </a:p>
        </p:txBody>
      </p:sp>
      <p:sp>
        <p:nvSpPr>
          <p:cNvPr id="44" name="PlaceHolder 4"/>
          <p:cNvSpPr>
            <a:spLocks noGrp="1"/>
          </p:cNvSpPr>
          <p:nvPr>
            <p:ph type="ftr"/>
          </p:nvPr>
        </p:nvSpPr>
        <p:spPr>
          <a:xfrm>
            <a:off x="4038480" y="6356520"/>
            <a:ext cx="4114440" cy="364680"/>
          </a:xfrm>
          <a:prstGeom prst="rect">
            <a:avLst/>
          </a:prstGeom>
        </p:spPr>
        <p:txBody>
          <a:bodyPr anchor="ctr"/>
          <a:p>
            <a:endParaRPr b="0" lang="en-US" sz="2400" spc="-1" strike="noStrike">
              <a:latin typeface="Times New Roman"/>
            </a:endParaRPr>
          </a:p>
        </p:txBody>
      </p:sp>
      <p:sp>
        <p:nvSpPr>
          <p:cNvPr id="45" name="PlaceHolder 5"/>
          <p:cNvSpPr>
            <a:spLocks noGrp="1"/>
          </p:cNvSpPr>
          <p:nvPr>
            <p:ph type="sldNum"/>
          </p:nvPr>
        </p:nvSpPr>
        <p:spPr>
          <a:xfrm>
            <a:off x="8610480" y="6356520"/>
            <a:ext cx="2742840" cy="364680"/>
          </a:xfrm>
          <a:prstGeom prst="rect">
            <a:avLst/>
          </a:prstGeom>
        </p:spPr>
        <p:txBody>
          <a:bodyPr anchor="ctr"/>
          <a:p>
            <a:pPr algn="r">
              <a:lnSpc>
                <a:spcPct val="100000"/>
              </a:lnSpc>
            </a:pPr>
            <a:fld id="{10D52F78-47EB-4EB9-870F-7AFA82D0E50E}" type="slidenum">
              <a:rPr b="0" lang="en-US" sz="1200" spc="-1" strike="noStrike">
                <a:solidFill>
                  <a:srgbClr val="8b8b8b"/>
                </a:solidFill>
                <a:latin typeface="Calibri"/>
              </a:rPr>
              <a:t>&lt;number&gt;</a:t>
            </a:fld>
            <a:endParaRPr b="0" lang="en-US"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2" name="PlaceHolder 1"/>
          <p:cNvSpPr>
            <a:spLocks noGrp="1"/>
          </p:cNvSpPr>
          <p:nvPr>
            <p:ph type="title"/>
          </p:nvPr>
        </p:nvSpPr>
        <p:spPr>
          <a:xfrm>
            <a:off x="1523880" y="1122480"/>
            <a:ext cx="9143640" cy="2387160"/>
          </a:xfrm>
          <a:prstGeom prst="rect">
            <a:avLst/>
          </a:prstGeom>
        </p:spPr>
        <p:txBody>
          <a:bodyPr anchor="b"/>
          <a:p>
            <a:pPr algn="ctr">
              <a:lnSpc>
                <a:spcPct val="90000"/>
              </a:lnSpc>
            </a:pPr>
            <a:r>
              <a:rPr b="0" lang="en-US" sz="6000" spc="-1" strike="noStrike">
                <a:solidFill>
                  <a:srgbClr val="000000"/>
                </a:solidFill>
                <a:latin typeface="Calibri Light"/>
              </a:rPr>
              <a:t>Modifiez le style du titre</a:t>
            </a:r>
            <a:endParaRPr b="0" lang="en-US" sz="6000" spc="-1" strike="noStrike">
              <a:solidFill>
                <a:srgbClr val="000000"/>
              </a:solidFill>
              <a:latin typeface="Calibri"/>
            </a:endParaRPr>
          </a:p>
        </p:txBody>
      </p:sp>
      <p:sp>
        <p:nvSpPr>
          <p:cNvPr id="83" name="PlaceHolder 2"/>
          <p:cNvSpPr>
            <a:spLocks noGrp="1"/>
          </p:cNvSpPr>
          <p:nvPr>
            <p:ph type="dt"/>
          </p:nvPr>
        </p:nvSpPr>
        <p:spPr>
          <a:xfrm>
            <a:off x="838080" y="6356520"/>
            <a:ext cx="2742840" cy="364680"/>
          </a:xfrm>
          <a:prstGeom prst="rect">
            <a:avLst/>
          </a:prstGeom>
        </p:spPr>
        <p:txBody>
          <a:bodyPr anchor="ctr"/>
          <a:p>
            <a:pPr>
              <a:lnSpc>
                <a:spcPct val="100000"/>
              </a:lnSpc>
            </a:pPr>
            <a:fld id="{5D091355-3418-4EF5-A82F-FBB5D7F52472}" type="datetime">
              <a:rPr b="0" lang="en-US" sz="1200" spc="-1" strike="noStrike">
                <a:solidFill>
                  <a:srgbClr val="8b8b8b"/>
                </a:solidFill>
                <a:latin typeface="Calibri"/>
              </a:rPr>
              <a:t>10/31/18</a:t>
            </a:fld>
            <a:endParaRPr b="0" lang="en-US" sz="1200" spc="-1" strike="noStrike">
              <a:latin typeface="Times New Roman"/>
            </a:endParaRPr>
          </a:p>
        </p:txBody>
      </p:sp>
      <p:sp>
        <p:nvSpPr>
          <p:cNvPr id="84" name="PlaceHolder 3"/>
          <p:cNvSpPr>
            <a:spLocks noGrp="1"/>
          </p:cNvSpPr>
          <p:nvPr>
            <p:ph type="ftr"/>
          </p:nvPr>
        </p:nvSpPr>
        <p:spPr>
          <a:xfrm>
            <a:off x="4038480" y="6356520"/>
            <a:ext cx="4114440" cy="364680"/>
          </a:xfrm>
          <a:prstGeom prst="rect">
            <a:avLst/>
          </a:prstGeom>
        </p:spPr>
        <p:txBody>
          <a:bodyPr anchor="ctr"/>
          <a:p>
            <a:endParaRPr b="0" lang="en-US" sz="2400" spc="-1" strike="noStrike">
              <a:latin typeface="Times New Roman"/>
            </a:endParaRPr>
          </a:p>
        </p:txBody>
      </p:sp>
      <p:sp>
        <p:nvSpPr>
          <p:cNvPr id="85" name="PlaceHolder 4"/>
          <p:cNvSpPr>
            <a:spLocks noGrp="1"/>
          </p:cNvSpPr>
          <p:nvPr>
            <p:ph type="sldNum"/>
          </p:nvPr>
        </p:nvSpPr>
        <p:spPr>
          <a:xfrm>
            <a:off x="8610480" y="6356520"/>
            <a:ext cx="2742840" cy="364680"/>
          </a:xfrm>
          <a:prstGeom prst="rect">
            <a:avLst/>
          </a:prstGeom>
        </p:spPr>
        <p:txBody>
          <a:bodyPr anchor="ctr"/>
          <a:p>
            <a:pPr algn="r">
              <a:lnSpc>
                <a:spcPct val="100000"/>
              </a:lnSpc>
            </a:pPr>
            <a:fld id="{B656F820-0EEB-48E5-8931-917C7DCC6C08}" type="slidenum">
              <a:rPr b="0" lang="en-US" sz="1200" spc="-1" strike="noStrike">
                <a:solidFill>
                  <a:srgbClr val="8b8b8b"/>
                </a:solidFill>
                <a:latin typeface="Calibri"/>
              </a:rPr>
              <a:t>&lt;number&gt;</a:t>
            </a:fld>
            <a:endParaRPr b="0" lang="en-US" sz="1200" spc="-1" strike="noStrike">
              <a:latin typeface="Times New Roman"/>
            </a:endParaRPr>
          </a:p>
        </p:txBody>
      </p:sp>
      <p:sp>
        <p:nvSpPr>
          <p:cNvPr id="86" name="PlaceHolder 5"/>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2800" spc="-1" strike="noStrike">
                <a:solidFill>
                  <a:srgbClr val="000000"/>
                </a:solidFill>
                <a:latin typeface="Calibri"/>
              </a:rPr>
              <a:t>Click to edit the outline text format</a:t>
            </a:r>
            <a:endParaRPr b="0" lang="en-US" sz="2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000" spc="-1" strike="noStrike">
                <a:solidFill>
                  <a:srgbClr val="000000"/>
                </a:solidFill>
                <a:latin typeface="Calibri"/>
              </a:rPr>
              <a:t>Second Outline Level</a:t>
            </a:r>
            <a:endParaRPr b="0" lang="en-US" sz="20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Calibri"/>
              </a:rPr>
              <a:t>Third Outline Level</a:t>
            </a:r>
            <a:endParaRPr b="0" lang="en-US"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Calibri"/>
              </a:rPr>
              <a:t>Fourth Outline Level</a:t>
            </a:r>
            <a:endParaRPr b="0" lang="en-US"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3" name="PlaceHolder 1"/>
          <p:cNvSpPr>
            <a:spLocks noGrp="1"/>
          </p:cNvSpPr>
          <p:nvPr>
            <p:ph type="title"/>
          </p:nvPr>
        </p:nvSpPr>
        <p:spPr>
          <a:xfrm>
            <a:off x="838080" y="365040"/>
            <a:ext cx="10515240" cy="1325160"/>
          </a:xfrm>
          <a:prstGeom prst="rect">
            <a:avLst/>
          </a:prstGeom>
        </p:spPr>
        <p:txBody>
          <a:bodyPr anchor="ctr"/>
          <a:p>
            <a:pPr>
              <a:lnSpc>
                <a:spcPct val="90000"/>
              </a:lnSpc>
            </a:pPr>
            <a:r>
              <a:rPr b="0" lang="en-US" sz="4400" spc="-1" strike="noStrike">
                <a:solidFill>
                  <a:srgbClr val="000000"/>
                </a:solidFill>
                <a:latin typeface="Calibri Light"/>
              </a:rPr>
              <a:t>Modifiez le style du titre</a:t>
            </a:r>
            <a:endParaRPr b="0" lang="en-US" sz="4400" spc="-1" strike="noStrike">
              <a:solidFill>
                <a:srgbClr val="000000"/>
              </a:solidFill>
              <a:latin typeface="Calibri"/>
            </a:endParaRPr>
          </a:p>
        </p:txBody>
      </p:sp>
      <p:sp>
        <p:nvSpPr>
          <p:cNvPr id="124" name="PlaceHolder 2"/>
          <p:cNvSpPr>
            <a:spLocks noGrp="1"/>
          </p:cNvSpPr>
          <p:nvPr>
            <p:ph type="dt"/>
          </p:nvPr>
        </p:nvSpPr>
        <p:spPr>
          <a:xfrm>
            <a:off x="838080" y="6356520"/>
            <a:ext cx="2742840" cy="364680"/>
          </a:xfrm>
          <a:prstGeom prst="rect">
            <a:avLst/>
          </a:prstGeom>
        </p:spPr>
        <p:txBody>
          <a:bodyPr anchor="ctr"/>
          <a:p>
            <a:pPr>
              <a:lnSpc>
                <a:spcPct val="100000"/>
              </a:lnSpc>
            </a:pPr>
            <a:fld id="{30E42DD2-6CA7-4EB2-8677-F567EC06A897}" type="datetime">
              <a:rPr b="0" lang="en-US" sz="1200" spc="-1" strike="noStrike">
                <a:solidFill>
                  <a:srgbClr val="8b8b8b"/>
                </a:solidFill>
                <a:latin typeface="Calibri"/>
              </a:rPr>
              <a:t>10/31/18</a:t>
            </a:fld>
            <a:endParaRPr b="0" lang="en-US" sz="1200" spc="-1" strike="noStrike">
              <a:latin typeface="Times New Roman"/>
            </a:endParaRPr>
          </a:p>
        </p:txBody>
      </p:sp>
      <p:sp>
        <p:nvSpPr>
          <p:cNvPr id="125" name="PlaceHolder 3"/>
          <p:cNvSpPr>
            <a:spLocks noGrp="1"/>
          </p:cNvSpPr>
          <p:nvPr>
            <p:ph type="ftr"/>
          </p:nvPr>
        </p:nvSpPr>
        <p:spPr>
          <a:xfrm>
            <a:off x="4038480" y="6356520"/>
            <a:ext cx="4114440" cy="364680"/>
          </a:xfrm>
          <a:prstGeom prst="rect">
            <a:avLst/>
          </a:prstGeom>
        </p:spPr>
        <p:txBody>
          <a:bodyPr anchor="ctr"/>
          <a:p>
            <a:endParaRPr b="0" lang="en-US" sz="2400" spc="-1" strike="noStrike">
              <a:latin typeface="Times New Roman"/>
            </a:endParaRPr>
          </a:p>
        </p:txBody>
      </p:sp>
      <p:sp>
        <p:nvSpPr>
          <p:cNvPr id="126" name="PlaceHolder 4"/>
          <p:cNvSpPr>
            <a:spLocks noGrp="1"/>
          </p:cNvSpPr>
          <p:nvPr>
            <p:ph type="sldNum"/>
          </p:nvPr>
        </p:nvSpPr>
        <p:spPr>
          <a:xfrm>
            <a:off x="8610480" y="6356520"/>
            <a:ext cx="2742840" cy="364680"/>
          </a:xfrm>
          <a:prstGeom prst="rect">
            <a:avLst/>
          </a:prstGeom>
        </p:spPr>
        <p:txBody>
          <a:bodyPr anchor="ctr"/>
          <a:p>
            <a:pPr algn="r">
              <a:lnSpc>
                <a:spcPct val="100000"/>
              </a:lnSpc>
            </a:pPr>
            <a:fld id="{96AFB9D4-1354-4A0B-B1CA-1894D21AAF87}" type="slidenum">
              <a:rPr b="0" lang="en-US" sz="1200" spc="-1" strike="noStrike">
                <a:solidFill>
                  <a:srgbClr val="8b8b8b"/>
                </a:solidFill>
                <a:latin typeface="Calibri"/>
              </a:rPr>
              <a:t>&lt;number&gt;</a:t>
            </a:fld>
            <a:endParaRPr b="0" lang="en-US" sz="1200" spc="-1" strike="noStrike">
              <a:latin typeface="Times New Roman"/>
            </a:endParaRPr>
          </a:p>
        </p:txBody>
      </p:sp>
      <p:sp>
        <p:nvSpPr>
          <p:cNvPr id="127" name="PlaceHolder 5"/>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2800" spc="-1" strike="noStrike">
                <a:solidFill>
                  <a:srgbClr val="000000"/>
                </a:solidFill>
                <a:latin typeface="Calibri"/>
              </a:rPr>
              <a:t>Click to edit the outline text format</a:t>
            </a:r>
            <a:endParaRPr b="0" lang="en-US" sz="2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000" spc="-1" strike="noStrike">
                <a:solidFill>
                  <a:srgbClr val="000000"/>
                </a:solidFill>
                <a:latin typeface="Calibri"/>
              </a:rPr>
              <a:t>Second Outline Level</a:t>
            </a:r>
            <a:endParaRPr b="0" lang="en-US" sz="20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Calibri"/>
              </a:rPr>
              <a:t>Third Outline Level</a:t>
            </a:r>
            <a:endParaRPr b="0" lang="en-US"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Calibri"/>
              </a:rPr>
              <a:t>Fourth Outline Level</a:t>
            </a:r>
            <a:endParaRPr b="0" lang="en-US"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4" name="PlaceHolder 1"/>
          <p:cNvSpPr>
            <a:spLocks noGrp="1"/>
          </p:cNvSpPr>
          <p:nvPr>
            <p:ph type="title"/>
          </p:nvPr>
        </p:nvSpPr>
        <p:spPr>
          <a:xfrm>
            <a:off x="838080" y="365040"/>
            <a:ext cx="10515240" cy="1325160"/>
          </a:xfrm>
          <a:prstGeom prst="rect">
            <a:avLst/>
          </a:prstGeom>
        </p:spPr>
        <p:txBody>
          <a:bodyPr anchor="ctr"/>
          <a:p>
            <a:pPr>
              <a:lnSpc>
                <a:spcPct val="90000"/>
              </a:lnSpc>
            </a:pPr>
            <a:r>
              <a:rPr b="0" lang="en-US" sz="4400" spc="-1" strike="noStrike">
                <a:solidFill>
                  <a:srgbClr val="000000"/>
                </a:solidFill>
                <a:latin typeface="Calibri Light"/>
              </a:rPr>
              <a:t>Modifiez le style du titre</a:t>
            </a:r>
            <a:endParaRPr b="0" lang="en-US" sz="4400" spc="-1" strike="noStrike">
              <a:solidFill>
                <a:srgbClr val="000000"/>
              </a:solidFill>
              <a:latin typeface="Calibri"/>
            </a:endParaRPr>
          </a:p>
        </p:txBody>
      </p:sp>
      <p:sp>
        <p:nvSpPr>
          <p:cNvPr id="165" name="PlaceHolder 2"/>
          <p:cNvSpPr>
            <a:spLocks noGrp="1"/>
          </p:cNvSpPr>
          <p:nvPr>
            <p:ph type="body"/>
          </p:nvPr>
        </p:nvSpPr>
        <p:spPr>
          <a:xfrm>
            <a:off x="838080" y="1825560"/>
            <a:ext cx="5181120" cy="4350960"/>
          </a:xfrm>
          <a:prstGeom prst="rect">
            <a:avLst/>
          </a:prstGeom>
        </p:spPr>
        <p:txBody>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Modifier les styles du texte du masque</a:t>
            </a:r>
            <a:endParaRPr b="0" lang="en-US"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Deuxième niveau</a:t>
            </a:r>
            <a:endParaRPr b="0" lang="en-US" sz="2400" spc="-1" strike="noStrike">
              <a:solidFill>
                <a:srgbClr val="000000"/>
              </a:solidFill>
              <a:latin typeface="Calibri"/>
            </a:endParaRPr>
          </a:p>
          <a:p>
            <a:pPr lvl="2" marL="1143000" indent="-228240">
              <a:lnSpc>
                <a:spcPct val="90000"/>
              </a:lnSpc>
              <a:spcBef>
                <a:spcPts val="499"/>
              </a:spcBef>
              <a:buClr>
                <a:srgbClr val="000000"/>
              </a:buClr>
              <a:buFont typeface="Arial"/>
              <a:buChar char="•"/>
            </a:pPr>
            <a:r>
              <a:rPr b="0" lang="en-US" sz="2000" spc="-1" strike="noStrike">
                <a:solidFill>
                  <a:srgbClr val="000000"/>
                </a:solidFill>
                <a:latin typeface="Calibri"/>
              </a:rPr>
              <a:t>Troisième niveau</a:t>
            </a:r>
            <a:endParaRPr b="0" lang="en-US" sz="2000" spc="-1" strike="noStrike">
              <a:solidFill>
                <a:srgbClr val="000000"/>
              </a:solidFill>
              <a:latin typeface="Calibri"/>
            </a:endParaRPr>
          </a:p>
          <a:p>
            <a:pPr lvl="3" marL="1600200" indent="-228240">
              <a:lnSpc>
                <a:spcPct val="90000"/>
              </a:lnSpc>
              <a:spcBef>
                <a:spcPts val="499"/>
              </a:spcBef>
              <a:buClr>
                <a:srgbClr val="000000"/>
              </a:buClr>
              <a:buFont typeface="Arial"/>
              <a:buChar char="•"/>
            </a:pPr>
            <a:r>
              <a:rPr b="0" lang="en-US" sz="1800" spc="-1" strike="noStrike">
                <a:solidFill>
                  <a:srgbClr val="000000"/>
                </a:solidFill>
                <a:latin typeface="Calibri"/>
              </a:rPr>
              <a:t>Quatrième niveau</a:t>
            </a:r>
            <a:endParaRPr b="0" lang="en-US" sz="1800" spc="-1" strike="noStrike">
              <a:solidFill>
                <a:srgbClr val="000000"/>
              </a:solidFill>
              <a:latin typeface="Calibri"/>
            </a:endParaRPr>
          </a:p>
          <a:p>
            <a:pPr lvl="4" marL="2057400" indent="-228240">
              <a:lnSpc>
                <a:spcPct val="90000"/>
              </a:lnSpc>
              <a:spcBef>
                <a:spcPts val="499"/>
              </a:spcBef>
              <a:buClr>
                <a:srgbClr val="000000"/>
              </a:buClr>
              <a:buFont typeface="Arial"/>
              <a:buChar char="•"/>
            </a:pPr>
            <a:r>
              <a:rPr b="0" lang="en-US" sz="1800" spc="-1" strike="noStrike">
                <a:solidFill>
                  <a:srgbClr val="000000"/>
                </a:solidFill>
                <a:latin typeface="Calibri"/>
              </a:rPr>
              <a:t>Cinquième niveau</a:t>
            </a:r>
            <a:endParaRPr b="0" lang="en-US" sz="1800" spc="-1" strike="noStrike">
              <a:solidFill>
                <a:srgbClr val="000000"/>
              </a:solidFill>
              <a:latin typeface="Calibri"/>
            </a:endParaRPr>
          </a:p>
        </p:txBody>
      </p:sp>
      <p:sp>
        <p:nvSpPr>
          <p:cNvPr id="166" name="PlaceHolder 3"/>
          <p:cNvSpPr>
            <a:spLocks noGrp="1"/>
          </p:cNvSpPr>
          <p:nvPr>
            <p:ph type="body"/>
          </p:nvPr>
        </p:nvSpPr>
        <p:spPr>
          <a:xfrm>
            <a:off x="6172200" y="1825560"/>
            <a:ext cx="5181120" cy="4350960"/>
          </a:xfrm>
          <a:prstGeom prst="rect">
            <a:avLst/>
          </a:prstGeom>
        </p:spPr>
        <p:txBody>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Modifier les styles du texte du masque</a:t>
            </a:r>
            <a:endParaRPr b="0" lang="en-US"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en-US" sz="2400" spc="-1" strike="noStrike">
                <a:solidFill>
                  <a:srgbClr val="000000"/>
                </a:solidFill>
                <a:latin typeface="Calibri"/>
              </a:rPr>
              <a:t>Deuxième niveau</a:t>
            </a:r>
            <a:endParaRPr b="0" lang="en-US" sz="2400" spc="-1" strike="noStrike">
              <a:solidFill>
                <a:srgbClr val="000000"/>
              </a:solidFill>
              <a:latin typeface="Calibri"/>
            </a:endParaRPr>
          </a:p>
          <a:p>
            <a:pPr lvl="2" marL="1143000" indent="-228240">
              <a:lnSpc>
                <a:spcPct val="90000"/>
              </a:lnSpc>
              <a:spcBef>
                <a:spcPts val="499"/>
              </a:spcBef>
              <a:buClr>
                <a:srgbClr val="000000"/>
              </a:buClr>
              <a:buFont typeface="Arial"/>
              <a:buChar char="•"/>
            </a:pPr>
            <a:r>
              <a:rPr b="0" lang="en-US" sz="2000" spc="-1" strike="noStrike">
                <a:solidFill>
                  <a:srgbClr val="000000"/>
                </a:solidFill>
                <a:latin typeface="Calibri"/>
              </a:rPr>
              <a:t>Troisième niveau</a:t>
            </a:r>
            <a:endParaRPr b="0" lang="en-US" sz="2000" spc="-1" strike="noStrike">
              <a:solidFill>
                <a:srgbClr val="000000"/>
              </a:solidFill>
              <a:latin typeface="Calibri"/>
            </a:endParaRPr>
          </a:p>
          <a:p>
            <a:pPr lvl="3" marL="1600200" indent="-228240">
              <a:lnSpc>
                <a:spcPct val="90000"/>
              </a:lnSpc>
              <a:spcBef>
                <a:spcPts val="499"/>
              </a:spcBef>
              <a:buClr>
                <a:srgbClr val="000000"/>
              </a:buClr>
              <a:buFont typeface="Arial"/>
              <a:buChar char="•"/>
            </a:pPr>
            <a:r>
              <a:rPr b="0" lang="en-US" sz="1800" spc="-1" strike="noStrike">
                <a:solidFill>
                  <a:srgbClr val="000000"/>
                </a:solidFill>
                <a:latin typeface="Calibri"/>
              </a:rPr>
              <a:t>Quatrième niveau</a:t>
            </a:r>
            <a:endParaRPr b="0" lang="en-US" sz="1800" spc="-1" strike="noStrike">
              <a:solidFill>
                <a:srgbClr val="000000"/>
              </a:solidFill>
              <a:latin typeface="Calibri"/>
            </a:endParaRPr>
          </a:p>
          <a:p>
            <a:pPr lvl="4" marL="2057400" indent="-228240">
              <a:lnSpc>
                <a:spcPct val="90000"/>
              </a:lnSpc>
              <a:spcBef>
                <a:spcPts val="499"/>
              </a:spcBef>
              <a:buClr>
                <a:srgbClr val="000000"/>
              </a:buClr>
              <a:buFont typeface="Arial"/>
              <a:buChar char="•"/>
            </a:pPr>
            <a:r>
              <a:rPr b="0" lang="en-US" sz="1800" spc="-1" strike="noStrike">
                <a:solidFill>
                  <a:srgbClr val="000000"/>
                </a:solidFill>
                <a:latin typeface="Calibri"/>
              </a:rPr>
              <a:t>Cinquième niveau</a:t>
            </a:r>
            <a:endParaRPr b="0" lang="en-US" sz="1800" spc="-1" strike="noStrike">
              <a:solidFill>
                <a:srgbClr val="000000"/>
              </a:solidFill>
              <a:latin typeface="Calibri"/>
            </a:endParaRPr>
          </a:p>
        </p:txBody>
      </p:sp>
      <p:sp>
        <p:nvSpPr>
          <p:cNvPr id="167" name="PlaceHolder 4"/>
          <p:cNvSpPr>
            <a:spLocks noGrp="1"/>
          </p:cNvSpPr>
          <p:nvPr>
            <p:ph type="dt"/>
          </p:nvPr>
        </p:nvSpPr>
        <p:spPr>
          <a:xfrm>
            <a:off x="838080" y="6356520"/>
            <a:ext cx="2742840" cy="364680"/>
          </a:xfrm>
          <a:prstGeom prst="rect">
            <a:avLst/>
          </a:prstGeom>
        </p:spPr>
        <p:txBody>
          <a:bodyPr anchor="ctr"/>
          <a:p>
            <a:pPr>
              <a:lnSpc>
                <a:spcPct val="100000"/>
              </a:lnSpc>
            </a:pPr>
            <a:fld id="{C19C8D96-1FF2-4CD3-AB97-0A27156B18B5}" type="datetime">
              <a:rPr b="0" lang="en-US" sz="1200" spc="-1" strike="noStrike">
                <a:solidFill>
                  <a:srgbClr val="8b8b8b"/>
                </a:solidFill>
                <a:latin typeface="Calibri"/>
              </a:rPr>
              <a:t>10/31/18</a:t>
            </a:fld>
            <a:endParaRPr b="0" lang="en-US" sz="1200" spc="-1" strike="noStrike">
              <a:latin typeface="Times New Roman"/>
            </a:endParaRPr>
          </a:p>
        </p:txBody>
      </p:sp>
      <p:sp>
        <p:nvSpPr>
          <p:cNvPr id="168" name="PlaceHolder 5"/>
          <p:cNvSpPr>
            <a:spLocks noGrp="1"/>
          </p:cNvSpPr>
          <p:nvPr>
            <p:ph type="ftr"/>
          </p:nvPr>
        </p:nvSpPr>
        <p:spPr>
          <a:xfrm>
            <a:off x="4038480" y="6356520"/>
            <a:ext cx="4114440" cy="364680"/>
          </a:xfrm>
          <a:prstGeom prst="rect">
            <a:avLst/>
          </a:prstGeom>
        </p:spPr>
        <p:txBody>
          <a:bodyPr anchor="ctr"/>
          <a:p>
            <a:endParaRPr b="0" lang="en-US" sz="2400" spc="-1" strike="noStrike">
              <a:latin typeface="Times New Roman"/>
            </a:endParaRPr>
          </a:p>
        </p:txBody>
      </p:sp>
      <p:sp>
        <p:nvSpPr>
          <p:cNvPr id="169" name="PlaceHolder 6"/>
          <p:cNvSpPr>
            <a:spLocks noGrp="1"/>
          </p:cNvSpPr>
          <p:nvPr>
            <p:ph type="sldNum"/>
          </p:nvPr>
        </p:nvSpPr>
        <p:spPr>
          <a:xfrm>
            <a:off x="8610480" y="6356520"/>
            <a:ext cx="2742840" cy="364680"/>
          </a:xfrm>
          <a:prstGeom prst="rect">
            <a:avLst/>
          </a:prstGeom>
        </p:spPr>
        <p:txBody>
          <a:bodyPr anchor="ctr"/>
          <a:p>
            <a:pPr algn="r">
              <a:lnSpc>
                <a:spcPct val="100000"/>
              </a:lnSpc>
            </a:pPr>
            <a:fld id="{0E5E6419-A13D-49E7-B41B-56B3C5C5D2B5}" type="slidenum">
              <a:rPr b="0" lang="en-US" sz="1200" spc="-1" strike="noStrike">
                <a:solidFill>
                  <a:srgbClr val="8b8b8b"/>
                </a:solidFill>
                <a:latin typeface="Calibri"/>
              </a:rPr>
              <a:t>&lt;number&gt;</a:t>
            </a:fld>
            <a:endParaRPr b="0" lang="en-US"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26.xml"/>
</Relationships>
</file>

<file path=ppt/slides/_rels/slide11.xml.rels><?xml version="1.0" encoding="UTF-8"?>
<Relationships xmlns="http://schemas.openxmlformats.org/package/2006/relationships"><Relationship Id="rId1" Type="http://schemas.openxmlformats.org/officeDocument/2006/relationships/image" Target="../media/image12.wmf"/><Relationship Id="rId2" Type="http://schemas.openxmlformats.org/officeDocument/2006/relationships/image" Target="../media/image13.wmf"/><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hyperlink" Target="https://www.cancer.gov/" TargetMode="External"/><Relationship Id="rId6"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16.wmf"/><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26.xml"/>
</Relationships>
</file>

<file path=ppt/slides/_rels/slide14.xml.rels><?xml version="1.0" encoding="UTF-8"?>
<Relationships xmlns="http://schemas.openxmlformats.org/package/2006/relationships"><Relationship Id="rId1" Type="http://schemas.openxmlformats.org/officeDocument/2006/relationships/image" Target="../media/image17.wmf"/><Relationship Id="rId2" Type="http://schemas.openxmlformats.org/officeDocument/2006/relationships/image" Target="../media/image18.wmf"/><Relationship Id="rId3"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image" Target="../media/image21.jpeg"/><Relationship Id="rId3" Type="http://schemas.openxmlformats.org/officeDocument/2006/relationships/image" Target="../media/image22.jpeg"/><Relationship Id="rId4"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hyperlink" Target="https://dtp.cancer.gov/organization/npb/tcm_extracts.htm#ref1" TargetMode="External"/><Relationship Id="rId2" Type="http://schemas.openxmlformats.org/officeDocument/2006/relationships/hyperlink" Target="https://dtp.cancer.gov/organization/npb/tcm_extracts.htm#ref2" TargetMode="External"/><Relationship Id="rId3"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image" Target="../media/image23.wmf"/><Relationship Id="rId2" Type="http://schemas.openxmlformats.org/officeDocument/2006/relationships/image" Target="../media/image24.wmf"/><Relationship Id="rId3" Type="http://schemas.openxmlformats.org/officeDocument/2006/relationships/image" Target="../media/image25.wmf"/><Relationship Id="rId4"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image" Target="../media/image27.png"/><Relationship Id="rId3" Type="http://schemas.openxmlformats.org/officeDocument/2006/relationships/image" Target="../media/image28.png"/><Relationship Id="rId4" Type="http://schemas.openxmlformats.org/officeDocument/2006/relationships/hyperlink" Target="mailto:okeefeba@mail.nih.gov" TargetMode="External"/><Relationship Id="rId5" Type="http://schemas.openxmlformats.org/officeDocument/2006/relationships/image" Target="../media/image29.png"/><Relationship Id="rId6"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png"/><Relationship Id="rId3" Type="http://schemas.openxmlformats.org/officeDocument/2006/relationships/slideLayout" Target="../slideLayouts/slideLayout1.xml"/>
</Relationships>
</file>

<file path=ppt/slides/_rels/slide20.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image" Target="../media/image32.png"/><Relationship Id="rId2" Type="http://schemas.openxmlformats.org/officeDocument/2006/relationships/image" Target="../media/image33.png"/><Relationship Id="rId3" Type="http://schemas.openxmlformats.org/officeDocument/2006/relationships/image" Target="../media/image34.png"/><Relationship Id="rId4"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image" Target="../media/image35.png"/><Relationship Id="rId2"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image" Target="../media/image36.png"/><Relationship Id="rId2" Type="http://schemas.openxmlformats.org/officeDocument/2006/relationships/image" Target="../media/image37.png"/><Relationship Id="rId3" Type="http://schemas.openxmlformats.org/officeDocument/2006/relationships/slideLayout" Target="../slideLayouts/slideLayout41.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image" Target="../media/image38.wmf"/><Relationship Id="rId2" Type="http://schemas.openxmlformats.org/officeDocument/2006/relationships/slideLayout" Target="../slideLayouts/slideLayout13.xml"/>
</Relationships>
</file>

<file path=ppt/slides/_rels/slide28.xml.rels><?xml version="1.0" encoding="UTF-8"?>
<Relationships xmlns="http://schemas.openxmlformats.org/package/2006/relationships"><Relationship Id="rId1" Type="http://schemas.openxmlformats.org/officeDocument/2006/relationships/image" Target="../media/image39.png"/><Relationship Id="rId2" Type="http://schemas.openxmlformats.org/officeDocument/2006/relationships/slideLayout" Target="../slideLayouts/slideLayout1.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hyperlink" Target="http://www.guidetoimmunopharmacology.org/" TargetMode="External"/><Relationship Id="rId2"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image" Target="../media/image40.jpeg"/><Relationship Id="rId2" Type="http://schemas.openxmlformats.org/officeDocument/2006/relationships/slideLayout" Target="../slideLayouts/slideLayout13.xml"/>
</Relationships>
</file>

<file path=ppt/slides/_rels/slide31.xml.rels><?xml version="1.0" encoding="UTF-8"?>
<Relationships xmlns="http://schemas.openxmlformats.org/package/2006/relationships"><Relationship Id="rId1" Type="http://schemas.openxmlformats.org/officeDocument/2006/relationships/image" Target="../media/image41.jpeg"/><Relationship Id="rId2" Type="http://schemas.openxmlformats.org/officeDocument/2006/relationships/image" Target="../media/image42.jpe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slideLayout" Target="../slideLayouts/slideLayout26.xml"/>
</Relationships>
</file>

<file path=ppt/slides/_rels/slide32.xml.rels><?xml version="1.0" encoding="UTF-8"?>
<Relationships xmlns="http://schemas.openxmlformats.org/package/2006/relationships"><Relationship Id="rId1" Type="http://schemas.openxmlformats.org/officeDocument/2006/relationships/image" Target="../media/image45.png"/><Relationship Id="rId2" Type="http://schemas.openxmlformats.org/officeDocument/2006/relationships/slideLayout" Target="../slideLayouts/slideLayout13.xml"/>
</Relationships>
</file>

<file path=ppt/slides/_rels/slide33.xml.rels><?xml version="1.0" encoding="UTF-8"?>
<Relationships xmlns="http://schemas.openxmlformats.org/package/2006/relationships"><Relationship Id="rId1" Type="http://schemas.openxmlformats.org/officeDocument/2006/relationships/image" Target="../media/image46.wmf"/><Relationship Id="rId2" Type="http://schemas.openxmlformats.org/officeDocument/2006/relationships/image" Target="../media/image47.wmf"/><Relationship Id="rId3" Type="http://schemas.openxmlformats.org/officeDocument/2006/relationships/image" Target="../media/image48.wmf"/><Relationship Id="rId4" Type="http://schemas.openxmlformats.org/officeDocument/2006/relationships/image" Target="../media/image49.wmf"/><Relationship Id="rId5" Type="http://schemas.openxmlformats.org/officeDocument/2006/relationships/image" Target="../media/image50.wmf"/><Relationship Id="rId6" Type="http://schemas.openxmlformats.org/officeDocument/2006/relationships/slideLayout" Target="../slideLayouts/slideLayout1.xml"/>
</Relationships>
</file>

<file path=ppt/slides/_rels/slide34.xml.rels><?xml version="1.0" encoding="UTF-8"?>
<Relationships xmlns="http://schemas.openxmlformats.org/package/2006/relationships"><Relationship Id="rId1" Type="http://schemas.openxmlformats.org/officeDocument/2006/relationships/image" Target="../media/image51.wmf"/><Relationship Id="rId2" Type="http://schemas.openxmlformats.org/officeDocument/2006/relationships/image" Target="../media/image52.wmf"/><Relationship Id="rId3" Type="http://schemas.openxmlformats.org/officeDocument/2006/relationships/image" Target="../media/image53.wmf"/><Relationship Id="rId4" Type="http://schemas.openxmlformats.org/officeDocument/2006/relationships/image" Target="../media/image54.wmf"/><Relationship Id="rId5" Type="http://schemas.openxmlformats.org/officeDocument/2006/relationships/image" Target="../media/image55.wmf"/><Relationship Id="rId6" Type="http://schemas.openxmlformats.org/officeDocument/2006/relationships/slideLayout" Target="../slideLayouts/slideLayout41.xml"/>
</Relationships>
</file>

<file path=ppt/slides/_rels/slide35.xml.rels><?xml version="1.0" encoding="UTF-8"?>
<Relationships xmlns="http://schemas.openxmlformats.org/package/2006/relationships"><Relationship Id="rId1" Type="http://schemas.openxmlformats.org/officeDocument/2006/relationships/image" Target="../media/image56.png"/><Relationship Id="rId2" Type="http://schemas.openxmlformats.org/officeDocument/2006/relationships/slideLayout" Target="../slideLayouts/slideLayout13.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7.xml.rels><?xml version="1.0" encoding="UTF-8"?>
<Relationships xmlns="http://schemas.openxmlformats.org/package/2006/relationships"><Relationship Id="rId1" Type="http://schemas.openxmlformats.org/officeDocument/2006/relationships/hyperlink" Target="mailto:Agnieszka.Wilk@ema.europa.eu" TargetMode="External"/><Relationship Id="rId2" Type="http://schemas.openxmlformats.org/officeDocument/2006/relationships/slideLayout" Target="../slideLayouts/slideLayout13.xml"/>
</Relationships>
</file>

<file path=ppt/slides/_rels/slide38.xml.rels><?xml version="1.0" encoding="UTF-8"?>
<Relationships xmlns="http://schemas.openxmlformats.org/package/2006/relationships"><Relationship Id="rId1" Type="http://schemas.openxmlformats.org/officeDocument/2006/relationships/image" Target="../media/image57.png"/><Relationship Id="rId2" Type="http://schemas.openxmlformats.org/officeDocument/2006/relationships/image" Target="../media/image58.png"/><Relationship Id="rId3" Type="http://schemas.openxmlformats.org/officeDocument/2006/relationships/image" Target="../media/image59.png"/><Relationship Id="rId4" Type="http://schemas.openxmlformats.org/officeDocument/2006/relationships/image" Target="../media/image60.wmf"/><Relationship Id="rId5" Type="http://schemas.openxmlformats.org/officeDocument/2006/relationships/image" Target="../media/image61.jpeg"/><Relationship Id="rId6" Type="http://schemas.openxmlformats.org/officeDocument/2006/relationships/image" Target="../media/image62.png"/><Relationship Id="rId7" Type="http://schemas.openxmlformats.org/officeDocument/2006/relationships/slideLayout" Target="../slideLayouts/slideLayout52.xml"/>
</Relationships>
</file>

<file path=ppt/slides/_rels/slide39.xml.rels><?xml version="1.0" encoding="UTF-8"?>
<Relationships xmlns="http://schemas.openxmlformats.org/package/2006/relationships"><Relationship Id="rId1" Type="http://schemas.openxmlformats.org/officeDocument/2006/relationships/hyperlink" Target="http://www.guidetoimmunopharmacology.org/" TargetMode="External"/><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3.wmf"/><Relationship Id="rId2" Type="http://schemas.openxmlformats.org/officeDocument/2006/relationships/image" Target="../media/image4.wmf"/><Relationship Id="rId3" Type="http://schemas.openxmlformats.org/officeDocument/2006/relationships/image" Target="../media/image5.wmf"/><Relationship Id="rId4" Type="http://schemas.openxmlformats.org/officeDocument/2006/relationships/image" Target="../media/image6.wmf"/><Relationship Id="rId5" Type="http://schemas.openxmlformats.org/officeDocument/2006/relationships/slideLayout" Target="../slideLayouts/slideLayout1.xml"/>
</Relationships>
</file>

<file path=ppt/slides/_rels/slide40.xml.rels><?xml version="1.0" encoding="UTF-8"?>
<Relationships xmlns="http://schemas.openxmlformats.org/package/2006/relationships"><Relationship Id="rId1" Type="http://schemas.openxmlformats.org/officeDocument/2006/relationships/image" Target="../media/image63.wmf"/><Relationship Id="rId2" Type="http://schemas.openxmlformats.org/officeDocument/2006/relationships/image" Target="../media/image64.png"/><Relationship Id="rId3" Type="http://schemas.openxmlformats.org/officeDocument/2006/relationships/slideLayout" Target="../slideLayouts/slideLayout13.xml"/>
</Relationships>
</file>

<file path=ppt/slides/_rels/slide41.xml.rels><?xml version="1.0" encoding="UTF-8"?>
<Relationships xmlns="http://schemas.openxmlformats.org/package/2006/relationships"><Relationship Id="rId1" Type="http://schemas.openxmlformats.org/officeDocument/2006/relationships/slideLayout" Target="../slideLayouts/slideLayout26.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26.xml"/>
</Relationships>
</file>

<file path=ppt/slides/_rels/slide4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5.xml.rels><?xml version="1.0" encoding="UTF-8"?>
<Relationships xmlns="http://schemas.openxmlformats.org/package/2006/relationships"><Relationship Id="rId1" Type="http://schemas.openxmlformats.org/officeDocument/2006/relationships/slideLayout" Target="../slideLayouts/slideLayout41.xml"/>
</Relationships>
</file>

<file path=ppt/slides/_rels/slide4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9.wmf"/><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hyperlink" Target="http://www.phenol-explorer.eu/" TargetMode="External"/><Relationship Id="rId2" Type="http://schemas.openxmlformats.org/officeDocument/2006/relationships/image" Target="../media/image10.png"/><Relationship Id="rId3" Type="http://schemas.openxmlformats.org/officeDocument/2006/relationships/hyperlink" Target="http://en.wikipedia.org/wiki/Naphthodianthrone" TargetMode="External"/><Relationship Id="rId4" Type="http://schemas.openxmlformats.org/officeDocument/2006/relationships/hyperlink" Target="http://en.wikipedia.org/wiki/Hyperforin" TargetMode="External"/><Relationship Id="rId5" Type="http://schemas.openxmlformats.org/officeDocument/2006/relationships/hyperlink" Target="http://en.wikipedia.org/wiki/Hypericum" TargetMode="External"/><Relationship Id="rId6" Type="http://schemas.openxmlformats.org/officeDocument/2006/relationships/hyperlink" Target="http://en.wikipedia.org/wiki/Saint_John&apos;s_wort" TargetMode="External"/><Relationship Id="rId7" Type="http://schemas.openxmlformats.org/officeDocument/2006/relationships/image" Target="../media/image11.png"/><Relationship Id="rId8"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6" name="CustomShape 1"/>
          <p:cNvSpPr/>
          <p:nvPr/>
        </p:nvSpPr>
        <p:spPr>
          <a:xfrm>
            <a:off x="1979640" y="1735200"/>
            <a:ext cx="8803800" cy="2771640"/>
          </a:xfrm>
          <a:prstGeom prst="rect">
            <a:avLst/>
          </a:prstGeom>
          <a:noFill/>
          <a:ln>
            <a:noFill/>
          </a:ln>
        </p:spPr>
        <p:style>
          <a:lnRef idx="0"/>
          <a:fillRef idx="0"/>
          <a:effectRef idx="0"/>
          <a:fontRef idx="minor"/>
        </p:style>
        <p:txBody>
          <a:bodyPr lIns="90000" rIns="90000" tIns="45000" bIns="45000"/>
          <a:p>
            <a:pPr algn="ctr">
              <a:lnSpc>
                <a:spcPct val="100000"/>
              </a:lnSpc>
            </a:pPr>
            <a:r>
              <a:rPr b="0" lang="en-US" sz="4400" spc="-1" strike="noStrike">
                <a:solidFill>
                  <a:srgbClr val="000000"/>
                </a:solidFill>
                <a:latin typeface="Calibri"/>
              </a:rPr>
              <a:t>Immunopharmacology</a:t>
            </a:r>
            <a:endParaRPr b="0" lang="en-US" sz="4400" spc="-1" strike="noStrike">
              <a:latin typeface="Arial"/>
            </a:endParaRPr>
          </a:p>
          <a:p>
            <a:pPr algn="ctr">
              <a:lnSpc>
                <a:spcPct val="100000"/>
              </a:lnSpc>
            </a:pPr>
            <a:r>
              <a:rPr b="0" lang="en-US" sz="4400" spc="-1" strike="noStrike">
                <a:solidFill>
                  <a:srgbClr val="000000"/>
                </a:solidFill>
                <a:latin typeface="Calibri"/>
              </a:rPr>
              <a:t>The new frontier</a:t>
            </a:r>
            <a:endParaRPr b="0" lang="en-US" sz="4400" spc="-1" strike="noStrike">
              <a:latin typeface="Arial"/>
            </a:endParaRPr>
          </a:p>
          <a:p>
            <a:pPr algn="ctr">
              <a:lnSpc>
                <a:spcPct val="100000"/>
              </a:lnSpc>
            </a:pPr>
            <a:r>
              <a:rPr b="0" lang="en-US" sz="4400" spc="-1" strike="noStrike">
                <a:solidFill>
                  <a:srgbClr val="000000"/>
                </a:solidFill>
                <a:latin typeface="Calibri"/>
              </a:rPr>
              <a:t>IUPHAR – IUIS Collaboration</a:t>
            </a:r>
            <a:endParaRPr b="0" lang="en-US" sz="4400" spc="-1" strike="noStrike">
              <a:latin typeface="Arial"/>
            </a:endParaRPr>
          </a:p>
          <a:p>
            <a:pPr algn="ctr">
              <a:lnSpc>
                <a:spcPct val="100000"/>
              </a:lnSpc>
            </a:pPr>
            <a:r>
              <a:rPr b="0" lang="en-US" sz="4400" spc="-1" strike="noStrike">
                <a:solidFill>
                  <a:srgbClr val="000000"/>
                </a:solidFill>
                <a:latin typeface="Calibri"/>
              </a:rPr>
              <a:t>The Guide to immunopharmacology</a:t>
            </a:r>
            <a:endParaRPr b="0" lang="en-US" sz="4400" spc="-1" strike="noStrike">
              <a:latin typeface="Arial"/>
            </a:endParaRPr>
          </a:p>
        </p:txBody>
      </p:sp>
    </p:spTree>
  </p:cSld>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5" name="TextShape 1"/>
          <p:cNvSpPr txBox="1"/>
          <p:nvPr/>
        </p:nvSpPr>
        <p:spPr>
          <a:xfrm>
            <a:off x="536400" y="-176040"/>
            <a:ext cx="10888200" cy="1385640"/>
          </a:xfrm>
          <a:prstGeom prst="rect">
            <a:avLst/>
          </a:prstGeom>
          <a:noFill/>
          <a:ln>
            <a:noFill/>
          </a:ln>
        </p:spPr>
        <p:txBody>
          <a:bodyPr anchor="b"/>
          <a:p>
            <a:pPr algn="ctr">
              <a:lnSpc>
                <a:spcPct val="90000"/>
              </a:lnSpc>
            </a:pPr>
            <a:r>
              <a:rPr b="1" lang="en-US" sz="3600" spc="-1" strike="noStrike">
                <a:solidFill>
                  <a:srgbClr val="000000"/>
                </a:solidFill>
                <a:latin typeface="Calibri Light"/>
              </a:rPr>
              <a:t>Natural Product research and immunopharmacology</a:t>
            </a:r>
            <a:br/>
            <a:r>
              <a:rPr b="1" lang="en-US" sz="3600" spc="-1" strike="noStrike">
                <a:solidFill>
                  <a:srgbClr val="000000"/>
                </a:solidFill>
                <a:latin typeface="Calibri Light"/>
              </a:rPr>
              <a:t> – resources wasted ? Or not? </a:t>
            </a:r>
            <a:endParaRPr b="0" lang="en-US" sz="3600" spc="-1" strike="noStrike">
              <a:solidFill>
                <a:srgbClr val="000000"/>
              </a:solidFill>
              <a:latin typeface="Calibri"/>
            </a:endParaRPr>
          </a:p>
        </p:txBody>
      </p:sp>
      <p:sp>
        <p:nvSpPr>
          <p:cNvPr id="246" name="TextShape 2"/>
          <p:cNvSpPr txBox="1"/>
          <p:nvPr/>
        </p:nvSpPr>
        <p:spPr>
          <a:xfrm>
            <a:off x="395280" y="1209600"/>
            <a:ext cx="11218680" cy="1760040"/>
          </a:xfrm>
          <a:prstGeom prst="rect">
            <a:avLst/>
          </a:prstGeom>
          <a:noFill/>
          <a:ln>
            <a:noFill/>
          </a:ln>
        </p:spPr>
        <p:txBody>
          <a:bodyPr/>
          <a:p>
            <a:pPr algn="ctr">
              <a:lnSpc>
                <a:spcPct val="90000"/>
              </a:lnSpc>
              <a:spcBef>
                <a:spcPts val="1001"/>
              </a:spcBef>
            </a:pPr>
            <a:r>
              <a:rPr b="1" lang="en-US" sz="2400" spc="-1" strike="noStrike">
                <a:solidFill>
                  <a:srgbClr val="000000"/>
                </a:solidFill>
                <a:latin typeface="Calibri"/>
              </a:rPr>
              <a:t>Pubmed citations </a:t>
            </a:r>
            <a:r>
              <a:rPr b="0" lang="en-US" sz="2400" spc="-1" strike="noStrike">
                <a:solidFill>
                  <a:srgbClr val="000000"/>
                </a:solidFill>
                <a:latin typeface="Calibri"/>
              </a:rPr>
              <a:t>as of 28/9/2018</a:t>
            </a:r>
            <a:endParaRPr b="0" lang="en-US" sz="2400" spc="-1" strike="noStrike">
              <a:latin typeface="Arial"/>
            </a:endParaRPr>
          </a:p>
          <a:p>
            <a:pPr algn="ctr">
              <a:lnSpc>
                <a:spcPct val="90000"/>
              </a:lnSpc>
              <a:spcBef>
                <a:spcPts val="1001"/>
              </a:spcBef>
            </a:pPr>
            <a:endParaRPr b="0" lang="en-US" sz="2400" spc="-1" strike="noStrike">
              <a:latin typeface="Arial"/>
            </a:endParaRPr>
          </a:p>
          <a:p>
            <a:pPr>
              <a:lnSpc>
                <a:spcPct val="90000"/>
              </a:lnSpc>
              <a:spcBef>
                <a:spcPts val="1001"/>
              </a:spcBef>
            </a:pPr>
            <a:r>
              <a:rPr b="0" lang="en-US" sz="2400" spc="-1" strike="noStrike">
                <a:solidFill>
                  <a:srgbClr val="000000"/>
                </a:solidFill>
                <a:latin typeface="Calibri"/>
              </a:rPr>
              <a:t>Natural Products</a:t>
            </a:r>
            <a:r>
              <a:rPr b="0" lang="en-US" sz="2400" spc="-1" strike="noStrike">
                <a:solidFill>
                  <a:srgbClr val="000000"/>
                </a:solidFill>
                <a:latin typeface="Calibri"/>
              </a:rPr>
              <a:t>	</a:t>
            </a:r>
            <a:r>
              <a:rPr b="0" lang="en-US" sz="2400" spc="-1" strike="noStrike">
                <a:solidFill>
                  <a:srgbClr val="000000"/>
                </a:solidFill>
                <a:latin typeface="Calibri"/>
              </a:rPr>
              <a:t>	</a:t>
            </a:r>
            <a:r>
              <a:rPr b="0" lang="en-US" sz="2400" spc="-1" strike="noStrike">
                <a:solidFill>
                  <a:srgbClr val="000000"/>
                </a:solidFill>
                <a:latin typeface="Calibri"/>
              </a:rPr>
              <a:t>	</a:t>
            </a:r>
            <a:r>
              <a:rPr b="0" lang="en-US" sz="2400" spc="-1" strike="noStrike">
                <a:solidFill>
                  <a:srgbClr val="000000"/>
                </a:solidFill>
                <a:latin typeface="Calibri"/>
              </a:rPr>
              <a:t>	</a:t>
            </a:r>
            <a:r>
              <a:rPr b="0" lang="en-US" sz="2400" spc="-1" strike="noStrike">
                <a:solidFill>
                  <a:srgbClr val="000000"/>
                </a:solidFill>
                <a:latin typeface="Calibri"/>
              </a:rPr>
              <a:t>613,220</a:t>
            </a:r>
            <a:r>
              <a:rPr b="0" lang="en-US" sz="2400" spc="-1" strike="noStrike">
                <a:solidFill>
                  <a:srgbClr val="000000"/>
                </a:solidFill>
                <a:latin typeface="Calibri"/>
              </a:rPr>
              <a:t>	</a:t>
            </a:r>
            <a:r>
              <a:rPr b="0" lang="en-US" sz="2400" spc="-1" strike="noStrike">
                <a:solidFill>
                  <a:srgbClr val="000000"/>
                </a:solidFill>
                <a:latin typeface="Calibri"/>
              </a:rPr>
              <a:t>curcumin</a:t>
            </a:r>
            <a:r>
              <a:rPr b="0" lang="en-US" sz="2400" spc="-1" strike="noStrike">
                <a:solidFill>
                  <a:srgbClr val="000000"/>
                </a:solidFill>
                <a:latin typeface="Calibri"/>
              </a:rPr>
              <a:t>	</a:t>
            </a:r>
            <a:r>
              <a:rPr b="0" lang="en-US" sz="2400" spc="-1" strike="noStrike">
                <a:solidFill>
                  <a:srgbClr val="000000"/>
                </a:solidFill>
                <a:latin typeface="Calibri"/>
              </a:rPr>
              <a:t>12,206</a:t>
            </a:r>
            <a:endParaRPr b="0" lang="en-US" sz="2400" spc="-1" strike="noStrike">
              <a:latin typeface="Arial"/>
            </a:endParaRPr>
          </a:p>
          <a:p>
            <a:pPr>
              <a:lnSpc>
                <a:spcPct val="90000"/>
              </a:lnSpc>
              <a:spcBef>
                <a:spcPts val="1001"/>
              </a:spcBef>
            </a:pPr>
            <a:r>
              <a:rPr b="0" lang="en-US" sz="2400" spc="-1" strike="noStrike">
                <a:solidFill>
                  <a:srgbClr val="000000"/>
                </a:solidFill>
                <a:latin typeface="Calibri"/>
              </a:rPr>
              <a:t>Natural Products &amp; antioxidant</a:t>
            </a:r>
            <a:r>
              <a:rPr b="0" lang="en-US" sz="2400" spc="-1" strike="noStrike">
                <a:solidFill>
                  <a:srgbClr val="000000"/>
                </a:solidFill>
                <a:latin typeface="Calibri"/>
              </a:rPr>
              <a:t>	</a:t>
            </a:r>
            <a:r>
              <a:rPr b="0" lang="en-US" sz="2400" spc="-1" strike="noStrike">
                <a:solidFill>
                  <a:srgbClr val="000000"/>
                </a:solidFill>
                <a:latin typeface="Calibri"/>
              </a:rPr>
              <a:t>	</a:t>
            </a:r>
            <a:r>
              <a:rPr b="0" lang="en-US" sz="2400" spc="-1" strike="noStrike">
                <a:solidFill>
                  <a:srgbClr val="000000"/>
                </a:solidFill>
                <a:latin typeface="Calibri"/>
              </a:rPr>
              <a:t>45,275</a:t>
            </a:r>
            <a:r>
              <a:rPr b="0" lang="en-US" sz="2400" spc="-1" strike="noStrike">
                <a:solidFill>
                  <a:srgbClr val="000000"/>
                </a:solidFill>
                <a:latin typeface="Calibri"/>
              </a:rPr>
              <a:t>	</a:t>
            </a:r>
            <a:r>
              <a:rPr b="0" lang="en-US" sz="2400" spc="-1" strike="noStrike">
                <a:solidFill>
                  <a:srgbClr val="000000"/>
                </a:solidFill>
                <a:latin typeface="Calibri"/>
              </a:rPr>
              <a:t>	</a:t>
            </a:r>
            <a:r>
              <a:rPr b="0" lang="en-US" sz="2400" spc="-1" strike="noStrike">
                <a:solidFill>
                  <a:srgbClr val="000000"/>
                </a:solidFill>
                <a:latin typeface="Calibri"/>
              </a:rPr>
              <a:t>curcumin </a:t>
            </a:r>
            <a:r>
              <a:rPr b="0" lang="en-US" sz="2400" spc="-1" strike="noStrike">
                <a:solidFill>
                  <a:srgbClr val="000000"/>
                </a:solidFill>
                <a:latin typeface="Calibri"/>
              </a:rPr>
              <a:t>	</a:t>
            </a:r>
            <a:r>
              <a:rPr b="0" lang="en-US" sz="2400" spc="-1" strike="noStrike">
                <a:solidFill>
                  <a:srgbClr val="000000"/>
                </a:solidFill>
                <a:latin typeface="Calibri"/>
              </a:rPr>
              <a:t>3,337</a:t>
            </a:r>
            <a:endParaRPr b="0" lang="en-US" sz="2400" spc="-1" strike="noStrike">
              <a:latin typeface="Arial"/>
            </a:endParaRPr>
          </a:p>
          <a:p>
            <a:pPr>
              <a:lnSpc>
                <a:spcPct val="90000"/>
              </a:lnSpc>
              <a:spcBef>
                <a:spcPts val="1001"/>
              </a:spcBef>
            </a:pPr>
            <a:r>
              <a:rPr b="0" lang="en-US" sz="2400" spc="-1" strike="noStrike">
                <a:solidFill>
                  <a:srgbClr val="000000"/>
                </a:solidFill>
                <a:latin typeface="Calibri"/>
              </a:rPr>
              <a:t>Natural Products &amp; inflammation</a:t>
            </a:r>
            <a:r>
              <a:rPr b="0" lang="en-US" sz="2400" spc="-1" strike="noStrike">
                <a:solidFill>
                  <a:srgbClr val="000000"/>
                </a:solidFill>
                <a:latin typeface="Calibri"/>
              </a:rPr>
              <a:t>	</a:t>
            </a:r>
            <a:r>
              <a:rPr b="0" lang="en-US" sz="2400" spc="-1" strike="noStrike">
                <a:solidFill>
                  <a:srgbClr val="000000"/>
                </a:solidFill>
                <a:latin typeface="Calibri"/>
              </a:rPr>
              <a:t>	</a:t>
            </a:r>
            <a:r>
              <a:rPr b="0" lang="en-US" sz="2400" spc="-1" strike="noStrike">
                <a:solidFill>
                  <a:srgbClr val="000000"/>
                </a:solidFill>
                <a:latin typeface="Calibri"/>
              </a:rPr>
              <a:t>21,354  </a:t>
            </a:r>
            <a:r>
              <a:rPr b="0" lang="en-US" sz="2400" spc="-1" strike="noStrike">
                <a:solidFill>
                  <a:srgbClr val="000000"/>
                </a:solidFill>
                <a:latin typeface="Calibri"/>
              </a:rPr>
              <a:t>	</a:t>
            </a:r>
            <a:r>
              <a:rPr b="0" lang="en-US" sz="2400" spc="-1" strike="noStrike">
                <a:solidFill>
                  <a:srgbClr val="000000"/>
                </a:solidFill>
                <a:latin typeface="Calibri"/>
              </a:rPr>
              <a:t>curcumin </a:t>
            </a:r>
            <a:r>
              <a:rPr b="0" lang="en-US" sz="2400" spc="-1" strike="noStrike">
                <a:solidFill>
                  <a:srgbClr val="000000"/>
                </a:solidFill>
                <a:latin typeface="Calibri"/>
              </a:rPr>
              <a:t>	</a:t>
            </a:r>
            <a:r>
              <a:rPr b="0" lang="en-US" sz="2400" spc="-1" strike="noStrike">
                <a:solidFill>
                  <a:srgbClr val="000000"/>
                </a:solidFill>
                <a:latin typeface="Calibri"/>
              </a:rPr>
              <a:t>1,403</a:t>
            </a:r>
            <a:endParaRPr b="0" lang="en-US" sz="2400" spc="-1" strike="noStrike">
              <a:latin typeface="Arial"/>
            </a:endParaRPr>
          </a:p>
          <a:p>
            <a:pPr>
              <a:lnSpc>
                <a:spcPct val="90000"/>
              </a:lnSpc>
              <a:spcBef>
                <a:spcPts val="1001"/>
              </a:spcBef>
            </a:pPr>
            <a:r>
              <a:rPr b="0" lang="en-US" sz="2400" spc="-1" strike="noStrike">
                <a:solidFill>
                  <a:srgbClr val="000000"/>
                </a:solidFill>
                <a:latin typeface="Calibri"/>
              </a:rPr>
              <a:t>Natural Products &amp; cytokine</a:t>
            </a:r>
            <a:r>
              <a:rPr b="0" lang="en-US" sz="2400" spc="-1" strike="noStrike">
                <a:solidFill>
                  <a:srgbClr val="000000"/>
                </a:solidFill>
                <a:latin typeface="Calibri"/>
              </a:rPr>
              <a:t>	</a:t>
            </a:r>
            <a:r>
              <a:rPr b="0" lang="en-US" sz="2400" spc="-1" strike="noStrike">
                <a:solidFill>
                  <a:srgbClr val="000000"/>
                </a:solidFill>
                <a:latin typeface="Calibri"/>
              </a:rPr>
              <a:t>	</a:t>
            </a:r>
            <a:r>
              <a:rPr b="0" lang="en-US" sz="2400" spc="-1" strike="noStrike">
                <a:solidFill>
                  <a:srgbClr val="000000"/>
                </a:solidFill>
                <a:latin typeface="Calibri"/>
              </a:rPr>
              <a:t>	</a:t>
            </a:r>
            <a:r>
              <a:rPr b="0" lang="en-US" sz="2400" spc="-1" strike="noStrike">
                <a:solidFill>
                  <a:srgbClr val="000000"/>
                </a:solidFill>
                <a:latin typeface="Calibri"/>
              </a:rPr>
              <a:t>37,813</a:t>
            </a:r>
            <a:r>
              <a:rPr b="0" lang="en-US" sz="2400" spc="-1" strike="noStrike">
                <a:solidFill>
                  <a:srgbClr val="000000"/>
                </a:solidFill>
                <a:latin typeface="Calibri"/>
              </a:rPr>
              <a:t>	</a:t>
            </a:r>
            <a:r>
              <a:rPr b="0" lang="en-US" sz="2400" spc="-1" strike="noStrike">
                <a:solidFill>
                  <a:srgbClr val="000000"/>
                </a:solidFill>
                <a:latin typeface="Calibri"/>
              </a:rPr>
              <a:t>	</a:t>
            </a:r>
            <a:r>
              <a:rPr b="0" lang="en-US" sz="2400" spc="-1" strike="noStrike">
                <a:solidFill>
                  <a:srgbClr val="000000"/>
                </a:solidFill>
                <a:latin typeface="Calibri"/>
              </a:rPr>
              <a:t>curcumin</a:t>
            </a:r>
            <a:r>
              <a:rPr b="0" lang="en-US" sz="2400" spc="-1" strike="noStrike">
                <a:solidFill>
                  <a:srgbClr val="000000"/>
                </a:solidFill>
                <a:latin typeface="Calibri"/>
              </a:rPr>
              <a:t>	</a:t>
            </a:r>
            <a:r>
              <a:rPr b="0" lang="en-US" sz="2400" spc="-1" strike="noStrike">
                <a:solidFill>
                  <a:srgbClr val="000000"/>
                </a:solidFill>
                <a:latin typeface="Calibri"/>
              </a:rPr>
              <a:t>1,554</a:t>
            </a:r>
            <a:endParaRPr b="0" lang="en-US" sz="2400" spc="-1" strike="noStrike">
              <a:latin typeface="Arial"/>
            </a:endParaRPr>
          </a:p>
          <a:p>
            <a:pPr>
              <a:lnSpc>
                <a:spcPct val="90000"/>
              </a:lnSpc>
              <a:spcBef>
                <a:spcPts val="1001"/>
              </a:spcBef>
            </a:pPr>
            <a:r>
              <a:rPr b="0" lang="en-US" sz="2400" spc="-1" strike="noStrike">
                <a:solidFill>
                  <a:srgbClr val="000000"/>
                </a:solidFill>
                <a:latin typeface="Calibri"/>
              </a:rPr>
              <a:t>Natural Products &amp; Freund’s adjuvant</a:t>
            </a:r>
            <a:r>
              <a:rPr b="0" lang="en-US" sz="2400" spc="-1" strike="noStrike">
                <a:solidFill>
                  <a:srgbClr val="000000"/>
                </a:solidFill>
                <a:latin typeface="Calibri"/>
              </a:rPr>
              <a:t>	</a:t>
            </a:r>
            <a:r>
              <a:rPr b="0" lang="en-US" sz="2400" spc="-1" strike="noStrike">
                <a:solidFill>
                  <a:srgbClr val="000000"/>
                </a:solidFill>
                <a:latin typeface="Calibri"/>
              </a:rPr>
              <a:t>2,696</a:t>
            </a:r>
            <a:r>
              <a:rPr b="0" lang="en-US" sz="2400" spc="-1" strike="noStrike">
                <a:solidFill>
                  <a:srgbClr val="000000"/>
                </a:solidFill>
                <a:latin typeface="Calibri"/>
              </a:rPr>
              <a:t>	</a:t>
            </a:r>
            <a:r>
              <a:rPr b="0" lang="en-US" sz="2400" spc="-1" strike="noStrike">
                <a:solidFill>
                  <a:srgbClr val="000000"/>
                </a:solidFill>
                <a:latin typeface="Calibri"/>
              </a:rPr>
              <a:t>	</a:t>
            </a:r>
            <a:r>
              <a:rPr b="0" lang="en-US" sz="2400" spc="-1" strike="noStrike">
                <a:solidFill>
                  <a:srgbClr val="000000"/>
                </a:solidFill>
                <a:latin typeface="Calibri"/>
              </a:rPr>
              <a:t>curcumin </a:t>
            </a:r>
            <a:r>
              <a:rPr b="0" lang="en-US" sz="2400" spc="-1" strike="noStrike">
                <a:solidFill>
                  <a:srgbClr val="000000"/>
                </a:solidFill>
                <a:latin typeface="Calibri"/>
              </a:rPr>
              <a:t>	</a:t>
            </a:r>
            <a:r>
              <a:rPr b="0" lang="en-US" sz="2400" spc="-1" strike="noStrike">
                <a:solidFill>
                  <a:srgbClr val="000000"/>
                </a:solidFill>
                <a:latin typeface="Calibri"/>
              </a:rPr>
              <a:t>20</a:t>
            </a:r>
            <a:endParaRPr b="0" lang="en-US" sz="2400" spc="-1" strike="noStrike">
              <a:latin typeface="Arial"/>
            </a:endParaRPr>
          </a:p>
          <a:p>
            <a:pPr>
              <a:lnSpc>
                <a:spcPct val="90000"/>
              </a:lnSpc>
              <a:spcBef>
                <a:spcPts val="1001"/>
              </a:spcBef>
            </a:pPr>
            <a:endParaRPr b="0" lang="en-US" sz="2400" spc="-1" strike="noStrike">
              <a:latin typeface="Arial"/>
            </a:endParaRPr>
          </a:p>
          <a:p>
            <a:pPr>
              <a:lnSpc>
                <a:spcPct val="90000"/>
              </a:lnSpc>
              <a:spcBef>
                <a:spcPts val="1001"/>
              </a:spcBef>
            </a:pPr>
            <a:r>
              <a:rPr b="0" lang="en-US" sz="2400" spc="-1" strike="noStrike">
                <a:solidFill>
                  <a:srgbClr val="000000"/>
                </a:solidFill>
                <a:latin typeface="Calibri"/>
              </a:rPr>
              <a:t>Clinicaltrials.gov</a:t>
            </a:r>
            <a:endParaRPr b="0" lang="en-US" sz="2400" spc="-1" strike="noStrike">
              <a:latin typeface="Arial"/>
            </a:endParaRPr>
          </a:p>
          <a:p>
            <a:pPr>
              <a:lnSpc>
                <a:spcPct val="90000"/>
              </a:lnSpc>
              <a:spcBef>
                <a:spcPts val="1001"/>
              </a:spcBef>
            </a:pPr>
            <a:r>
              <a:rPr b="0" lang="en-US" sz="2400" spc="-1" strike="noStrike">
                <a:solidFill>
                  <a:srgbClr val="000000"/>
                </a:solidFill>
                <a:latin typeface="Calibri"/>
              </a:rPr>
              <a:t>	</a:t>
            </a:r>
            <a:r>
              <a:rPr b="0" lang="en-US" sz="2400" spc="-1" strike="noStrike">
                <a:solidFill>
                  <a:srgbClr val="000000"/>
                </a:solidFill>
                <a:latin typeface="Calibri"/>
              </a:rPr>
              <a:t>Various (including formulations)</a:t>
            </a:r>
            <a:r>
              <a:rPr b="0" lang="en-US" sz="2400" spc="-1" strike="noStrike">
                <a:solidFill>
                  <a:srgbClr val="000000"/>
                </a:solidFill>
                <a:latin typeface="Calibri"/>
              </a:rPr>
              <a:t>	</a:t>
            </a:r>
            <a:r>
              <a:rPr b="0" lang="en-US" sz="2400" spc="-1" strike="noStrike">
                <a:solidFill>
                  <a:srgbClr val="000000"/>
                </a:solidFill>
                <a:latin typeface="Calibri"/>
              </a:rPr>
              <a:t>NA</a:t>
            </a:r>
            <a:r>
              <a:rPr b="0" lang="en-US" sz="2400" spc="-1" strike="noStrike">
                <a:solidFill>
                  <a:srgbClr val="000000"/>
                </a:solidFill>
                <a:latin typeface="Calibri"/>
              </a:rPr>
              <a:t>	</a:t>
            </a:r>
            <a:r>
              <a:rPr b="0" lang="en-US" sz="2400" spc="-1" strike="noStrike">
                <a:solidFill>
                  <a:srgbClr val="000000"/>
                </a:solidFill>
                <a:latin typeface="Calibri"/>
              </a:rPr>
              <a:t>	</a:t>
            </a:r>
            <a:r>
              <a:rPr b="0" lang="en-US" sz="2400" spc="-1" strike="noStrike">
                <a:solidFill>
                  <a:srgbClr val="000000"/>
                </a:solidFill>
                <a:latin typeface="Calibri"/>
              </a:rPr>
              <a:t>curcumin </a:t>
            </a:r>
            <a:r>
              <a:rPr b="0" lang="en-US" sz="2400" spc="-1" strike="noStrike">
                <a:solidFill>
                  <a:srgbClr val="000000"/>
                </a:solidFill>
                <a:latin typeface="Calibri"/>
              </a:rPr>
              <a:t>	</a:t>
            </a:r>
            <a:r>
              <a:rPr b="0" lang="en-US" sz="2400" spc="-1" strike="noStrike">
                <a:solidFill>
                  <a:srgbClr val="000000"/>
                </a:solidFill>
                <a:latin typeface="Calibri"/>
              </a:rPr>
              <a:t>160</a:t>
            </a:r>
            <a:endParaRPr b="0" lang="en-US" sz="2400" spc="-1" strike="noStrike">
              <a:latin typeface="Arial"/>
            </a:endParaRPr>
          </a:p>
          <a:p>
            <a:pPr>
              <a:lnSpc>
                <a:spcPct val="90000"/>
              </a:lnSpc>
              <a:spcBef>
                <a:spcPts val="1001"/>
              </a:spcBef>
            </a:pPr>
            <a:endParaRPr b="0" lang="en-US" sz="2400" spc="-1" strike="noStrike">
              <a:latin typeface="Arial"/>
            </a:endParaRPr>
          </a:p>
        </p:txBody>
      </p:sp>
    </p:spTree>
  </p:cSld>
  <p:timing>
    <p:tnLst>
      <p:par>
        <p:cTn id="19" dur="indefinite" restart="never" nodeType="tmRoot">
          <p:childTnLst>
            <p:seq>
              <p:cTn id="20" dur="indefinite"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47" name="Image 1" descr=""/>
          <p:cNvPicPr/>
          <p:nvPr/>
        </p:nvPicPr>
        <p:blipFill>
          <a:blip r:embed="rId1"/>
          <a:stretch/>
        </p:blipFill>
        <p:spPr>
          <a:xfrm>
            <a:off x="711360" y="371520"/>
            <a:ext cx="5944680" cy="4854240"/>
          </a:xfrm>
          <a:prstGeom prst="rect">
            <a:avLst/>
          </a:prstGeom>
          <a:ln>
            <a:noFill/>
          </a:ln>
        </p:spPr>
      </p:pic>
      <p:pic>
        <p:nvPicPr>
          <p:cNvPr id="248" name="Image 2" descr=""/>
          <p:cNvPicPr/>
          <p:nvPr/>
        </p:nvPicPr>
        <p:blipFill>
          <a:blip r:embed="rId2"/>
          <a:stretch/>
        </p:blipFill>
        <p:spPr>
          <a:xfrm>
            <a:off x="274680" y="5226120"/>
            <a:ext cx="6894000" cy="701280"/>
          </a:xfrm>
          <a:prstGeom prst="rect">
            <a:avLst/>
          </a:prstGeom>
          <a:ln>
            <a:noFill/>
          </a:ln>
        </p:spPr>
      </p:pic>
      <p:pic>
        <p:nvPicPr>
          <p:cNvPr id="249" name="Picture 2" descr=""/>
          <p:cNvPicPr/>
          <p:nvPr/>
        </p:nvPicPr>
        <p:blipFill>
          <a:blip r:embed="rId3"/>
          <a:stretch/>
        </p:blipFill>
        <p:spPr>
          <a:xfrm>
            <a:off x="7499520" y="3324240"/>
            <a:ext cx="4250880" cy="3401640"/>
          </a:xfrm>
          <a:prstGeom prst="rect">
            <a:avLst/>
          </a:prstGeom>
          <a:ln>
            <a:noFill/>
          </a:ln>
        </p:spPr>
      </p:pic>
      <p:pic>
        <p:nvPicPr>
          <p:cNvPr id="250" name="Picture 4" descr=""/>
          <p:cNvPicPr/>
          <p:nvPr/>
        </p:nvPicPr>
        <p:blipFill>
          <a:blip r:embed="rId4"/>
          <a:stretch/>
        </p:blipFill>
        <p:spPr>
          <a:xfrm>
            <a:off x="7499520" y="123840"/>
            <a:ext cx="4167000" cy="3333240"/>
          </a:xfrm>
          <a:prstGeom prst="rect">
            <a:avLst/>
          </a:prstGeom>
          <a:ln>
            <a:noFill/>
          </a:ln>
        </p:spPr>
      </p:pic>
      <p:sp>
        <p:nvSpPr>
          <p:cNvPr id="251" name="CustomShape 1"/>
          <p:cNvSpPr/>
          <p:nvPr/>
        </p:nvSpPr>
        <p:spPr>
          <a:xfrm>
            <a:off x="6939000" y="6550200"/>
            <a:ext cx="8005320" cy="303480"/>
          </a:xfrm>
          <a:prstGeom prst="rect">
            <a:avLst/>
          </a:prstGeom>
          <a:noFill/>
          <a:ln>
            <a:noFill/>
          </a:ln>
        </p:spPr>
        <p:style>
          <a:lnRef idx="0"/>
          <a:fillRef idx="0"/>
          <a:effectRef idx="0"/>
          <a:fontRef idx="minor"/>
        </p:style>
        <p:txBody>
          <a:bodyPr lIns="90000" rIns="90000" tIns="45000" bIns="45000"/>
          <a:p>
            <a:pPr>
              <a:lnSpc>
                <a:spcPct val="100000"/>
              </a:lnSpc>
            </a:pPr>
            <a:r>
              <a:rPr b="0" lang="en-US" sz="1400" spc="-1" strike="noStrike">
                <a:solidFill>
                  <a:srgbClr val="000000"/>
                </a:solidFill>
                <a:latin typeface="Calibri"/>
              </a:rPr>
              <a:t>The website of the National Cancer Institute (</a:t>
            </a:r>
            <a:r>
              <a:rPr b="0" lang="en-US" sz="1400" spc="-1" strike="noStrike" u="sng">
                <a:solidFill>
                  <a:srgbClr val="0563c1"/>
                </a:solidFill>
                <a:uFillTx/>
                <a:latin typeface="Calibri"/>
                <a:hlinkClick r:id="rId5"/>
              </a:rPr>
              <a:t>https://www.cancer.gov</a:t>
            </a:r>
            <a:r>
              <a:rPr b="0" lang="en-US" sz="1400" spc="-1" strike="noStrike">
                <a:solidFill>
                  <a:srgbClr val="000000"/>
                </a:solidFill>
                <a:latin typeface="Calibri"/>
              </a:rPr>
              <a:t>)</a:t>
            </a:r>
            <a:endParaRPr b="0" lang="en-US" sz="1400" spc="-1" strike="noStrike">
              <a:latin typeface="Arial"/>
            </a:endParaRPr>
          </a:p>
        </p:txBody>
      </p:sp>
    </p:spTree>
  </p:cSld>
  <p:timing>
    <p:tnLst>
      <p:par>
        <p:cTn id="21" dur="indefinite" restart="never" nodeType="tmRoot">
          <p:childTnLst>
            <p:seq>
              <p:cTn id="22" dur="indefinite"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2" name="TextShape 1"/>
          <p:cNvSpPr txBox="1"/>
          <p:nvPr/>
        </p:nvSpPr>
        <p:spPr>
          <a:xfrm>
            <a:off x="838080" y="365040"/>
            <a:ext cx="10515240" cy="1325160"/>
          </a:xfrm>
          <a:prstGeom prst="rect">
            <a:avLst/>
          </a:prstGeom>
          <a:noFill/>
          <a:ln>
            <a:noFill/>
          </a:ln>
        </p:spPr>
        <p:txBody>
          <a:bodyPr anchor="ctr"/>
          <a:p>
            <a:endParaRPr b="0" lang="en-US" sz="4400" spc="-1" strike="noStrike">
              <a:solidFill>
                <a:srgbClr val="000000"/>
              </a:solidFill>
              <a:latin typeface="Calibri"/>
            </a:endParaRPr>
          </a:p>
        </p:txBody>
      </p:sp>
      <p:sp>
        <p:nvSpPr>
          <p:cNvPr id="253" name="TextShape 2"/>
          <p:cNvSpPr txBox="1"/>
          <p:nvPr/>
        </p:nvSpPr>
        <p:spPr>
          <a:xfrm>
            <a:off x="838080" y="1825560"/>
            <a:ext cx="10515240" cy="4350960"/>
          </a:xfrm>
          <a:prstGeom prst="rect">
            <a:avLst/>
          </a:prstGeom>
          <a:noFill/>
          <a:ln>
            <a:noFill/>
          </a:ln>
        </p:spPr>
        <p:txBody>
          <a:bodyPr/>
          <a:p>
            <a:endParaRPr b="0" lang="en-US" sz="2800" spc="-1" strike="noStrike">
              <a:solidFill>
                <a:srgbClr val="000000"/>
              </a:solidFill>
              <a:latin typeface="Calibri"/>
            </a:endParaRPr>
          </a:p>
        </p:txBody>
      </p:sp>
      <p:pic>
        <p:nvPicPr>
          <p:cNvPr id="254" name="Image 3" descr=""/>
          <p:cNvPicPr/>
          <p:nvPr/>
        </p:nvPicPr>
        <p:blipFill>
          <a:blip r:embed="rId1"/>
          <a:stretch/>
        </p:blipFill>
        <p:spPr>
          <a:xfrm>
            <a:off x="1838160" y="98280"/>
            <a:ext cx="5244840" cy="7210080"/>
          </a:xfrm>
          <a:prstGeom prst="rect">
            <a:avLst/>
          </a:prstGeom>
          <a:ln>
            <a:noFill/>
          </a:ln>
        </p:spPr>
      </p:pic>
      <p:sp>
        <p:nvSpPr>
          <p:cNvPr id="255" name="CustomShape 3"/>
          <p:cNvSpPr/>
          <p:nvPr/>
        </p:nvSpPr>
        <p:spPr>
          <a:xfrm>
            <a:off x="7345440" y="782640"/>
            <a:ext cx="4551120" cy="5212800"/>
          </a:xfrm>
          <a:prstGeom prst="rect">
            <a:avLst/>
          </a:prstGeom>
          <a:noFill/>
          <a:ln>
            <a:noFill/>
          </a:ln>
        </p:spPr>
        <p:style>
          <a:lnRef idx="0"/>
          <a:fillRef idx="0"/>
          <a:effectRef idx="0"/>
          <a:fontRef idx="minor"/>
        </p:style>
        <p:txBody>
          <a:bodyPr lIns="90000" rIns="90000" tIns="45000" bIns="45000"/>
          <a:p>
            <a:pPr>
              <a:lnSpc>
                <a:spcPct val="100000"/>
              </a:lnSpc>
            </a:pPr>
            <a:r>
              <a:rPr b="1" lang="en-US" sz="3600" spc="-1" strike="noStrike">
                <a:solidFill>
                  <a:srgbClr val="000000"/>
                </a:solidFill>
                <a:latin typeface="Calibri"/>
              </a:rPr>
              <a:t>Check-point inhibitors</a:t>
            </a:r>
            <a:endParaRPr b="0" lang="en-US" sz="3600" spc="-1" strike="noStrike">
              <a:latin typeface="Arial"/>
            </a:endParaRPr>
          </a:p>
          <a:p>
            <a:pPr>
              <a:lnSpc>
                <a:spcPct val="100000"/>
              </a:lnSpc>
            </a:pPr>
            <a:endParaRPr b="0" lang="en-US" sz="3600" spc="-1" strike="noStrike">
              <a:latin typeface="Arial"/>
            </a:endParaRPr>
          </a:p>
          <a:p>
            <a:pPr>
              <a:lnSpc>
                <a:spcPct val="100000"/>
              </a:lnSpc>
            </a:pPr>
            <a:r>
              <a:rPr b="1" lang="en-US" sz="2000" spc="-1" strike="noStrike">
                <a:solidFill>
                  <a:srgbClr val="000000"/>
                </a:solidFill>
                <a:latin typeface="Calibri"/>
              </a:rPr>
              <a:t>The main cancer immunological breakthrough</a:t>
            </a:r>
            <a:endParaRPr b="0" lang="en-US" sz="2000" spc="-1" strike="noStrike">
              <a:latin typeface="Arial"/>
            </a:endParaRPr>
          </a:p>
          <a:p>
            <a:pPr>
              <a:lnSpc>
                <a:spcPct val="100000"/>
              </a:lnSpc>
            </a:pPr>
            <a:endParaRPr b="0" lang="en-US" sz="2000" spc="-1" strike="noStrike">
              <a:latin typeface="Arial"/>
            </a:endParaRPr>
          </a:p>
          <a:p>
            <a:pPr>
              <a:lnSpc>
                <a:spcPct val="100000"/>
              </a:lnSpc>
            </a:pPr>
            <a:r>
              <a:rPr b="1" lang="en-US" sz="2000" spc="-1" strike="noStrike">
                <a:solidFill>
                  <a:srgbClr val="000000"/>
                </a:solidFill>
                <a:latin typeface="Calibri"/>
              </a:rPr>
              <a:t>More than 800 combination clinical trails ongoing.</a:t>
            </a:r>
            <a:endParaRPr b="0" lang="en-US" sz="2000" spc="-1" strike="noStrike">
              <a:latin typeface="Arial"/>
            </a:endParaRPr>
          </a:p>
          <a:p>
            <a:pPr>
              <a:lnSpc>
                <a:spcPct val="100000"/>
              </a:lnSpc>
            </a:pPr>
            <a:endParaRPr b="0" lang="en-US" sz="2000" spc="-1" strike="noStrike">
              <a:latin typeface="Arial"/>
            </a:endParaRPr>
          </a:p>
          <a:p>
            <a:pPr>
              <a:lnSpc>
                <a:spcPct val="100000"/>
              </a:lnSpc>
            </a:pPr>
            <a:r>
              <a:rPr b="1" lang="en-US" sz="2000" spc="-1" strike="noStrike">
                <a:solidFill>
                  <a:srgbClr val="000000"/>
                </a:solidFill>
                <a:latin typeface="Calibri"/>
              </a:rPr>
              <a:t>Which synergies ?</a:t>
            </a:r>
            <a:endParaRPr b="0" lang="en-US" sz="2000" spc="-1" strike="noStrike">
              <a:latin typeface="Arial"/>
            </a:endParaRPr>
          </a:p>
          <a:p>
            <a:pPr>
              <a:lnSpc>
                <a:spcPct val="100000"/>
              </a:lnSpc>
            </a:pPr>
            <a:endParaRPr b="0" lang="en-US" sz="2000" spc="-1" strike="noStrike">
              <a:latin typeface="Arial"/>
            </a:endParaRPr>
          </a:p>
          <a:p>
            <a:pPr>
              <a:lnSpc>
                <a:spcPct val="100000"/>
              </a:lnSpc>
            </a:pPr>
            <a:r>
              <a:rPr b="1" lang="en-US" sz="2000" spc="-1" strike="noStrike">
                <a:solidFill>
                  <a:srgbClr val="000000"/>
                </a:solidFill>
                <a:latin typeface="Calibri"/>
              </a:rPr>
              <a:t>Natural products ?</a:t>
            </a:r>
            <a:endParaRPr b="0" lang="en-US" sz="2000" spc="-1" strike="noStrike">
              <a:latin typeface="Arial"/>
            </a:endParaRPr>
          </a:p>
          <a:p>
            <a:pPr>
              <a:lnSpc>
                <a:spcPct val="100000"/>
              </a:lnSpc>
            </a:pPr>
            <a:endParaRPr b="0" lang="en-US" sz="2000" spc="-1" strike="noStrike">
              <a:latin typeface="Arial"/>
            </a:endParaRPr>
          </a:p>
          <a:p>
            <a:pPr>
              <a:lnSpc>
                <a:spcPct val="100000"/>
              </a:lnSpc>
            </a:pPr>
            <a:r>
              <a:rPr b="1" lang="en-US" sz="2000" spc="-1" strike="noStrike">
                <a:solidFill>
                  <a:srgbClr val="000000"/>
                </a:solidFill>
                <a:latin typeface="Calibri"/>
              </a:rPr>
              <a:t>How can you define which may work?</a:t>
            </a:r>
            <a:endParaRPr b="0" lang="en-US" sz="2000" spc="-1" strike="noStrike">
              <a:latin typeface="Arial"/>
            </a:endParaRPr>
          </a:p>
          <a:p>
            <a:pPr>
              <a:lnSpc>
                <a:spcPct val="100000"/>
              </a:lnSpc>
            </a:pPr>
            <a:endParaRPr b="0" lang="en-US" sz="2000" spc="-1" strike="noStrike">
              <a:latin typeface="Arial"/>
            </a:endParaRPr>
          </a:p>
          <a:p>
            <a:pPr>
              <a:lnSpc>
                <a:spcPct val="100000"/>
              </a:lnSpc>
            </a:pPr>
            <a:r>
              <a:rPr b="1" lang="en-US" sz="2000" spc="-1" strike="noStrike">
                <a:solidFill>
                  <a:srgbClr val="000000"/>
                </a:solidFill>
                <a:latin typeface="Calibri"/>
              </a:rPr>
              <a:t>Propose protocols for NP research world-wide</a:t>
            </a:r>
            <a:endParaRPr b="0" lang="en-US" sz="2000" spc="-1" strike="noStrike">
              <a:latin typeface="Arial"/>
            </a:endParaRPr>
          </a:p>
        </p:txBody>
      </p:sp>
    </p:spTree>
  </p:cSld>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6" name="TextShape 1"/>
          <p:cNvSpPr txBox="1"/>
          <p:nvPr/>
        </p:nvSpPr>
        <p:spPr>
          <a:xfrm>
            <a:off x="631800" y="-541440"/>
            <a:ext cx="10886760" cy="1383840"/>
          </a:xfrm>
          <a:prstGeom prst="rect">
            <a:avLst/>
          </a:prstGeom>
          <a:noFill/>
          <a:ln>
            <a:noFill/>
          </a:ln>
        </p:spPr>
        <p:txBody>
          <a:bodyPr anchor="b"/>
          <a:p>
            <a:pPr algn="ctr">
              <a:lnSpc>
                <a:spcPct val="90000"/>
              </a:lnSpc>
            </a:pPr>
            <a:r>
              <a:rPr b="1" lang="en-US" sz="2800" spc="-1" strike="noStrike">
                <a:solidFill>
                  <a:srgbClr val="000000"/>
                </a:solidFill>
                <a:latin typeface="Calibri Light"/>
              </a:rPr>
              <a:t>Natural Product research and immunopharmacology</a:t>
            </a:r>
            <a:br/>
            <a:r>
              <a:rPr b="1" lang="en-US" sz="2800" spc="-1" strike="noStrike">
                <a:solidFill>
                  <a:srgbClr val="000000"/>
                </a:solidFill>
                <a:latin typeface="Calibri Light"/>
              </a:rPr>
              <a:t> – more targeted research?</a:t>
            </a:r>
            <a:endParaRPr b="0" lang="en-US" sz="2800" spc="-1" strike="noStrike">
              <a:solidFill>
                <a:srgbClr val="000000"/>
              </a:solidFill>
              <a:latin typeface="Calibri"/>
            </a:endParaRPr>
          </a:p>
        </p:txBody>
      </p:sp>
      <p:sp>
        <p:nvSpPr>
          <p:cNvPr id="257" name="TextShape 2"/>
          <p:cNvSpPr txBox="1"/>
          <p:nvPr/>
        </p:nvSpPr>
        <p:spPr>
          <a:xfrm>
            <a:off x="452520" y="843120"/>
            <a:ext cx="11216880" cy="1760040"/>
          </a:xfrm>
          <a:prstGeom prst="rect">
            <a:avLst/>
          </a:prstGeom>
          <a:noFill/>
          <a:ln>
            <a:noFill/>
          </a:ln>
        </p:spPr>
        <p:txBody>
          <a:bodyPr/>
          <a:p>
            <a:pPr algn="ctr">
              <a:lnSpc>
                <a:spcPct val="90000"/>
              </a:lnSpc>
              <a:spcBef>
                <a:spcPts val="1001"/>
              </a:spcBef>
            </a:pPr>
            <a:r>
              <a:rPr b="0" lang="en-US" sz="2400" spc="-1" strike="noStrike">
                <a:solidFill>
                  <a:srgbClr val="000000"/>
                </a:solidFill>
                <a:latin typeface="Calibri"/>
              </a:rPr>
              <a:t>Pubmed citations as of 28/9/2018</a:t>
            </a:r>
            <a:endParaRPr b="0" lang="en-US" sz="2400" spc="-1" strike="noStrike">
              <a:latin typeface="Arial"/>
            </a:endParaRPr>
          </a:p>
          <a:p>
            <a:pPr algn="ctr">
              <a:lnSpc>
                <a:spcPct val="90000"/>
              </a:lnSpc>
              <a:spcBef>
                <a:spcPts val="1001"/>
              </a:spcBef>
            </a:pPr>
            <a:endParaRPr b="0" lang="en-US" sz="2400" spc="-1" strike="noStrike">
              <a:latin typeface="Arial"/>
            </a:endParaRPr>
          </a:p>
          <a:p>
            <a:pPr>
              <a:lnSpc>
                <a:spcPct val="90000"/>
              </a:lnSpc>
              <a:spcBef>
                <a:spcPts val="1001"/>
              </a:spcBef>
            </a:pPr>
            <a:r>
              <a:rPr b="1" lang="en-US" sz="2400" spc="-1" strike="noStrike">
                <a:solidFill>
                  <a:srgbClr val="000000"/>
                </a:solidFill>
                <a:latin typeface="Calibri"/>
              </a:rPr>
              <a:t>Natural Products</a:t>
            </a:r>
            <a:r>
              <a:rPr b="1" lang="en-US" sz="2400" spc="-1" strike="noStrike">
                <a:solidFill>
                  <a:srgbClr val="000000"/>
                </a:solidFill>
                <a:latin typeface="Calibri"/>
              </a:rPr>
              <a:t>	</a:t>
            </a:r>
            <a:r>
              <a:rPr b="1" lang="en-US" sz="2400" spc="-1" strike="noStrike">
                <a:solidFill>
                  <a:srgbClr val="000000"/>
                </a:solidFill>
                <a:latin typeface="Calibri"/>
              </a:rPr>
              <a:t>	</a:t>
            </a:r>
            <a:r>
              <a:rPr b="1" lang="en-US" sz="2400" spc="-1" strike="noStrike">
                <a:solidFill>
                  <a:srgbClr val="000000"/>
                </a:solidFill>
                <a:latin typeface="Calibri"/>
              </a:rPr>
              <a:t>	</a:t>
            </a:r>
            <a:r>
              <a:rPr b="1" lang="en-US" sz="2400" spc="-1" strike="noStrike">
                <a:solidFill>
                  <a:srgbClr val="000000"/>
                </a:solidFill>
                <a:latin typeface="Calibri"/>
              </a:rPr>
              <a:t>	</a:t>
            </a:r>
            <a:r>
              <a:rPr b="1" lang="en-US" sz="2400" spc="-1" strike="noStrike">
                <a:solidFill>
                  <a:srgbClr val="000000"/>
                </a:solidFill>
                <a:latin typeface="Calibri"/>
              </a:rPr>
              <a:t>613,220</a:t>
            </a:r>
            <a:r>
              <a:rPr b="1" lang="en-US" sz="2400" spc="-1" strike="noStrike">
                <a:solidFill>
                  <a:srgbClr val="000000"/>
                </a:solidFill>
                <a:latin typeface="Calibri"/>
              </a:rPr>
              <a:t>	</a:t>
            </a:r>
            <a:r>
              <a:rPr b="1" lang="en-US" sz="2400" spc="-1" strike="noStrike">
                <a:solidFill>
                  <a:srgbClr val="000000"/>
                </a:solidFill>
                <a:latin typeface="Calibri"/>
              </a:rPr>
              <a:t>curcumin</a:t>
            </a:r>
            <a:r>
              <a:rPr b="1" lang="en-US" sz="2400" spc="-1" strike="noStrike">
                <a:solidFill>
                  <a:srgbClr val="000000"/>
                </a:solidFill>
                <a:latin typeface="Calibri"/>
              </a:rPr>
              <a:t>	</a:t>
            </a:r>
            <a:r>
              <a:rPr b="1" lang="en-US" sz="2400" spc="-1" strike="noStrike">
                <a:solidFill>
                  <a:srgbClr val="000000"/>
                </a:solidFill>
                <a:latin typeface="Calibri"/>
              </a:rPr>
              <a:t>12,206</a:t>
            </a:r>
            <a:endParaRPr b="0" lang="en-US" sz="2400" spc="-1" strike="noStrike">
              <a:latin typeface="Arial"/>
            </a:endParaRPr>
          </a:p>
          <a:p>
            <a:pPr>
              <a:lnSpc>
                <a:spcPct val="90000"/>
              </a:lnSpc>
              <a:spcBef>
                <a:spcPts val="1001"/>
              </a:spcBef>
            </a:pPr>
            <a:r>
              <a:rPr b="1" lang="en-US" sz="2400" spc="-1" strike="noStrike">
                <a:solidFill>
                  <a:srgbClr val="ff0000"/>
                </a:solidFill>
                <a:latin typeface="Calibri"/>
              </a:rPr>
              <a:t>And:</a:t>
            </a:r>
            <a:r>
              <a:rPr b="1" lang="en-US" sz="2400" spc="-1" strike="noStrike">
                <a:solidFill>
                  <a:srgbClr val="ff0000"/>
                </a:solidFill>
                <a:latin typeface="Calibri"/>
              </a:rPr>
              <a:t>	</a:t>
            </a:r>
            <a:r>
              <a:rPr b="1" lang="en-US" sz="2400" spc="-1" strike="noStrike">
                <a:solidFill>
                  <a:srgbClr val="ff0000"/>
                </a:solidFill>
                <a:latin typeface="Calibri"/>
              </a:rPr>
              <a:t>	</a:t>
            </a:r>
            <a:r>
              <a:rPr b="1" lang="en-US" sz="2400" spc="-1" strike="noStrike">
                <a:solidFill>
                  <a:srgbClr val="ff0000"/>
                </a:solidFill>
                <a:latin typeface="Calibri"/>
              </a:rPr>
              <a:t>	</a:t>
            </a:r>
            <a:r>
              <a:rPr b="1" lang="en-US" sz="2400" spc="-1" strike="noStrike">
                <a:solidFill>
                  <a:srgbClr val="ff0000"/>
                </a:solidFill>
                <a:latin typeface="Calibri"/>
              </a:rPr>
              <a:t>	</a:t>
            </a:r>
            <a:r>
              <a:rPr b="1" lang="en-US" sz="2400" spc="-1" strike="noStrike">
                <a:solidFill>
                  <a:srgbClr val="ff0000"/>
                </a:solidFill>
                <a:latin typeface="Calibri"/>
              </a:rPr>
              <a:t>	</a:t>
            </a:r>
            <a:r>
              <a:rPr b="1" lang="en-US" sz="2400" spc="-1" strike="noStrike">
                <a:solidFill>
                  <a:srgbClr val="ff0000"/>
                </a:solidFill>
                <a:latin typeface="Calibri"/>
              </a:rPr>
              <a:t>	</a:t>
            </a:r>
            <a:r>
              <a:rPr b="1" lang="en-US" sz="2400" spc="-1" strike="noStrike">
                <a:solidFill>
                  <a:srgbClr val="ff0000"/>
                </a:solidFill>
                <a:latin typeface="Calibri"/>
              </a:rPr>
              <a:t>	</a:t>
            </a:r>
            <a:r>
              <a:rPr b="1" lang="en-US" sz="2400" spc="-1" strike="noStrike">
                <a:solidFill>
                  <a:srgbClr val="ff0000"/>
                </a:solidFill>
                <a:latin typeface="Calibri"/>
              </a:rPr>
              <a:t>	</a:t>
            </a:r>
            <a:r>
              <a:rPr b="1" lang="en-US" sz="2400" spc="-1" strike="noStrike">
                <a:solidFill>
                  <a:srgbClr val="ff0000"/>
                </a:solidFill>
                <a:latin typeface="Calibri"/>
              </a:rPr>
              <a:t>And:</a:t>
            </a:r>
            <a:endParaRPr b="0" lang="en-US" sz="2400" spc="-1" strike="noStrike">
              <a:latin typeface="Arial"/>
            </a:endParaRPr>
          </a:p>
          <a:p>
            <a:pPr>
              <a:lnSpc>
                <a:spcPct val="90000"/>
              </a:lnSpc>
              <a:spcBef>
                <a:spcPts val="1001"/>
              </a:spcBef>
            </a:pPr>
            <a:r>
              <a:rPr b="1" lang="en-US" sz="1800" spc="-1" strike="noStrike">
                <a:solidFill>
                  <a:srgbClr val="000000"/>
                </a:solidFill>
                <a:latin typeface="Calibri"/>
              </a:rPr>
              <a:t>PD-1</a:t>
            </a:r>
            <a:r>
              <a:rPr b="1" lang="en-US" sz="1800" spc="-1" strike="noStrike">
                <a:solidFill>
                  <a:srgbClr val="000000"/>
                </a:solidFill>
                <a:latin typeface="Calibri"/>
              </a:rPr>
              <a:t>	</a:t>
            </a:r>
            <a:r>
              <a:rPr b="1" lang="en-US" sz="1800" spc="-1" strike="noStrike">
                <a:solidFill>
                  <a:srgbClr val="000000"/>
                </a:solidFill>
                <a:latin typeface="Calibri"/>
              </a:rPr>
              <a:t>	</a:t>
            </a:r>
            <a:r>
              <a:rPr b="1" lang="en-US" sz="1800" spc="-1" strike="noStrike">
                <a:solidFill>
                  <a:srgbClr val="000000"/>
                </a:solidFill>
                <a:latin typeface="Calibri"/>
              </a:rPr>
              <a:t>	</a:t>
            </a:r>
            <a:r>
              <a:rPr b="1" lang="en-US" sz="1800" spc="-1" strike="noStrike">
                <a:solidFill>
                  <a:srgbClr val="000000"/>
                </a:solidFill>
                <a:latin typeface="Calibri"/>
              </a:rPr>
              <a:t>	</a:t>
            </a:r>
            <a:r>
              <a:rPr b="1" lang="en-US" sz="1800" spc="-1" strike="noStrike">
                <a:solidFill>
                  <a:srgbClr val="000000"/>
                </a:solidFill>
                <a:latin typeface="Calibri"/>
              </a:rPr>
              <a:t>	</a:t>
            </a:r>
            <a:r>
              <a:rPr b="1" lang="en-US" sz="1800" spc="-1" strike="noStrike">
                <a:solidFill>
                  <a:srgbClr val="000000"/>
                </a:solidFill>
                <a:latin typeface="Calibri"/>
              </a:rPr>
              <a:t>	</a:t>
            </a:r>
            <a:r>
              <a:rPr b="1" lang="en-US" sz="1800" spc="-1" strike="noStrike">
                <a:solidFill>
                  <a:srgbClr val="000000"/>
                </a:solidFill>
                <a:latin typeface="Calibri"/>
              </a:rPr>
              <a:t>331</a:t>
            </a:r>
            <a:r>
              <a:rPr b="1" lang="en-US" sz="1800" spc="-1" strike="noStrike">
                <a:solidFill>
                  <a:srgbClr val="000000"/>
                </a:solidFill>
                <a:latin typeface="Calibri"/>
              </a:rPr>
              <a:t>	</a:t>
            </a:r>
            <a:r>
              <a:rPr b="1" lang="en-US" sz="1800" spc="-1" strike="noStrike">
                <a:solidFill>
                  <a:srgbClr val="000000"/>
                </a:solidFill>
                <a:latin typeface="Calibri"/>
              </a:rPr>
              <a:t>	</a:t>
            </a:r>
            <a:r>
              <a:rPr b="1" lang="en-US" sz="1800" spc="-1" strike="noStrike">
                <a:solidFill>
                  <a:srgbClr val="000000"/>
                </a:solidFill>
                <a:latin typeface="Calibri"/>
              </a:rPr>
              <a:t>	</a:t>
            </a:r>
            <a:r>
              <a:rPr b="1" lang="en-US" sz="1800" spc="-1" strike="noStrike">
                <a:solidFill>
                  <a:srgbClr val="000000"/>
                </a:solidFill>
                <a:latin typeface="Calibri"/>
              </a:rPr>
              <a:t>	</a:t>
            </a:r>
            <a:r>
              <a:rPr b="1" lang="en-US" sz="1800" spc="-1" strike="noStrike">
                <a:solidFill>
                  <a:srgbClr val="000000"/>
                </a:solidFill>
                <a:latin typeface="Calibri"/>
              </a:rPr>
              <a:t>0</a:t>
            </a:r>
            <a:endParaRPr b="0" lang="en-US" sz="1800" spc="-1" strike="noStrike">
              <a:latin typeface="Arial"/>
            </a:endParaRPr>
          </a:p>
          <a:p>
            <a:pPr>
              <a:lnSpc>
                <a:spcPct val="90000"/>
              </a:lnSpc>
              <a:spcBef>
                <a:spcPts val="1001"/>
              </a:spcBef>
            </a:pPr>
            <a:r>
              <a:rPr b="1" lang="en-US" sz="1800" spc="-1" strike="noStrike">
                <a:solidFill>
                  <a:srgbClr val="000000"/>
                </a:solidFill>
                <a:latin typeface="Calibri"/>
              </a:rPr>
              <a:t>PD-L1</a:t>
            </a:r>
            <a:r>
              <a:rPr b="1" lang="en-US" sz="1800" spc="-1" strike="noStrike">
                <a:solidFill>
                  <a:srgbClr val="000000"/>
                </a:solidFill>
                <a:latin typeface="Calibri"/>
              </a:rPr>
              <a:t>	</a:t>
            </a:r>
            <a:r>
              <a:rPr b="1" lang="en-US" sz="1800" spc="-1" strike="noStrike">
                <a:solidFill>
                  <a:srgbClr val="000000"/>
                </a:solidFill>
                <a:latin typeface="Calibri"/>
              </a:rPr>
              <a:t>	</a:t>
            </a:r>
            <a:r>
              <a:rPr b="1" lang="en-US" sz="1800" spc="-1" strike="noStrike">
                <a:solidFill>
                  <a:srgbClr val="000000"/>
                </a:solidFill>
                <a:latin typeface="Calibri"/>
              </a:rPr>
              <a:t>	</a:t>
            </a:r>
            <a:r>
              <a:rPr b="1" lang="en-US" sz="1800" spc="-1" strike="noStrike">
                <a:solidFill>
                  <a:srgbClr val="000000"/>
                </a:solidFill>
                <a:latin typeface="Calibri"/>
              </a:rPr>
              <a:t>	</a:t>
            </a:r>
            <a:r>
              <a:rPr b="1" lang="en-US" sz="1800" spc="-1" strike="noStrike">
                <a:solidFill>
                  <a:srgbClr val="000000"/>
                </a:solidFill>
                <a:latin typeface="Calibri"/>
              </a:rPr>
              <a:t>	</a:t>
            </a:r>
            <a:r>
              <a:rPr b="1" lang="en-US" sz="1800" spc="-1" strike="noStrike">
                <a:solidFill>
                  <a:srgbClr val="000000"/>
                </a:solidFill>
                <a:latin typeface="Calibri"/>
              </a:rPr>
              <a:t>	</a:t>
            </a:r>
            <a:r>
              <a:rPr b="1" lang="en-US" sz="1800" spc="-1" strike="noStrike">
                <a:solidFill>
                  <a:srgbClr val="000000"/>
                </a:solidFill>
                <a:latin typeface="Calibri"/>
              </a:rPr>
              <a:t>168</a:t>
            </a:r>
            <a:r>
              <a:rPr b="1" lang="en-US" sz="1800" spc="-1" strike="noStrike">
                <a:solidFill>
                  <a:srgbClr val="000000"/>
                </a:solidFill>
                <a:latin typeface="Calibri"/>
              </a:rPr>
              <a:t>	</a:t>
            </a:r>
            <a:r>
              <a:rPr b="1" lang="en-US" sz="1800" spc="-1" strike="noStrike">
                <a:solidFill>
                  <a:srgbClr val="000000"/>
                </a:solidFill>
                <a:latin typeface="Calibri"/>
              </a:rPr>
              <a:t>	</a:t>
            </a:r>
            <a:r>
              <a:rPr b="1" lang="en-US" sz="1800" spc="-1" strike="noStrike">
                <a:solidFill>
                  <a:srgbClr val="000000"/>
                </a:solidFill>
                <a:latin typeface="Calibri"/>
              </a:rPr>
              <a:t>	</a:t>
            </a:r>
            <a:r>
              <a:rPr b="1" lang="en-US" sz="1800" spc="-1" strike="noStrike">
                <a:solidFill>
                  <a:srgbClr val="000000"/>
                </a:solidFill>
                <a:latin typeface="Calibri"/>
              </a:rPr>
              <a:t>	</a:t>
            </a:r>
            <a:r>
              <a:rPr b="1" lang="en-US" sz="1800" spc="-1" strike="noStrike">
                <a:solidFill>
                  <a:srgbClr val="000000"/>
                </a:solidFill>
                <a:latin typeface="Calibri"/>
              </a:rPr>
              <a:t>3</a:t>
            </a:r>
            <a:endParaRPr b="0" lang="en-US" sz="1800" spc="-1" strike="noStrike">
              <a:latin typeface="Arial"/>
            </a:endParaRPr>
          </a:p>
          <a:p>
            <a:pPr>
              <a:lnSpc>
                <a:spcPct val="90000"/>
              </a:lnSpc>
              <a:spcBef>
                <a:spcPts val="1001"/>
              </a:spcBef>
            </a:pPr>
            <a:r>
              <a:rPr b="1" lang="en-US" sz="1800" spc="-1" strike="noStrike">
                <a:solidFill>
                  <a:srgbClr val="000000"/>
                </a:solidFill>
                <a:latin typeface="Calibri"/>
              </a:rPr>
              <a:t>CTLA-4</a:t>
            </a:r>
            <a:r>
              <a:rPr b="1" lang="en-US" sz="1800" spc="-1" strike="noStrike">
                <a:solidFill>
                  <a:srgbClr val="000000"/>
                </a:solidFill>
                <a:latin typeface="Calibri"/>
              </a:rPr>
              <a:t>	</a:t>
            </a:r>
            <a:r>
              <a:rPr b="1" lang="en-US" sz="1800" spc="-1" strike="noStrike">
                <a:solidFill>
                  <a:srgbClr val="000000"/>
                </a:solidFill>
                <a:latin typeface="Calibri"/>
              </a:rPr>
              <a:t>	</a:t>
            </a:r>
            <a:r>
              <a:rPr b="1" lang="en-US" sz="1800" spc="-1" strike="noStrike">
                <a:solidFill>
                  <a:srgbClr val="000000"/>
                </a:solidFill>
                <a:latin typeface="Calibri"/>
              </a:rPr>
              <a:t>	</a:t>
            </a:r>
            <a:r>
              <a:rPr b="1" lang="en-US" sz="1800" spc="-1" strike="noStrike">
                <a:solidFill>
                  <a:srgbClr val="000000"/>
                </a:solidFill>
                <a:latin typeface="Calibri"/>
              </a:rPr>
              <a:t>	</a:t>
            </a:r>
            <a:r>
              <a:rPr b="1" lang="en-US" sz="1800" spc="-1" strike="noStrike">
                <a:solidFill>
                  <a:srgbClr val="000000"/>
                </a:solidFill>
                <a:latin typeface="Calibri"/>
              </a:rPr>
              <a:t>	</a:t>
            </a:r>
            <a:r>
              <a:rPr b="1" lang="en-US" sz="1800" spc="-1" strike="noStrike">
                <a:solidFill>
                  <a:srgbClr val="000000"/>
                </a:solidFill>
                <a:latin typeface="Calibri"/>
              </a:rPr>
              <a:t>	</a:t>
            </a:r>
            <a:r>
              <a:rPr b="1" lang="en-US" sz="1800" spc="-1" strike="noStrike">
                <a:solidFill>
                  <a:srgbClr val="000000"/>
                </a:solidFill>
                <a:latin typeface="Calibri"/>
              </a:rPr>
              <a:t>474</a:t>
            </a:r>
            <a:r>
              <a:rPr b="1" lang="en-US" sz="1800" spc="-1" strike="noStrike">
                <a:solidFill>
                  <a:srgbClr val="000000"/>
                </a:solidFill>
                <a:latin typeface="Calibri"/>
              </a:rPr>
              <a:t>	</a:t>
            </a:r>
            <a:r>
              <a:rPr b="1" lang="en-US" sz="1800" spc="-1" strike="noStrike">
                <a:solidFill>
                  <a:srgbClr val="000000"/>
                </a:solidFill>
                <a:latin typeface="Calibri"/>
              </a:rPr>
              <a:t>	</a:t>
            </a:r>
            <a:r>
              <a:rPr b="1" lang="en-US" sz="1800" spc="-1" strike="noStrike">
                <a:solidFill>
                  <a:srgbClr val="000000"/>
                </a:solidFill>
                <a:latin typeface="Calibri"/>
              </a:rPr>
              <a:t>	</a:t>
            </a:r>
            <a:r>
              <a:rPr b="1" lang="en-US" sz="1800" spc="-1" strike="noStrike">
                <a:solidFill>
                  <a:srgbClr val="000000"/>
                </a:solidFill>
                <a:latin typeface="Calibri"/>
              </a:rPr>
              <a:t>	</a:t>
            </a:r>
            <a:r>
              <a:rPr b="1" lang="en-US" sz="1800" spc="-1" strike="noStrike">
                <a:solidFill>
                  <a:srgbClr val="000000"/>
                </a:solidFill>
                <a:latin typeface="Calibri"/>
              </a:rPr>
              <a:t>3</a:t>
            </a:r>
            <a:endParaRPr b="0" lang="en-US" sz="1800" spc="-1" strike="noStrike">
              <a:latin typeface="Arial"/>
            </a:endParaRPr>
          </a:p>
          <a:p>
            <a:pPr>
              <a:lnSpc>
                <a:spcPct val="90000"/>
              </a:lnSpc>
              <a:spcBef>
                <a:spcPts val="1001"/>
              </a:spcBef>
            </a:pPr>
            <a:r>
              <a:rPr b="1" lang="en-US" sz="1800" spc="-1" strike="noStrike">
                <a:solidFill>
                  <a:srgbClr val="000000"/>
                </a:solidFill>
                <a:latin typeface="Calibri"/>
              </a:rPr>
              <a:t>FoxP3</a:t>
            </a:r>
            <a:r>
              <a:rPr b="1" lang="en-US" sz="1800" spc="-1" strike="noStrike">
                <a:solidFill>
                  <a:srgbClr val="000000"/>
                </a:solidFill>
                <a:latin typeface="Calibri"/>
              </a:rPr>
              <a:t>	</a:t>
            </a:r>
            <a:r>
              <a:rPr b="1" lang="en-US" sz="1800" spc="-1" strike="noStrike">
                <a:solidFill>
                  <a:srgbClr val="000000"/>
                </a:solidFill>
                <a:latin typeface="Calibri"/>
              </a:rPr>
              <a:t>	</a:t>
            </a:r>
            <a:r>
              <a:rPr b="1" lang="en-US" sz="1800" spc="-1" strike="noStrike">
                <a:solidFill>
                  <a:srgbClr val="000000"/>
                </a:solidFill>
                <a:latin typeface="Calibri"/>
              </a:rPr>
              <a:t>	</a:t>
            </a:r>
            <a:r>
              <a:rPr b="1" lang="en-US" sz="1800" spc="-1" strike="noStrike">
                <a:solidFill>
                  <a:srgbClr val="000000"/>
                </a:solidFill>
                <a:latin typeface="Calibri"/>
              </a:rPr>
              <a:t>	</a:t>
            </a:r>
            <a:r>
              <a:rPr b="1" lang="en-US" sz="1800" spc="-1" strike="noStrike">
                <a:solidFill>
                  <a:srgbClr val="000000"/>
                </a:solidFill>
                <a:latin typeface="Calibri"/>
              </a:rPr>
              <a:t>	</a:t>
            </a:r>
            <a:r>
              <a:rPr b="1" lang="en-US" sz="1800" spc="-1" strike="noStrike">
                <a:solidFill>
                  <a:srgbClr val="000000"/>
                </a:solidFill>
                <a:latin typeface="Calibri"/>
              </a:rPr>
              <a:t>	</a:t>
            </a:r>
            <a:r>
              <a:rPr b="1" lang="en-US" sz="1800" spc="-1" strike="noStrike">
                <a:solidFill>
                  <a:srgbClr val="000000"/>
                </a:solidFill>
                <a:latin typeface="Calibri"/>
              </a:rPr>
              <a:t>635</a:t>
            </a:r>
            <a:r>
              <a:rPr b="1" lang="en-US" sz="1800" spc="-1" strike="noStrike">
                <a:solidFill>
                  <a:srgbClr val="000000"/>
                </a:solidFill>
                <a:latin typeface="Calibri"/>
              </a:rPr>
              <a:t>	</a:t>
            </a:r>
            <a:r>
              <a:rPr b="1" lang="en-US" sz="1800" spc="-1" strike="noStrike">
                <a:solidFill>
                  <a:srgbClr val="000000"/>
                </a:solidFill>
                <a:latin typeface="Calibri"/>
              </a:rPr>
              <a:t>	</a:t>
            </a:r>
            <a:r>
              <a:rPr b="1" lang="en-US" sz="1800" spc="-1" strike="noStrike">
                <a:solidFill>
                  <a:srgbClr val="000000"/>
                </a:solidFill>
                <a:latin typeface="Calibri"/>
              </a:rPr>
              <a:t>	</a:t>
            </a:r>
            <a:r>
              <a:rPr b="1" lang="en-US" sz="1800" spc="-1" strike="noStrike">
                <a:solidFill>
                  <a:srgbClr val="000000"/>
                </a:solidFill>
                <a:latin typeface="Calibri"/>
              </a:rPr>
              <a:t>	</a:t>
            </a:r>
            <a:r>
              <a:rPr b="1" lang="en-US" sz="1800" spc="-1" strike="noStrike">
                <a:solidFill>
                  <a:srgbClr val="000000"/>
                </a:solidFill>
                <a:latin typeface="Calibri"/>
              </a:rPr>
              <a:t>18</a:t>
            </a:r>
            <a:endParaRPr b="0" lang="en-US" sz="1800" spc="-1" strike="noStrike">
              <a:latin typeface="Arial"/>
            </a:endParaRPr>
          </a:p>
          <a:p>
            <a:pPr>
              <a:lnSpc>
                <a:spcPct val="90000"/>
              </a:lnSpc>
              <a:spcBef>
                <a:spcPts val="1001"/>
              </a:spcBef>
            </a:pPr>
            <a:r>
              <a:rPr b="1" lang="en-US" sz="1800" spc="-1" strike="noStrike">
                <a:solidFill>
                  <a:srgbClr val="000000"/>
                </a:solidFill>
                <a:latin typeface="Calibri"/>
              </a:rPr>
              <a:t>CD40L</a:t>
            </a:r>
            <a:r>
              <a:rPr b="1" lang="en-US" sz="1800" spc="-1" strike="noStrike">
                <a:solidFill>
                  <a:srgbClr val="000000"/>
                </a:solidFill>
                <a:latin typeface="Calibri"/>
              </a:rPr>
              <a:t>	</a:t>
            </a:r>
            <a:r>
              <a:rPr b="1" lang="en-US" sz="1800" spc="-1" strike="noStrike">
                <a:solidFill>
                  <a:srgbClr val="000000"/>
                </a:solidFill>
                <a:latin typeface="Calibri"/>
              </a:rPr>
              <a:t>	</a:t>
            </a:r>
            <a:r>
              <a:rPr b="1" lang="en-US" sz="1800" spc="-1" strike="noStrike">
                <a:solidFill>
                  <a:srgbClr val="000000"/>
                </a:solidFill>
                <a:latin typeface="Calibri"/>
              </a:rPr>
              <a:t>	</a:t>
            </a:r>
            <a:r>
              <a:rPr b="1" lang="en-US" sz="1800" spc="-1" strike="noStrike">
                <a:solidFill>
                  <a:srgbClr val="000000"/>
                </a:solidFill>
                <a:latin typeface="Calibri"/>
              </a:rPr>
              <a:t>	</a:t>
            </a:r>
            <a:r>
              <a:rPr b="1" lang="en-US" sz="1800" spc="-1" strike="noStrike">
                <a:solidFill>
                  <a:srgbClr val="000000"/>
                </a:solidFill>
                <a:latin typeface="Calibri"/>
              </a:rPr>
              <a:t>	</a:t>
            </a:r>
            <a:r>
              <a:rPr b="1" lang="en-US" sz="1800" spc="-1" strike="noStrike">
                <a:solidFill>
                  <a:srgbClr val="000000"/>
                </a:solidFill>
                <a:latin typeface="Calibri"/>
              </a:rPr>
              <a:t>	</a:t>
            </a:r>
            <a:r>
              <a:rPr b="1" lang="en-US" sz="1800" spc="-1" strike="noStrike">
                <a:solidFill>
                  <a:srgbClr val="000000"/>
                </a:solidFill>
                <a:latin typeface="Calibri"/>
              </a:rPr>
              <a:t>476</a:t>
            </a:r>
            <a:r>
              <a:rPr b="1" lang="en-US" sz="1800" spc="-1" strike="noStrike">
                <a:solidFill>
                  <a:srgbClr val="000000"/>
                </a:solidFill>
                <a:latin typeface="Calibri"/>
              </a:rPr>
              <a:t>	</a:t>
            </a:r>
            <a:r>
              <a:rPr b="1" lang="en-US" sz="1800" spc="-1" strike="noStrike">
                <a:solidFill>
                  <a:srgbClr val="000000"/>
                </a:solidFill>
                <a:latin typeface="Calibri"/>
              </a:rPr>
              <a:t>	</a:t>
            </a:r>
            <a:r>
              <a:rPr b="1" lang="en-US" sz="1800" spc="-1" strike="noStrike">
                <a:solidFill>
                  <a:srgbClr val="000000"/>
                </a:solidFill>
                <a:latin typeface="Calibri"/>
              </a:rPr>
              <a:t>	</a:t>
            </a:r>
            <a:r>
              <a:rPr b="1" lang="en-US" sz="1800" spc="-1" strike="noStrike">
                <a:solidFill>
                  <a:srgbClr val="000000"/>
                </a:solidFill>
                <a:latin typeface="Calibri"/>
              </a:rPr>
              <a:t>	</a:t>
            </a:r>
            <a:r>
              <a:rPr b="1" lang="en-US" sz="1800" spc="-1" strike="noStrike">
                <a:solidFill>
                  <a:srgbClr val="000000"/>
                </a:solidFill>
                <a:latin typeface="Calibri"/>
              </a:rPr>
              <a:t>5</a:t>
            </a:r>
            <a:endParaRPr b="0" lang="en-US" sz="1800" spc="-1" strike="noStrike">
              <a:latin typeface="Arial"/>
            </a:endParaRPr>
          </a:p>
          <a:p>
            <a:pPr>
              <a:lnSpc>
                <a:spcPct val="90000"/>
              </a:lnSpc>
              <a:spcBef>
                <a:spcPts val="1001"/>
              </a:spcBef>
            </a:pPr>
            <a:r>
              <a:rPr b="1" lang="en-US" sz="1800" spc="-1" strike="noStrike">
                <a:solidFill>
                  <a:srgbClr val="000000"/>
                </a:solidFill>
                <a:latin typeface="Calibri"/>
              </a:rPr>
              <a:t>CD25</a:t>
            </a:r>
            <a:r>
              <a:rPr b="1" lang="en-US" sz="1800" spc="-1" strike="noStrike">
                <a:solidFill>
                  <a:srgbClr val="000000"/>
                </a:solidFill>
                <a:latin typeface="Calibri"/>
              </a:rPr>
              <a:t>	</a:t>
            </a:r>
            <a:r>
              <a:rPr b="1" lang="en-US" sz="1800" spc="-1" strike="noStrike">
                <a:solidFill>
                  <a:srgbClr val="000000"/>
                </a:solidFill>
                <a:latin typeface="Calibri"/>
              </a:rPr>
              <a:t>	</a:t>
            </a:r>
            <a:r>
              <a:rPr b="1" lang="en-US" sz="1800" spc="-1" strike="noStrike">
                <a:solidFill>
                  <a:srgbClr val="000000"/>
                </a:solidFill>
                <a:latin typeface="Calibri"/>
              </a:rPr>
              <a:t>	</a:t>
            </a:r>
            <a:r>
              <a:rPr b="1" lang="en-US" sz="1800" spc="-1" strike="noStrike">
                <a:solidFill>
                  <a:srgbClr val="000000"/>
                </a:solidFill>
                <a:latin typeface="Calibri"/>
              </a:rPr>
              <a:t>	</a:t>
            </a:r>
            <a:r>
              <a:rPr b="1" lang="en-US" sz="1800" spc="-1" strike="noStrike">
                <a:solidFill>
                  <a:srgbClr val="000000"/>
                </a:solidFill>
                <a:latin typeface="Calibri"/>
              </a:rPr>
              <a:t>	</a:t>
            </a:r>
            <a:r>
              <a:rPr b="1" lang="en-US" sz="1800" spc="-1" strike="noStrike">
                <a:solidFill>
                  <a:srgbClr val="000000"/>
                </a:solidFill>
                <a:latin typeface="Calibri"/>
              </a:rPr>
              <a:t>	</a:t>
            </a:r>
            <a:r>
              <a:rPr b="1" lang="en-US" sz="1800" spc="-1" strike="noStrike">
                <a:solidFill>
                  <a:srgbClr val="000000"/>
                </a:solidFill>
                <a:latin typeface="Calibri"/>
              </a:rPr>
              <a:t>881</a:t>
            </a:r>
            <a:r>
              <a:rPr b="1" lang="en-US" sz="1800" spc="-1" strike="noStrike">
                <a:solidFill>
                  <a:srgbClr val="000000"/>
                </a:solidFill>
                <a:latin typeface="Calibri"/>
              </a:rPr>
              <a:t>	</a:t>
            </a:r>
            <a:r>
              <a:rPr b="1" lang="en-US" sz="1800" spc="-1" strike="noStrike">
                <a:solidFill>
                  <a:srgbClr val="000000"/>
                </a:solidFill>
                <a:latin typeface="Calibri"/>
              </a:rPr>
              <a:t>	</a:t>
            </a:r>
            <a:r>
              <a:rPr b="1" lang="en-US" sz="1800" spc="-1" strike="noStrike">
                <a:solidFill>
                  <a:srgbClr val="000000"/>
                </a:solidFill>
                <a:latin typeface="Calibri"/>
              </a:rPr>
              <a:t>	</a:t>
            </a:r>
            <a:r>
              <a:rPr b="1" lang="en-US" sz="1800" spc="-1" strike="noStrike">
                <a:solidFill>
                  <a:srgbClr val="000000"/>
                </a:solidFill>
                <a:latin typeface="Calibri"/>
              </a:rPr>
              <a:t>	</a:t>
            </a:r>
            <a:r>
              <a:rPr b="1" lang="en-US" sz="1800" spc="-1" strike="noStrike">
                <a:solidFill>
                  <a:srgbClr val="000000"/>
                </a:solidFill>
                <a:latin typeface="Calibri"/>
              </a:rPr>
              <a:t>20</a:t>
            </a:r>
            <a:endParaRPr b="0" lang="en-US" sz="1800" spc="-1" strike="noStrike">
              <a:latin typeface="Arial"/>
            </a:endParaRPr>
          </a:p>
          <a:p>
            <a:pPr>
              <a:lnSpc>
                <a:spcPct val="90000"/>
              </a:lnSpc>
              <a:spcBef>
                <a:spcPts val="1001"/>
              </a:spcBef>
            </a:pPr>
            <a:r>
              <a:rPr b="1" lang="en-US" sz="1800" spc="-1" strike="noStrike">
                <a:solidFill>
                  <a:srgbClr val="000000"/>
                </a:solidFill>
                <a:latin typeface="Calibri"/>
              </a:rPr>
              <a:t>CD28</a:t>
            </a:r>
            <a:r>
              <a:rPr b="1" lang="en-US" sz="1800" spc="-1" strike="noStrike">
                <a:solidFill>
                  <a:srgbClr val="000000"/>
                </a:solidFill>
                <a:latin typeface="Calibri"/>
              </a:rPr>
              <a:t>	</a:t>
            </a:r>
            <a:r>
              <a:rPr b="1" lang="en-US" sz="1800" spc="-1" strike="noStrike">
                <a:solidFill>
                  <a:srgbClr val="000000"/>
                </a:solidFill>
                <a:latin typeface="Calibri"/>
              </a:rPr>
              <a:t>	</a:t>
            </a:r>
            <a:r>
              <a:rPr b="1" lang="en-US" sz="1800" spc="-1" strike="noStrike">
                <a:solidFill>
                  <a:srgbClr val="000000"/>
                </a:solidFill>
                <a:latin typeface="Calibri"/>
              </a:rPr>
              <a:t>	</a:t>
            </a:r>
            <a:r>
              <a:rPr b="1" lang="en-US" sz="1800" spc="-1" strike="noStrike">
                <a:solidFill>
                  <a:srgbClr val="000000"/>
                </a:solidFill>
                <a:latin typeface="Calibri"/>
              </a:rPr>
              <a:t>	</a:t>
            </a:r>
            <a:r>
              <a:rPr b="1" lang="en-US" sz="1800" spc="-1" strike="noStrike">
                <a:solidFill>
                  <a:srgbClr val="000000"/>
                </a:solidFill>
                <a:latin typeface="Calibri"/>
              </a:rPr>
              <a:t>	</a:t>
            </a:r>
            <a:r>
              <a:rPr b="1" lang="en-US" sz="1800" spc="-1" strike="noStrike">
                <a:solidFill>
                  <a:srgbClr val="000000"/>
                </a:solidFill>
                <a:latin typeface="Calibri"/>
              </a:rPr>
              <a:t>	</a:t>
            </a:r>
            <a:r>
              <a:rPr b="1" lang="en-US" sz="1800" spc="-1" strike="noStrike">
                <a:solidFill>
                  <a:srgbClr val="000000"/>
                </a:solidFill>
                <a:latin typeface="Calibri"/>
              </a:rPr>
              <a:t>433</a:t>
            </a:r>
            <a:r>
              <a:rPr b="1" lang="en-US" sz="1800" spc="-1" strike="noStrike">
                <a:solidFill>
                  <a:srgbClr val="000000"/>
                </a:solidFill>
                <a:latin typeface="Calibri"/>
              </a:rPr>
              <a:t>	</a:t>
            </a:r>
            <a:r>
              <a:rPr b="1" lang="en-US" sz="1800" spc="-1" strike="noStrike">
                <a:solidFill>
                  <a:srgbClr val="000000"/>
                </a:solidFill>
                <a:latin typeface="Calibri"/>
              </a:rPr>
              <a:t>	</a:t>
            </a:r>
            <a:r>
              <a:rPr b="1" lang="en-US" sz="1800" spc="-1" strike="noStrike">
                <a:solidFill>
                  <a:srgbClr val="000000"/>
                </a:solidFill>
                <a:latin typeface="Calibri"/>
              </a:rPr>
              <a:t>	</a:t>
            </a:r>
            <a:r>
              <a:rPr b="1" lang="en-US" sz="1800" spc="-1" strike="noStrike">
                <a:solidFill>
                  <a:srgbClr val="000000"/>
                </a:solidFill>
                <a:latin typeface="Calibri"/>
              </a:rPr>
              <a:t>	</a:t>
            </a:r>
            <a:r>
              <a:rPr b="1" lang="en-US" sz="1800" spc="-1" strike="noStrike">
                <a:solidFill>
                  <a:srgbClr val="000000"/>
                </a:solidFill>
                <a:latin typeface="Calibri"/>
              </a:rPr>
              <a:t>15</a:t>
            </a:r>
            <a:endParaRPr b="0" lang="en-US" sz="1800" spc="-1" strike="noStrike">
              <a:latin typeface="Arial"/>
            </a:endParaRPr>
          </a:p>
          <a:p>
            <a:pPr>
              <a:lnSpc>
                <a:spcPct val="90000"/>
              </a:lnSpc>
              <a:spcBef>
                <a:spcPts val="1001"/>
              </a:spcBef>
            </a:pPr>
            <a:r>
              <a:rPr b="1" lang="en-US" sz="1800" spc="-1" strike="noStrike">
                <a:solidFill>
                  <a:srgbClr val="000000"/>
                </a:solidFill>
                <a:latin typeface="Calibri"/>
              </a:rPr>
              <a:t>ICOS</a:t>
            </a:r>
            <a:r>
              <a:rPr b="1" lang="en-US" sz="1800" spc="-1" strike="noStrike">
                <a:solidFill>
                  <a:srgbClr val="000000"/>
                </a:solidFill>
                <a:latin typeface="Calibri"/>
              </a:rPr>
              <a:t>	</a:t>
            </a:r>
            <a:r>
              <a:rPr b="1" lang="en-US" sz="1800" spc="-1" strike="noStrike">
                <a:solidFill>
                  <a:srgbClr val="000000"/>
                </a:solidFill>
                <a:latin typeface="Calibri"/>
              </a:rPr>
              <a:t>	</a:t>
            </a:r>
            <a:r>
              <a:rPr b="1" lang="en-US" sz="1800" spc="-1" strike="noStrike">
                <a:solidFill>
                  <a:srgbClr val="000000"/>
                </a:solidFill>
                <a:latin typeface="Calibri"/>
              </a:rPr>
              <a:t>	</a:t>
            </a:r>
            <a:r>
              <a:rPr b="1" lang="en-US" sz="1800" spc="-1" strike="noStrike">
                <a:solidFill>
                  <a:srgbClr val="000000"/>
                </a:solidFill>
                <a:latin typeface="Calibri"/>
              </a:rPr>
              <a:t>	</a:t>
            </a:r>
            <a:r>
              <a:rPr b="1" lang="en-US" sz="1800" spc="-1" strike="noStrike">
                <a:solidFill>
                  <a:srgbClr val="000000"/>
                </a:solidFill>
                <a:latin typeface="Calibri"/>
              </a:rPr>
              <a:t>	</a:t>
            </a:r>
            <a:r>
              <a:rPr b="1" lang="en-US" sz="1800" spc="-1" strike="noStrike">
                <a:solidFill>
                  <a:srgbClr val="000000"/>
                </a:solidFill>
                <a:latin typeface="Calibri"/>
              </a:rPr>
              <a:t>	</a:t>
            </a:r>
            <a:r>
              <a:rPr b="1" lang="en-US" sz="1800" spc="-1" strike="noStrike">
                <a:solidFill>
                  <a:srgbClr val="000000"/>
                </a:solidFill>
                <a:latin typeface="Calibri"/>
              </a:rPr>
              <a:t>38</a:t>
            </a:r>
            <a:r>
              <a:rPr b="1" lang="en-US" sz="1800" spc="-1" strike="noStrike">
                <a:solidFill>
                  <a:srgbClr val="000000"/>
                </a:solidFill>
                <a:latin typeface="Calibri"/>
              </a:rPr>
              <a:t>	</a:t>
            </a:r>
            <a:r>
              <a:rPr b="1" lang="en-US" sz="1800" spc="-1" strike="noStrike">
                <a:solidFill>
                  <a:srgbClr val="000000"/>
                </a:solidFill>
                <a:latin typeface="Calibri"/>
              </a:rPr>
              <a:t>	</a:t>
            </a:r>
            <a:r>
              <a:rPr b="1" lang="en-US" sz="1800" spc="-1" strike="noStrike">
                <a:solidFill>
                  <a:srgbClr val="000000"/>
                </a:solidFill>
                <a:latin typeface="Calibri"/>
              </a:rPr>
              <a:t>	</a:t>
            </a:r>
            <a:r>
              <a:rPr b="1" lang="en-US" sz="1800" spc="-1" strike="noStrike">
                <a:solidFill>
                  <a:srgbClr val="000000"/>
                </a:solidFill>
                <a:latin typeface="Calibri"/>
              </a:rPr>
              <a:t>	</a:t>
            </a:r>
            <a:r>
              <a:rPr b="1" lang="en-US" sz="1800" spc="-1" strike="noStrike">
                <a:solidFill>
                  <a:srgbClr val="000000"/>
                </a:solidFill>
                <a:latin typeface="Calibri"/>
              </a:rPr>
              <a:t>0</a:t>
            </a:r>
            <a:endParaRPr b="0" lang="en-US" sz="1800" spc="-1" strike="noStrike">
              <a:latin typeface="Arial"/>
            </a:endParaRPr>
          </a:p>
          <a:p>
            <a:pPr>
              <a:lnSpc>
                <a:spcPct val="90000"/>
              </a:lnSpc>
              <a:spcBef>
                <a:spcPts val="1001"/>
              </a:spcBef>
            </a:pPr>
            <a:endParaRPr b="0" lang="en-US" sz="1800" spc="-1" strike="noStrike">
              <a:latin typeface="Arial"/>
            </a:endParaRPr>
          </a:p>
        </p:txBody>
      </p:sp>
      <p:sp>
        <p:nvSpPr>
          <p:cNvPr id="258" name="CustomShape 3"/>
          <p:cNvSpPr/>
          <p:nvPr/>
        </p:nvSpPr>
        <p:spPr>
          <a:xfrm>
            <a:off x="378000" y="5675400"/>
            <a:ext cx="11813760" cy="882720"/>
          </a:xfrm>
          <a:prstGeom prst="rect">
            <a:avLst/>
          </a:prstGeom>
          <a:noFill/>
          <a:ln>
            <a:noFill/>
          </a:ln>
        </p:spPr>
        <p:style>
          <a:lnRef idx="0"/>
          <a:fillRef idx="0"/>
          <a:effectRef idx="0"/>
          <a:fontRef idx="minor"/>
        </p:style>
        <p:txBody>
          <a:bodyPr lIns="90000" rIns="90000" tIns="45000" bIns="45000"/>
          <a:p>
            <a:pPr>
              <a:lnSpc>
                <a:spcPct val="100000"/>
              </a:lnSpc>
            </a:pPr>
            <a:r>
              <a:rPr b="1" lang="en-US" sz="2800" spc="-1" strike="noStrike">
                <a:solidFill>
                  <a:srgbClr val="c00000"/>
                </a:solidFill>
                <a:latin typeface="Calibri"/>
              </a:rPr>
              <a:t>BUT:  </a:t>
            </a:r>
            <a:r>
              <a:rPr b="1" lang="en-US" sz="2400" spc="-1" strike="noStrike">
                <a:solidFill>
                  <a:srgbClr val="000000"/>
                </a:solidFill>
                <a:latin typeface="Calibri"/>
              </a:rPr>
              <a:t>Clinical trials listed with PD-1 &amp; combinations: 1112, PD-L1, 957, CTLA4, 363 </a:t>
            </a:r>
            <a:endParaRPr b="0" lang="en-US" sz="2400" spc="-1" strike="noStrike">
              <a:latin typeface="Arial"/>
            </a:endParaRPr>
          </a:p>
          <a:p>
            <a:pPr>
              <a:lnSpc>
                <a:spcPct val="100000"/>
              </a:lnSpc>
            </a:pPr>
            <a:r>
              <a:rPr b="1" lang="en-US" sz="2400" spc="-1" strike="noStrike">
                <a:solidFill>
                  <a:srgbClr val="000000"/>
                </a:solidFill>
                <a:latin typeface="Calibri"/>
              </a:rPr>
              <a:t>             – </a:t>
            </a:r>
            <a:r>
              <a:rPr b="1" lang="en-US" sz="2400" spc="-1" strike="noStrike" u="sng">
                <a:solidFill>
                  <a:srgbClr val="ff0000"/>
                </a:solidFill>
                <a:uFillTx/>
                <a:latin typeface="Calibri"/>
              </a:rPr>
              <a:t>none</a:t>
            </a:r>
            <a:r>
              <a:rPr b="1" lang="en-US" sz="2400" spc="-1" strike="noStrike">
                <a:solidFill>
                  <a:srgbClr val="000000"/>
                </a:solidFill>
                <a:latin typeface="Calibri"/>
              </a:rPr>
              <a:t> associated with NPs</a:t>
            </a:r>
            <a:endParaRPr b="0" lang="en-US" sz="2400" spc="-1" strike="noStrike">
              <a:latin typeface="Arial"/>
            </a:endParaRPr>
          </a:p>
        </p:txBody>
      </p:sp>
    </p:spTree>
  </p:cSld>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59" name="Image 1" descr=""/>
          <p:cNvPicPr/>
          <p:nvPr/>
        </p:nvPicPr>
        <p:blipFill>
          <a:blip r:embed="rId1"/>
          <a:stretch/>
        </p:blipFill>
        <p:spPr>
          <a:xfrm>
            <a:off x="581040" y="1555920"/>
            <a:ext cx="6235200" cy="3377880"/>
          </a:xfrm>
          <a:prstGeom prst="rect">
            <a:avLst/>
          </a:prstGeom>
          <a:ln>
            <a:noFill/>
          </a:ln>
        </p:spPr>
      </p:pic>
      <p:pic>
        <p:nvPicPr>
          <p:cNvPr id="260" name="Image 2" descr=""/>
          <p:cNvPicPr/>
          <p:nvPr/>
        </p:nvPicPr>
        <p:blipFill>
          <a:blip r:embed="rId2"/>
          <a:stretch/>
        </p:blipFill>
        <p:spPr>
          <a:xfrm>
            <a:off x="6943680" y="0"/>
            <a:ext cx="5151240" cy="6857640"/>
          </a:xfrm>
          <a:prstGeom prst="rect">
            <a:avLst/>
          </a:prstGeom>
          <a:ln>
            <a:noFill/>
          </a:ln>
        </p:spPr>
      </p:pic>
    </p:spTree>
  </p:cSld>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1" name="TextShape 1"/>
          <p:cNvSpPr txBox="1"/>
          <p:nvPr/>
        </p:nvSpPr>
        <p:spPr>
          <a:xfrm>
            <a:off x="838080" y="365040"/>
            <a:ext cx="10515240" cy="1325160"/>
          </a:xfrm>
          <a:prstGeom prst="rect">
            <a:avLst/>
          </a:prstGeom>
          <a:noFill/>
          <a:ln>
            <a:noFill/>
          </a:ln>
        </p:spPr>
        <p:txBody>
          <a:bodyPr anchor="ctr"/>
          <a:p>
            <a:endParaRPr b="0" lang="en-US" sz="4400" spc="-1" strike="noStrike">
              <a:solidFill>
                <a:srgbClr val="000000"/>
              </a:solidFill>
              <a:latin typeface="Calibri"/>
            </a:endParaRPr>
          </a:p>
        </p:txBody>
      </p:sp>
      <p:sp>
        <p:nvSpPr>
          <p:cNvPr id="262" name="TextShape 2"/>
          <p:cNvSpPr txBox="1"/>
          <p:nvPr/>
        </p:nvSpPr>
        <p:spPr>
          <a:xfrm>
            <a:off x="838080" y="1825560"/>
            <a:ext cx="10515240" cy="4350960"/>
          </a:xfrm>
          <a:prstGeom prst="rect">
            <a:avLst/>
          </a:prstGeom>
          <a:noFill/>
          <a:ln>
            <a:noFill/>
          </a:ln>
        </p:spPr>
        <p:txBody>
          <a:bodyPr/>
          <a:p>
            <a:endParaRPr b="0" lang="en-US" sz="2800" spc="-1" strike="noStrike">
              <a:solidFill>
                <a:srgbClr val="000000"/>
              </a:solidFill>
              <a:latin typeface="Calibri"/>
            </a:endParaRPr>
          </a:p>
        </p:txBody>
      </p:sp>
      <p:pic>
        <p:nvPicPr>
          <p:cNvPr id="263" name="Image 3" descr=""/>
          <p:cNvPicPr/>
          <p:nvPr/>
        </p:nvPicPr>
        <p:blipFill>
          <a:blip r:embed="rId1"/>
          <a:stretch/>
        </p:blipFill>
        <p:spPr>
          <a:xfrm>
            <a:off x="0" y="390600"/>
            <a:ext cx="12191760" cy="6076440"/>
          </a:xfrm>
          <a:prstGeom prst="rect">
            <a:avLst/>
          </a:prstGeom>
          <a:ln>
            <a:noFill/>
          </a:ln>
        </p:spPr>
      </p:pic>
    </p:spTree>
  </p:cSld>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4" name="TextShape 1"/>
          <p:cNvSpPr txBox="1"/>
          <p:nvPr/>
        </p:nvSpPr>
        <p:spPr>
          <a:xfrm>
            <a:off x="838080" y="365040"/>
            <a:ext cx="10515240" cy="1325160"/>
          </a:xfrm>
          <a:prstGeom prst="rect">
            <a:avLst/>
          </a:prstGeom>
          <a:noFill/>
          <a:ln>
            <a:noFill/>
          </a:ln>
        </p:spPr>
        <p:txBody>
          <a:bodyPr anchor="ctr"/>
          <a:p>
            <a:pPr>
              <a:lnSpc>
                <a:spcPct val="90000"/>
              </a:lnSpc>
            </a:pPr>
            <a:r>
              <a:rPr b="0" lang="en-US" sz="4400" spc="-1" strike="noStrike">
                <a:solidFill>
                  <a:srgbClr val="000000"/>
                </a:solidFill>
                <a:latin typeface="Calibri Light"/>
              </a:rPr>
              <a:t>CNPHARS, Innovation in China</a:t>
            </a:r>
            <a:endParaRPr b="0" lang="en-US" sz="4400" spc="-1" strike="noStrike">
              <a:solidFill>
                <a:srgbClr val="000000"/>
              </a:solidFill>
              <a:latin typeface="Calibri"/>
            </a:endParaRPr>
          </a:p>
        </p:txBody>
      </p:sp>
      <p:pic>
        <p:nvPicPr>
          <p:cNvPr id="265" name="Image 3" descr=""/>
          <p:cNvPicPr/>
          <p:nvPr/>
        </p:nvPicPr>
        <p:blipFill>
          <a:blip r:embed="rId1"/>
          <a:stretch/>
        </p:blipFill>
        <p:spPr>
          <a:xfrm>
            <a:off x="8675640" y="225360"/>
            <a:ext cx="3007800" cy="2034720"/>
          </a:xfrm>
          <a:prstGeom prst="rect">
            <a:avLst/>
          </a:prstGeom>
          <a:ln>
            <a:noFill/>
          </a:ln>
        </p:spPr>
      </p:pic>
      <p:pic>
        <p:nvPicPr>
          <p:cNvPr id="266" name="Image 4" descr=""/>
          <p:cNvPicPr/>
          <p:nvPr/>
        </p:nvPicPr>
        <p:blipFill>
          <a:blip r:embed="rId2"/>
          <a:stretch/>
        </p:blipFill>
        <p:spPr>
          <a:xfrm>
            <a:off x="698400" y="2550960"/>
            <a:ext cx="4571640" cy="3074760"/>
          </a:xfrm>
          <a:prstGeom prst="rect">
            <a:avLst/>
          </a:prstGeom>
          <a:ln>
            <a:noFill/>
          </a:ln>
        </p:spPr>
      </p:pic>
      <p:pic>
        <p:nvPicPr>
          <p:cNvPr id="267" name="Image 5" descr=""/>
          <p:cNvPicPr/>
          <p:nvPr/>
        </p:nvPicPr>
        <p:blipFill>
          <a:blip r:embed="rId3"/>
          <a:stretch/>
        </p:blipFill>
        <p:spPr>
          <a:xfrm>
            <a:off x="5270400" y="2550960"/>
            <a:ext cx="3669840" cy="3074760"/>
          </a:xfrm>
          <a:prstGeom prst="rect">
            <a:avLst/>
          </a:prstGeom>
          <a:ln>
            <a:noFill/>
          </a:ln>
        </p:spPr>
      </p:pic>
    </p:spTree>
  </p:cSld>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8" name="CustomShape 1"/>
          <p:cNvSpPr/>
          <p:nvPr/>
        </p:nvSpPr>
        <p:spPr>
          <a:xfrm>
            <a:off x="716040" y="404640"/>
            <a:ext cx="10766160" cy="6491160"/>
          </a:xfrm>
          <a:prstGeom prst="rect">
            <a:avLst/>
          </a:prstGeom>
          <a:noFill/>
          <a:ln>
            <a:noFill/>
          </a:ln>
        </p:spPr>
        <p:style>
          <a:lnRef idx="0"/>
          <a:fillRef idx="0"/>
          <a:effectRef idx="0"/>
          <a:fontRef idx="minor"/>
        </p:style>
        <p:txBody>
          <a:bodyPr lIns="90000" rIns="90000" tIns="45000" bIns="45000"/>
          <a:p>
            <a:pPr>
              <a:lnSpc>
                <a:spcPct val="100000"/>
              </a:lnSpc>
            </a:pPr>
            <a:r>
              <a:rPr b="1" lang="en-US" sz="2400" spc="-1" strike="noStrike">
                <a:solidFill>
                  <a:srgbClr val="000000"/>
                </a:solidFill>
                <a:latin typeface="Calibri"/>
              </a:rPr>
              <a:t>The NCI Library of Traditional Chinese  Medicinal (TCM) Plant Extracts</a:t>
            </a:r>
            <a:endParaRPr b="0" lang="en-US" sz="2400" spc="-1" strike="noStrike">
              <a:latin typeface="Arial"/>
            </a:endParaRPr>
          </a:p>
          <a:p>
            <a:pPr>
              <a:lnSpc>
                <a:spcPct val="100000"/>
              </a:lnSpc>
            </a:pPr>
            <a:r>
              <a:rPr b="0" lang="en-US" sz="1800" spc="-1" strike="noStrike">
                <a:solidFill>
                  <a:srgbClr val="000000"/>
                </a:solidFill>
                <a:latin typeface="Calibri"/>
              </a:rPr>
              <a:t>Traditional Chinese Medicine (TCM) has been practiced over thousands of years in China and other Asian countries for the treatment and symptom management of a wide range of medical conditions. The successful development of anti-malaria drug artemisinin, the discovery of which was inspired by a TCM practice, highlights the potential importance of this unique resource for drug discovery. A prototype TCM library has previously been established through joint efforts of US and Chinese scientists (funded by NCI and other foundations), consisting of more than 200 authenticated medicinal plant and fungal species that collectively represent the potential therapeutic content of commonly used TCM prescriptions.</a:t>
            </a:r>
            <a:r>
              <a:rPr b="1" lang="en-US" sz="1800" spc="-1" strike="noStrike" u="sng" baseline="30000">
                <a:solidFill>
                  <a:srgbClr val="0563c1"/>
                </a:solidFill>
                <a:uFillTx/>
                <a:latin typeface="Calibri"/>
                <a:hlinkClick r:id="rId1"/>
              </a:rPr>
              <a:t>1</a:t>
            </a:r>
            <a:r>
              <a:rPr b="0" lang="en-US" sz="1800" spc="-1" strike="noStrike">
                <a:solidFill>
                  <a:srgbClr val="000000"/>
                </a:solidFill>
                <a:latin typeface="Calibri"/>
              </a:rPr>
              <a:t> The collection has duplicate or triplicate samples of each plant species that were collected at 2-3 sites with precise GPS documentation and have been authenticated visually and chemically, as well as tested for heavy metals and/or pesticides contamination.</a:t>
            </a:r>
            <a:r>
              <a:rPr b="1" lang="en-US" sz="1800" spc="-1" strike="noStrike" u="sng" baseline="30000">
                <a:solidFill>
                  <a:srgbClr val="0563c1"/>
                </a:solidFill>
                <a:uFillTx/>
                <a:latin typeface="Calibri"/>
                <a:hlinkClick r:id="rId2"/>
              </a:rPr>
              <a:t>2</a:t>
            </a:r>
            <a:endParaRPr b="0" lang="en-US" sz="1800" spc="-1" strike="noStrike">
              <a:latin typeface="Arial"/>
            </a:endParaRPr>
          </a:p>
          <a:p>
            <a:pPr>
              <a:lnSpc>
                <a:spcPct val="100000"/>
              </a:lnSpc>
            </a:pPr>
            <a:r>
              <a:rPr b="0" lang="en-US" sz="1800" spc="-1" strike="noStrike">
                <a:solidFill>
                  <a:srgbClr val="000000"/>
                </a:solidFill>
                <a:latin typeface="Calibri"/>
              </a:rPr>
              <a:t>The </a:t>
            </a:r>
            <a:r>
              <a:rPr b="1" lang="en-US" sz="1800" spc="-1" strike="noStrike">
                <a:solidFill>
                  <a:srgbClr val="000000"/>
                </a:solidFill>
                <a:latin typeface="Calibri"/>
              </a:rPr>
              <a:t>NCI Library of TCM Plant Extracts</a:t>
            </a:r>
            <a:r>
              <a:rPr b="0" lang="en-US" sz="1800" spc="-1" strike="noStrike">
                <a:solidFill>
                  <a:srgbClr val="000000"/>
                </a:solidFill>
                <a:latin typeface="Calibri"/>
              </a:rPr>
              <a:t> is a processed library from a subset of this collection, containing both the organic solvent and aqueous extracts of 332 samples of 132 TCM plant species in 96- and 384-well plate formats. It is accessible by drug discovery researchers worldwide (academic and non-profit organizations) to investigate TCM plants as potential sources of agents for the treatment of human disease.</a:t>
            </a:r>
            <a:endParaRPr b="0" lang="en-US" sz="1800" spc="-1" strike="noStrike">
              <a:latin typeface="Arial"/>
            </a:endParaRPr>
          </a:p>
          <a:p>
            <a:pPr>
              <a:lnSpc>
                <a:spcPct val="100000"/>
              </a:lnSpc>
            </a:pPr>
            <a:r>
              <a:rPr b="1" lang="en-US" sz="1800" spc="-1" strike="noStrike">
                <a:solidFill>
                  <a:srgbClr val="000000"/>
                </a:solidFill>
                <a:latin typeface="Calibri"/>
              </a:rPr>
              <a:t>References</a:t>
            </a:r>
            <a:endParaRPr b="0" lang="en-US" sz="1800" spc="-1" strike="noStrike">
              <a:latin typeface="Arial"/>
            </a:endParaRPr>
          </a:p>
          <a:p>
            <a:pPr>
              <a:lnSpc>
                <a:spcPct val="100000"/>
              </a:lnSpc>
            </a:pPr>
            <a:r>
              <a:rPr b="0" lang="en-US" sz="1800" spc="-1" strike="noStrike">
                <a:solidFill>
                  <a:srgbClr val="000000"/>
                </a:solidFill>
                <a:latin typeface="Calibri"/>
              </a:rPr>
              <a:t>Eisenberg DM, Harris ES, Littlefield BA, Cao S, Craycroft JA, Scholten R, Bayliss P, Fu Y, Wang W, Qiao Y, Zhao Z, Chen H, Liu Y, Kaptchuk T, Hahn WC, Wang X, Roberts T, Shamu CE, Clardy J. Developing a library of authenticated Traditional Chinese Medicinal (TCM) plants for systematic biological evaluation-rationale, methods and preliminary results from a Sino-American collaboration. </a:t>
            </a:r>
            <a:r>
              <a:rPr b="0" i="1" lang="en-US" sz="1800" spc="-1" strike="noStrike">
                <a:solidFill>
                  <a:srgbClr val="000000"/>
                </a:solidFill>
                <a:latin typeface="Calibri"/>
              </a:rPr>
              <a:t>Fitoterapia</a:t>
            </a:r>
            <a:r>
              <a:rPr b="0" lang="en-US" sz="1800" spc="-1" strike="noStrike">
                <a:solidFill>
                  <a:srgbClr val="000000"/>
                </a:solidFill>
                <a:latin typeface="Calibri"/>
              </a:rPr>
              <a:t>. 2011; 82(1):17-33</a:t>
            </a:r>
            <a:endParaRPr b="0" lang="en-US" sz="1800" spc="-1" strike="noStrike">
              <a:latin typeface="Arial"/>
            </a:endParaRPr>
          </a:p>
          <a:p>
            <a:pPr>
              <a:lnSpc>
                <a:spcPct val="100000"/>
              </a:lnSpc>
            </a:pPr>
            <a:r>
              <a:rPr b="0" lang="en-US" sz="1800" spc="-1" strike="noStrike">
                <a:solidFill>
                  <a:srgbClr val="000000"/>
                </a:solidFill>
                <a:latin typeface="Calibri"/>
              </a:rPr>
              <a:t>Harris ES, Cao S, Littlefield BA, Craycroft JA, Scholten R, Kaptchuk T, Fu Y, Wang W, Liu Y, Chen H, Zhao Z, Clardy J, Woolf AD, Eisenberg DM. Heavy metal and pesticide content in commonly prescribed individual raw Chinese Herbal Medicines. </a:t>
            </a:r>
            <a:r>
              <a:rPr b="0" i="1" lang="en-US" sz="1800" spc="-1" strike="noStrike">
                <a:solidFill>
                  <a:srgbClr val="000000"/>
                </a:solidFill>
                <a:latin typeface="Calibri"/>
              </a:rPr>
              <a:t>Sci Total Environ</a:t>
            </a:r>
            <a:r>
              <a:rPr b="0" lang="en-US" sz="1800" spc="-1" strike="noStrike">
                <a:solidFill>
                  <a:srgbClr val="000000"/>
                </a:solidFill>
                <a:latin typeface="Calibri"/>
              </a:rPr>
              <a:t>. 2011; 409(20):4297-305. doi: 10.1016/j.scitotenv.2011.07.032.</a:t>
            </a:r>
            <a:endParaRPr b="0" lang="en-US" sz="1800" spc="-1" strike="noStrike">
              <a:latin typeface="Arial"/>
            </a:endParaRPr>
          </a:p>
          <a:p>
            <a:pPr>
              <a:lnSpc>
                <a:spcPct val="100000"/>
              </a:lnSpc>
            </a:pPr>
            <a:endParaRPr b="0" lang="en-US" sz="1800" spc="-1" strike="noStrike">
              <a:latin typeface="Arial"/>
            </a:endParaRPr>
          </a:p>
        </p:txBody>
      </p:sp>
    </p:spTree>
  </p:cSld>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9" name="TextShape 1"/>
          <p:cNvSpPr txBox="1"/>
          <p:nvPr/>
        </p:nvSpPr>
        <p:spPr>
          <a:xfrm>
            <a:off x="236520" y="0"/>
            <a:ext cx="10515240" cy="1325160"/>
          </a:xfrm>
          <a:prstGeom prst="rect">
            <a:avLst/>
          </a:prstGeom>
          <a:noFill/>
          <a:ln>
            <a:noFill/>
          </a:ln>
        </p:spPr>
        <p:txBody>
          <a:bodyPr anchor="ctr"/>
          <a:p>
            <a:pPr>
              <a:lnSpc>
                <a:spcPct val="90000"/>
              </a:lnSpc>
            </a:pPr>
            <a:r>
              <a:rPr b="1" i="1" lang="en-US" sz="2800" spc="-1" strike="noStrike">
                <a:solidFill>
                  <a:srgbClr val="000000"/>
                </a:solidFill>
                <a:latin typeface="Calibri Light"/>
              </a:rPr>
              <a:t>How much chemical diversity in natural products?</a:t>
            </a:r>
            <a:br/>
            <a:r>
              <a:rPr b="1" i="1" lang="en-US" sz="2800" spc="-1" strike="noStrike">
                <a:solidFill>
                  <a:srgbClr val="000000"/>
                </a:solidFill>
                <a:latin typeface="Calibri Light"/>
              </a:rPr>
              <a:t>Currently about 1600 molecules/year published.</a:t>
            </a:r>
            <a:endParaRPr b="0" lang="en-US" sz="2800" spc="-1" strike="noStrike">
              <a:solidFill>
                <a:srgbClr val="000000"/>
              </a:solidFill>
              <a:latin typeface="Calibri"/>
            </a:endParaRPr>
          </a:p>
        </p:txBody>
      </p:sp>
      <p:pic>
        <p:nvPicPr>
          <p:cNvPr id="270" name="Espace réservé du contenu 4" descr=""/>
          <p:cNvPicPr/>
          <p:nvPr/>
        </p:nvPicPr>
        <p:blipFill>
          <a:blip r:embed="rId1"/>
          <a:stretch/>
        </p:blipFill>
        <p:spPr>
          <a:xfrm>
            <a:off x="8501040" y="158760"/>
            <a:ext cx="2852280" cy="6698880"/>
          </a:xfrm>
          <a:prstGeom prst="rect">
            <a:avLst/>
          </a:prstGeom>
          <a:ln>
            <a:noFill/>
          </a:ln>
        </p:spPr>
      </p:pic>
      <p:pic>
        <p:nvPicPr>
          <p:cNvPr id="271" name="Image 3" descr=""/>
          <p:cNvPicPr/>
          <p:nvPr/>
        </p:nvPicPr>
        <p:blipFill>
          <a:blip r:embed="rId2"/>
          <a:stretch/>
        </p:blipFill>
        <p:spPr>
          <a:xfrm>
            <a:off x="236520" y="2041560"/>
            <a:ext cx="8264160" cy="1223640"/>
          </a:xfrm>
          <a:prstGeom prst="rect">
            <a:avLst/>
          </a:prstGeom>
          <a:ln>
            <a:noFill/>
          </a:ln>
        </p:spPr>
      </p:pic>
      <p:pic>
        <p:nvPicPr>
          <p:cNvPr id="272" name="Image 5" descr=""/>
          <p:cNvPicPr/>
          <p:nvPr/>
        </p:nvPicPr>
        <p:blipFill>
          <a:blip r:embed="rId3"/>
          <a:stretch/>
        </p:blipFill>
        <p:spPr>
          <a:xfrm>
            <a:off x="1138320" y="3427560"/>
            <a:ext cx="5700240" cy="2963520"/>
          </a:xfrm>
          <a:prstGeom prst="rect">
            <a:avLst/>
          </a:prstGeom>
          <a:ln>
            <a:noFill/>
          </a:ln>
        </p:spPr>
      </p:pic>
    </p:spTree>
  </p:cSld>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73" name="Image 3" descr=""/>
          <p:cNvPicPr/>
          <p:nvPr/>
        </p:nvPicPr>
        <p:blipFill>
          <a:blip r:embed="rId1"/>
          <a:stretch/>
        </p:blipFill>
        <p:spPr>
          <a:xfrm>
            <a:off x="5594400" y="87480"/>
            <a:ext cx="4501800" cy="4533480"/>
          </a:xfrm>
          <a:prstGeom prst="rect">
            <a:avLst/>
          </a:prstGeom>
          <a:ln>
            <a:noFill/>
          </a:ln>
        </p:spPr>
      </p:pic>
      <p:pic>
        <p:nvPicPr>
          <p:cNvPr id="274" name="Image 4" descr=""/>
          <p:cNvPicPr/>
          <p:nvPr/>
        </p:nvPicPr>
        <p:blipFill>
          <a:blip r:embed="rId2"/>
          <a:stretch/>
        </p:blipFill>
        <p:spPr>
          <a:xfrm>
            <a:off x="608040" y="555480"/>
            <a:ext cx="5133600" cy="1809360"/>
          </a:xfrm>
          <a:prstGeom prst="rect">
            <a:avLst/>
          </a:prstGeom>
          <a:ln>
            <a:noFill/>
          </a:ln>
        </p:spPr>
      </p:pic>
      <p:pic>
        <p:nvPicPr>
          <p:cNvPr id="275" name="Image 5" descr=""/>
          <p:cNvPicPr/>
          <p:nvPr/>
        </p:nvPicPr>
        <p:blipFill>
          <a:blip r:embed="rId3"/>
          <a:stretch/>
        </p:blipFill>
        <p:spPr>
          <a:xfrm>
            <a:off x="608040" y="2665440"/>
            <a:ext cx="4755960" cy="3198600"/>
          </a:xfrm>
          <a:prstGeom prst="rect">
            <a:avLst/>
          </a:prstGeom>
          <a:ln>
            <a:noFill/>
          </a:ln>
        </p:spPr>
      </p:pic>
      <p:sp>
        <p:nvSpPr>
          <p:cNvPr id="276" name="CustomShape 1"/>
          <p:cNvSpPr/>
          <p:nvPr/>
        </p:nvSpPr>
        <p:spPr>
          <a:xfrm>
            <a:off x="6095880" y="4621320"/>
            <a:ext cx="5781240" cy="2559240"/>
          </a:xfrm>
          <a:prstGeom prst="rect">
            <a:avLst/>
          </a:prstGeom>
          <a:noFill/>
          <a:ln>
            <a:noFill/>
          </a:ln>
        </p:spPr>
        <p:style>
          <a:lnRef idx="0"/>
          <a:fillRef idx="0"/>
          <a:effectRef idx="0"/>
          <a:fontRef idx="minor"/>
        </p:style>
        <p:txBody>
          <a:bodyPr lIns="90000" rIns="90000" tIns="45000" bIns="45000"/>
          <a:p>
            <a:pPr>
              <a:lnSpc>
                <a:spcPct val="100000"/>
              </a:lnSpc>
            </a:pPr>
            <a:r>
              <a:rPr b="1" lang="en-US" sz="1800" spc="-1" strike="noStrike">
                <a:solidFill>
                  <a:srgbClr val="000000"/>
                </a:solidFill>
                <a:latin typeface="Calibri"/>
              </a:rPr>
              <a:t>Barry R. O’Keefe, Ph.D.</a:t>
            </a:r>
            <a:br/>
            <a:r>
              <a:rPr b="0" lang="en-US" sz="1800" spc="-1" strike="noStrike">
                <a:solidFill>
                  <a:srgbClr val="000000"/>
                </a:solidFill>
                <a:latin typeface="Calibri"/>
              </a:rPr>
              <a:t>Chief, Natural Products Branch, </a:t>
            </a:r>
            <a:br/>
            <a:r>
              <a:rPr b="0" lang="en-US" sz="1800" spc="-1" strike="noStrike">
                <a:solidFill>
                  <a:srgbClr val="000000"/>
                </a:solidFill>
                <a:latin typeface="Calibri"/>
              </a:rPr>
              <a:t>Developmental Therapeutics Program </a:t>
            </a:r>
            <a:br/>
            <a:r>
              <a:rPr b="0" lang="en-US" sz="1800" spc="-1" strike="noStrike">
                <a:solidFill>
                  <a:srgbClr val="000000"/>
                </a:solidFill>
                <a:latin typeface="Calibri"/>
              </a:rPr>
              <a:t>Division of Cancer Treatment and Diagnosis, NCI</a:t>
            </a:r>
            <a:br/>
            <a:r>
              <a:rPr b="0" lang="en-US" sz="1800" spc="-1" strike="noStrike">
                <a:solidFill>
                  <a:srgbClr val="000000"/>
                </a:solidFill>
                <a:latin typeface="Calibri"/>
              </a:rPr>
              <a:t>Bldg. 562, Rm. 201 Frederick, MD 21702</a:t>
            </a:r>
            <a:br/>
            <a:r>
              <a:rPr b="0" lang="en-US" sz="1800" spc="-1" strike="noStrike">
                <a:solidFill>
                  <a:srgbClr val="000000"/>
                </a:solidFill>
                <a:latin typeface="Calibri"/>
              </a:rPr>
              <a:t>Tel: (301)-846-5332</a:t>
            </a:r>
            <a:br/>
            <a:r>
              <a:rPr b="0" lang="en-US" sz="1800" spc="-1" strike="noStrike">
                <a:solidFill>
                  <a:srgbClr val="000000"/>
                </a:solidFill>
                <a:latin typeface="Calibri"/>
              </a:rPr>
              <a:t>Fax: (301)-846-6872</a:t>
            </a:r>
            <a:br/>
            <a:r>
              <a:rPr b="1" lang="en-US" sz="1800" spc="-1" strike="noStrike" u="sng">
                <a:solidFill>
                  <a:srgbClr val="0563c1"/>
                </a:solidFill>
                <a:uFillTx/>
                <a:latin typeface="Calibri"/>
                <a:hlinkClick r:id="rId4"/>
              </a:rPr>
              <a:t>okeefeba@mail.nih.gov</a:t>
            </a:r>
            <a:endParaRPr b="0" lang="en-US" sz="1800" spc="-1" strike="noStrike">
              <a:latin typeface="Arial"/>
            </a:endParaRPr>
          </a:p>
          <a:p>
            <a:pPr>
              <a:lnSpc>
                <a:spcPct val="100000"/>
              </a:lnSpc>
            </a:pPr>
            <a:endParaRPr b="0" lang="en-US" sz="1800" spc="-1" strike="noStrike">
              <a:latin typeface="Arial"/>
            </a:endParaRPr>
          </a:p>
        </p:txBody>
      </p:sp>
      <p:pic>
        <p:nvPicPr>
          <p:cNvPr id="277" name="Image 2" descr=""/>
          <p:cNvPicPr/>
          <p:nvPr/>
        </p:nvPicPr>
        <p:blipFill>
          <a:blip r:embed="rId5"/>
          <a:stretch/>
        </p:blipFill>
        <p:spPr>
          <a:xfrm>
            <a:off x="10761840" y="4822920"/>
            <a:ext cx="1115640" cy="1579320"/>
          </a:xfrm>
          <a:prstGeom prst="rect">
            <a:avLst/>
          </a:prstGeom>
          <a:ln>
            <a:noFill/>
          </a:ln>
        </p:spPr>
      </p:pic>
    </p:spTree>
  </p:cSld>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07" name="Picture 1" descr=""/>
          <p:cNvPicPr/>
          <p:nvPr/>
        </p:nvPicPr>
        <p:blipFill>
          <a:blip r:embed="rId1"/>
          <a:stretch/>
        </p:blipFill>
        <p:spPr>
          <a:xfrm>
            <a:off x="1467000" y="549360"/>
            <a:ext cx="5697000" cy="3544560"/>
          </a:xfrm>
          <a:prstGeom prst="rect">
            <a:avLst/>
          </a:prstGeom>
          <a:ln>
            <a:noFill/>
          </a:ln>
        </p:spPr>
      </p:pic>
      <p:sp>
        <p:nvSpPr>
          <p:cNvPr id="208" name="CustomShape 1"/>
          <p:cNvSpPr/>
          <p:nvPr/>
        </p:nvSpPr>
        <p:spPr>
          <a:xfrm>
            <a:off x="1467000" y="4006800"/>
            <a:ext cx="10401120" cy="2833560"/>
          </a:xfrm>
          <a:prstGeom prst="rect">
            <a:avLst/>
          </a:prstGeom>
          <a:noFill/>
          <a:ln>
            <a:noFill/>
          </a:ln>
        </p:spPr>
        <p:style>
          <a:lnRef idx="0"/>
          <a:fillRef idx="0"/>
          <a:effectRef idx="0"/>
          <a:fontRef idx="minor"/>
        </p:style>
        <p:txBody>
          <a:bodyPr lIns="90000" rIns="90000" tIns="45000" bIns="45000"/>
          <a:p>
            <a:pPr>
              <a:lnSpc>
                <a:spcPct val="100000"/>
              </a:lnSpc>
            </a:pPr>
            <a:r>
              <a:rPr b="1" lang="en-US" sz="1800" spc="-1" strike="noStrike">
                <a:solidFill>
                  <a:srgbClr val="000000"/>
                </a:solidFill>
                <a:latin typeface="Calibri"/>
              </a:rPr>
              <a:t>IUPHAR is a registered charity based in Switzerland</a:t>
            </a:r>
            <a:endParaRPr b="0" lang="en-US" sz="1800" spc="-1" strike="noStrike">
              <a:latin typeface="Arial"/>
            </a:endParaRPr>
          </a:p>
          <a:p>
            <a:pPr>
              <a:lnSpc>
                <a:spcPct val="100000"/>
              </a:lnSpc>
            </a:pPr>
            <a:endParaRPr b="0" lang="en-US" sz="1800" spc="-1" strike="noStrike">
              <a:latin typeface="Arial"/>
            </a:endParaRPr>
          </a:p>
          <a:p>
            <a:pPr>
              <a:lnSpc>
                <a:spcPct val="100000"/>
              </a:lnSpc>
            </a:pPr>
            <a:r>
              <a:rPr b="1" lang="en-US" sz="1800" spc="-1" strike="noStrike">
                <a:solidFill>
                  <a:srgbClr val="000000"/>
                </a:solidFill>
                <a:latin typeface="Calibri"/>
              </a:rPr>
              <a:t>IUPHAR is a WHO-recognised non-governmental organisation (NGO) with an official WHO collaboration for pharmacology education and for clinical pharmacology in the developing world. 37,000 pharmacologists.</a:t>
            </a:r>
            <a:endParaRPr b="0" lang="en-US" sz="1800" spc="-1" strike="noStrike">
              <a:latin typeface="Arial"/>
            </a:endParaRPr>
          </a:p>
          <a:p>
            <a:pPr>
              <a:lnSpc>
                <a:spcPct val="100000"/>
              </a:lnSpc>
            </a:pPr>
            <a:endParaRPr b="0" lang="en-US" sz="1800" spc="-1" strike="noStrike">
              <a:latin typeface="Arial"/>
            </a:endParaRPr>
          </a:p>
          <a:p>
            <a:pPr>
              <a:lnSpc>
                <a:spcPct val="100000"/>
              </a:lnSpc>
            </a:pPr>
            <a:r>
              <a:rPr b="1" lang="en-US" sz="1800" spc="-1" strike="noStrike">
                <a:solidFill>
                  <a:srgbClr val="000000"/>
                </a:solidFill>
                <a:latin typeface="Calibri"/>
              </a:rPr>
              <a:t>IUPHAR Natural Product Section: MS since June: India, Singapore, UK, Italy, Brazil, China, Discussions FDA centre NIH.</a:t>
            </a:r>
            <a:endParaRPr b="0" lang="en-US" sz="1800" spc="-1" strike="noStrike">
              <a:latin typeface="Arial"/>
            </a:endParaRPr>
          </a:p>
          <a:p>
            <a:pPr>
              <a:lnSpc>
                <a:spcPct val="100000"/>
              </a:lnSpc>
            </a:pPr>
            <a:r>
              <a:rPr b="1" lang="en-US" sz="1800" spc="-1" strike="noStrike">
                <a:solidFill>
                  <a:srgbClr val="000000"/>
                </a:solidFill>
                <a:latin typeface="Calibri"/>
              </a:rPr>
              <a:t>Strategy : Expert driven databases, on drug targets, which are freely available to all. Edinburgh, Scotland.</a:t>
            </a:r>
            <a:endParaRPr b="0" lang="en-US" sz="1800" spc="-1" strike="noStrike">
              <a:latin typeface="Arial"/>
            </a:endParaRPr>
          </a:p>
          <a:p>
            <a:pPr>
              <a:lnSpc>
                <a:spcPct val="100000"/>
              </a:lnSpc>
            </a:pPr>
            <a:r>
              <a:rPr b="1" lang="en-US" sz="1800" spc="-1" strike="noStrike">
                <a:solidFill>
                  <a:srgbClr val="000000"/>
                </a:solidFill>
                <a:latin typeface="Calibri"/>
              </a:rPr>
              <a:t>Central financing (e.g. Wellcome Trust grants), encouraging local finance, from Indian, African, Chinese, Brazilian sources etc, and links to scientists exchange. 125 publications, H-Index 80, </a:t>
            </a:r>
            <a:endParaRPr b="0" lang="en-US" sz="1800" spc="-1" strike="noStrike">
              <a:latin typeface="Arial"/>
            </a:endParaRPr>
          </a:p>
        </p:txBody>
      </p:sp>
      <p:sp>
        <p:nvSpPr>
          <p:cNvPr id="209" name="CustomShape 2"/>
          <p:cNvSpPr/>
          <p:nvPr/>
        </p:nvSpPr>
        <p:spPr>
          <a:xfrm>
            <a:off x="7164360" y="1827360"/>
            <a:ext cx="4911480" cy="2282040"/>
          </a:xfrm>
          <a:prstGeom prst="rect">
            <a:avLst/>
          </a:prstGeom>
          <a:noFill/>
          <a:ln>
            <a:noFill/>
          </a:ln>
        </p:spPr>
        <p:style>
          <a:lnRef idx="0"/>
          <a:fillRef idx="0"/>
          <a:effectRef idx="0"/>
          <a:fontRef idx="minor"/>
        </p:style>
        <p:txBody>
          <a:bodyPr lIns="90000" rIns="90000" tIns="45000" bIns="45000"/>
          <a:p>
            <a:pPr>
              <a:lnSpc>
                <a:spcPct val="100000"/>
              </a:lnSpc>
            </a:pPr>
            <a:r>
              <a:rPr b="1" i="1" lang="en-US" sz="2400" spc="-1" strike="noStrike">
                <a:solidFill>
                  <a:srgbClr val="44546a"/>
                </a:solidFill>
                <a:latin typeface="Calibri"/>
              </a:rPr>
              <a:t>Michael Spedding, </a:t>
            </a:r>
            <a:r>
              <a:rPr b="1" i="1" lang="en-US" sz="1400" spc="-1" strike="noStrike">
                <a:solidFill>
                  <a:srgbClr val="44546a"/>
                </a:solidFill>
                <a:latin typeface="Calibri"/>
              </a:rPr>
              <a:t>H-index 60</a:t>
            </a:r>
            <a:endParaRPr b="0" lang="en-US" sz="1400" spc="-1" strike="noStrike">
              <a:latin typeface="Arial"/>
            </a:endParaRPr>
          </a:p>
          <a:p>
            <a:pPr>
              <a:lnSpc>
                <a:spcPct val="100000"/>
              </a:lnSpc>
            </a:pPr>
            <a:r>
              <a:rPr b="1" i="1" lang="en-US" sz="2400" spc="-1" strike="noStrike">
                <a:solidFill>
                  <a:srgbClr val="44546a"/>
                </a:solidFill>
                <a:latin typeface="Calibri"/>
              </a:rPr>
              <a:t>Secretary General, IUPHAR,</a:t>
            </a:r>
            <a:endParaRPr b="0" lang="en-US" sz="2400" spc="-1" strike="noStrike">
              <a:latin typeface="Arial"/>
            </a:endParaRPr>
          </a:p>
          <a:p>
            <a:pPr>
              <a:lnSpc>
                <a:spcPct val="100000"/>
              </a:lnSpc>
            </a:pPr>
            <a:r>
              <a:rPr b="1" lang="en-US" sz="1600" spc="-1" strike="noStrike">
                <a:solidFill>
                  <a:srgbClr val="44546a"/>
                </a:solidFill>
                <a:latin typeface="Calibri"/>
              </a:rPr>
              <a:t>President, Spedding Research Solutions SAS,</a:t>
            </a:r>
            <a:endParaRPr b="0" lang="en-US" sz="1600" spc="-1" strike="noStrike">
              <a:latin typeface="Arial"/>
            </a:endParaRPr>
          </a:p>
          <a:p>
            <a:pPr>
              <a:lnSpc>
                <a:spcPct val="100000"/>
              </a:lnSpc>
            </a:pPr>
            <a:r>
              <a:rPr b="1" lang="en-US" sz="1600" spc="-1" strike="noStrike">
                <a:solidFill>
                  <a:srgbClr val="44546a"/>
                </a:solidFill>
                <a:latin typeface="Calibri"/>
              </a:rPr>
              <a:t>Research company, for:</a:t>
            </a:r>
            <a:endParaRPr b="0" lang="en-US" sz="1600" spc="-1" strike="noStrike">
              <a:latin typeface="Arial"/>
            </a:endParaRPr>
          </a:p>
          <a:p>
            <a:pPr>
              <a:lnSpc>
                <a:spcPct val="100000"/>
              </a:lnSpc>
            </a:pPr>
            <a:r>
              <a:rPr b="1" lang="en-US" sz="1600" spc="-1" strike="noStrike">
                <a:solidFill>
                  <a:srgbClr val="44546a"/>
                </a:solidFill>
                <a:latin typeface="Calibri"/>
              </a:rPr>
              <a:t>- Sports science</a:t>
            </a:r>
            <a:endParaRPr b="0" lang="en-US" sz="1600" spc="-1" strike="noStrike">
              <a:latin typeface="Arial"/>
            </a:endParaRPr>
          </a:p>
          <a:p>
            <a:pPr>
              <a:lnSpc>
                <a:spcPct val="100000"/>
              </a:lnSpc>
            </a:pPr>
            <a:r>
              <a:rPr b="1" lang="en-US" sz="1600" spc="-1" strike="noStrike">
                <a:solidFill>
                  <a:srgbClr val="44546a"/>
                </a:solidFill>
                <a:latin typeface="Calibri"/>
              </a:rPr>
              <a:t>- ‘Impossible diseases’</a:t>
            </a:r>
            <a:endParaRPr b="0" lang="en-US" sz="1600" spc="-1" strike="noStrike">
              <a:latin typeface="Arial"/>
            </a:endParaRPr>
          </a:p>
          <a:p>
            <a:pPr>
              <a:lnSpc>
                <a:spcPct val="100000"/>
              </a:lnSpc>
            </a:pPr>
            <a:r>
              <a:rPr b="1" lang="en-US" sz="1600" spc="-1" strike="noStrike">
                <a:solidFill>
                  <a:srgbClr val="44546a"/>
                </a:solidFill>
                <a:latin typeface="Calibri"/>
              </a:rPr>
              <a:t>Motorneurone Disease,</a:t>
            </a:r>
            <a:endParaRPr b="0" lang="en-US" sz="1600" spc="-1" strike="noStrike">
              <a:latin typeface="Arial"/>
            </a:endParaRPr>
          </a:p>
          <a:p>
            <a:pPr>
              <a:lnSpc>
                <a:spcPct val="100000"/>
              </a:lnSpc>
            </a:pPr>
            <a:r>
              <a:rPr b="1" lang="en-US" sz="1600" spc="-1" strike="noStrike">
                <a:solidFill>
                  <a:srgbClr val="44546a"/>
                </a:solidFill>
                <a:latin typeface="Calibri"/>
              </a:rPr>
              <a:t>(Glioblastoma).</a:t>
            </a:r>
            <a:endParaRPr b="0" lang="en-US" sz="1600" spc="-1" strike="noStrike">
              <a:latin typeface="Arial"/>
            </a:endParaRPr>
          </a:p>
        </p:txBody>
      </p:sp>
      <p:pic>
        <p:nvPicPr>
          <p:cNvPr id="210" name="Image 7" descr=""/>
          <p:cNvPicPr/>
          <p:nvPr/>
        </p:nvPicPr>
        <p:blipFill>
          <a:blip r:embed="rId2"/>
          <a:stretch/>
        </p:blipFill>
        <p:spPr>
          <a:xfrm>
            <a:off x="7164360" y="3240"/>
            <a:ext cx="3055680" cy="1944360"/>
          </a:xfrm>
          <a:prstGeom prst="rect">
            <a:avLst/>
          </a:prstGeom>
          <a:ln>
            <a:noFill/>
          </a:ln>
        </p:spPr>
      </p:pic>
    </p:spTree>
  </p:cSld>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78" name="Image 3" descr=""/>
          <p:cNvPicPr/>
          <p:nvPr/>
        </p:nvPicPr>
        <p:blipFill>
          <a:blip r:embed="rId1"/>
          <a:stretch/>
        </p:blipFill>
        <p:spPr>
          <a:xfrm>
            <a:off x="262080" y="433440"/>
            <a:ext cx="4635000" cy="2614320"/>
          </a:xfrm>
          <a:prstGeom prst="rect">
            <a:avLst/>
          </a:prstGeom>
          <a:ln>
            <a:noFill/>
          </a:ln>
        </p:spPr>
      </p:pic>
      <p:sp>
        <p:nvSpPr>
          <p:cNvPr id="279" name="CustomShape 1"/>
          <p:cNvSpPr/>
          <p:nvPr/>
        </p:nvSpPr>
        <p:spPr>
          <a:xfrm>
            <a:off x="419040" y="2940120"/>
            <a:ext cx="4825800" cy="63900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latin typeface="Calibri"/>
              </a:rPr>
              <a:t>Heinrich &amp; Beuler 2013, </a:t>
            </a:r>
            <a:endParaRPr b="0" lang="en-US" sz="1800" spc="-1" strike="noStrike">
              <a:latin typeface="Arial"/>
            </a:endParaRPr>
          </a:p>
          <a:p>
            <a:pPr>
              <a:lnSpc>
                <a:spcPct val="100000"/>
              </a:lnSpc>
            </a:pPr>
            <a:r>
              <a:rPr b="0" lang="en-US" sz="1800" spc="-1" strike="noStrike">
                <a:solidFill>
                  <a:srgbClr val="000000"/>
                </a:solidFill>
                <a:latin typeface="Calibri"/>
              </a:rPr>
              <a:t>NPs mentioned in HTS papers</a:t>
            </a:r>
            <a:endParaRPr b="0" lang="en-US" sz="1800" spc="-1" strike="noStrike">
              <a:latin typeface="Arial"/>
            </a:endParaRPr>
          </a:p>
        </p:txBody>
      </p:sp>
      <p:sp>
        <p:nvSpPr>
          <p:cNvPr id="280" name="CustomShape 2"/>
          <p:cNvSpPr/>
          <p:nvPr/>
        </p:nvSpPr>
        <p:spPr>
          <a:xfrm>
            <a:off x="4973760" y="555480"/>
            <a:ext cx="7129080" cy="6003360"/>
          </a:xfrm>
          <a:prstGeom prst="rect">
            <a:avLst/>
          </a:prstGeom>
          <a:noFill/>
          <a:ln>
            <a:noFill/>
          </a:ln>
        </p:spPr>
        <p:style>
          <a:lnRef idx="0"/>
          <a:fillRef idx="0"/>
          <a:effectRef idx="0"/>
          <a:fontRef idx="minor"/>
        </p:style>
        <p:txBody>
          <a:bodyPr lIns="90000" rIns="90000" tIns="45000" bIns="45000"/>
          <a:p>
            <a:pPr>
              <a:lnSpc>
                <a:spcPct val="100000"/>
              </a:lnSpc>
            </a:pPr>
            <a:r>
              <a:rPr b="1" i="1" lang="en-US" sz="2800" spc="-1" strike="noStrike">
                <a:solidFill>
                  <a:srgbClr val="44546a"/>
                </a:solidFill>
                <a:latin typeface="Calibri"/>
              </a:rPr>
              <a:t>NIH, NCI</a:t>
            </a:r>
            <a:endParaRPr b="0" lang="en-US" sz="2800" spc="-1" strike="noStrike">
              <a:latin typeface="Arial"/>
            </a:endParaRPr>
          </a:p>
          <a:p>
            <a:pPr>
              <a:lnSpc>
                <a:spcPct val="100000"/>
              </a:lnSpc>
            </a:pPr>
            <a:endParaRPr b="0" lang="en-US" sz="2800" spc="-1" strike="noStrike">
              <a:latin typeface="Arial"/>
            </a:endParaRPr>
          </a:p>
          <a:p>
            <a:pPr>
              <a:lnSpc>
                <a:spcPct val="100000"/>
              </a:lnSpc>
            </a:pPr>
            <a:r>
              <a:rPr b="1" lang="en-US" sz="1800" spc="-1" strike="noStrike">
                <a:solidFill>
                  <a:srgbClr val="000000"/>
                </a:solidFill>
                <a:latin typeface="Calibri"/>
              </a:rPr>
              <a:t>NP library, 230,000 collections at current time</a:t>
            </a:r>
            <a:endParaRPr b="0" lang="en-US" sz="1800" spc="-1" strike="noStrike">
              <a:latin typeface="Arial"/>
            </a:endParaRPr>
          </a:p>
          <a:p>
            <a:pPr>
              <a:lnSpc>
                <a:spcPct val="100000"/>
              </a:lnSpc>
            </a:pPr>
            <a:r>
              <a:rPr b="1" lang="en-US" sz="1800" spc="-1" strike="noStrike">
                <a:solidFill>
                  <a:srgbClr val="000000"/>
                </a:solidFill>
                <a:latin typeface="Calibri"/>
              </a:rPr>
              <a:t>Will announce screening resource of 1,000,000 in early 2019</a:t>
            </a:r>
            <a:endParaRPr b="0" lang="en-US" sz="1800" spc="-1" strike="noStrike">
              <a:latin typeface="Arial"/>
            </a:endParaRPr>
          </a:p>
          <a:p>
            <a:pPr>
              <a:lnSpc>
                <a:spcPct val="100000"/>
              </a:lnSpc>
            </a:pPr>
            <a:r>
              <a:rPr b="1" lang="en-US" sz="1800" spc="-1" strike="noStrike">
                <a:solidFill>
                  <a:srgbClr val="000000"/>
                </a:solidFill>
                <a:latin typeface="Calibri"/>
              </a:rPr>
              <a:t>150,000 preplated for assays.</a:t>
            </a:r>
            <a:endParaRPr b="0" lang="en-US" sz="1800" spc="-1" strike="noStrike">
              <a:latin typeface="Arial"/>
            </a:endParaRPr>
          </a:p>
          <a:p>
            <a:pPr>
              <a:lnSpc>
                <a:spcPct val="100000"/>
              </a:lnSpc>
            </a:pPr>
            <a:r>
              <a:rPr b="1" lang="en-US" sz="1800" spc="-1" strike="noStrike">
                <a:solidFill>
                  <a:srgbClr val="000000"/>
                </a:solidFill>
                <a:latin typeface="Calibri"/>
              </a:rPr>
              <a:t>Purification procedures on samples,</a:t>
            </a:r>
            <a:endParaRPr b="0" lang="en-US" sz="1800" spc="-1" strike="noStrike">
              <a:latin typeface="Arial"/>
            </a:endParaRPr>
          </a:p>
          <a:p>
            <a:pPr>
              <a:lnSpc>
                <a:spcPct val="100000"/>
              </a:lnSpc>
            </a:pPr>
            <a:r>
              <a:rPr b="1" lang="en-US" sz="1800" spc="-1" strike="noStrike">
                <a:solidFill>
                  <a:srgbClr val="000000"/>
                </a:solidFill>
                <a:latin typeface="Calibri"/>
              </a:rPr>
              <a:t>Subfractions in 96 well plates to screening centres</a:t>
            </a:r>
            <a:endParaRPr b="0" lang="en-US" sz="1800" spc="-1" strike="noStrike">
              <a:latin typeface="Arial"/>
            </a:endParaRPr>
          </a:p>
          <a:p>
            <a:pPr>
              <a:lnSpc>
                <a:spcPct val="100000"/>
              </a:lnSpc>
            </a:pPr>
            <a:endParaRPr b="0" lang="en-US" sz="1800" spc="-1" strike="noStrike">
              <a:latin typeface="Arial"/>
            </a:endParaRPr>
          </a:p>
          <a:p>
            <a:pPr>
              <a:lnSpc>
                <a:spcPct val="100000"/>
              </a:lnSpc>
            </a:pPr>
            <a:r>
              <a:rPr b="1" lang="en-US" sz="1800" spc="-1" strike="noStrike">
                <a:solidFill>
                  <a:srgbClr val="000000"/>
                </a:solidFill>
                <a:latin typeface="Calibri"/>
              </a:rPr>
              <a:t>Traditional Medicines Libraries  (Jeff White)</a:t>
            </a:r>
            <a:endParaRPr b="0" lang="en-US" sz="1800" spc="-1" strike="noStrike">
              <a:latin typeface="Arial"/>
            </a:endParaRPr>
          </a:p>
          <a:p>
            <a:pPr>
              <a:lnSpc>
                <a:spcPct val="100000"/>
              </a:lnSpc>
            </a:pPr>
            <a:endParaRPr b="0" lang="en-US" sz="1800" spc="-1" strike="noStrike">
              <a:latin typeface="Arial"/>
            </a:endParaRPr>
          </a:p>
          <a:p>
            <a:pPr>
              <a:lnSpc>
                <a:spcPct val="100000"/>
              </a:lnSpc>
            </a:pPr>
            <a:r>
              <a:rPr b="1" lang="en-US" sz="1800" spc="-1" strike="noStrike">
                <a:solidFill>
                  <a:srgbClr val="000000"/>
                </a:solidFill>
                <a:latin typeface="Calibri"/>
              </a:rPr>
              <a:t>MTA includes agreement to enter into an amicable agreement with the host country if commercial applications</a:t>
            </a:r>
            <a:endParaRPr b="0" lang="en-US" sz="1800" spc="-1" strike="noStrike">
              <a:latin typeface="Arial"/>
            </a:endParaRPr>
          </a:p>
          <a:p>
            <a:pPr>
              <a:lnSpc>
                <a:spcPct val="100000"/>
              </a:lnSpc>
            </a:pPr>
            <a:endParaRPr b="0" lang="en-US" sz="1800" spc="-1" strike="noStrike">
              <a:latin typeface="Arial"/>
            </a:endParaRPr>
          </a:p>
          <a:p>
            <a:pPr>
              <a:lnSpc>
                <a:spcPct val="100000"/>
              </a:lnSpc>
            </a:pPr>
            <a:r>
              <a:rPr b="1" lang="en-US" sz="1800" spc="-1" strike="noStrike">
                <a:solidFill>
                  <a:srgbClr val="000000"/>
                </a:solidFill>
                <a:latin typeface="Calibri"/>
              </a:rPr>
              <a:t>Collector number held by NCI, includes photos of collection with GPS.</a:t>
            </a:r>
            <a:endParaRPr b="0" lang="en-US" sz="1800" spc="-1" strike="noStrike">
              <a:latin typeface="Arial"/>
            </a:endParaRPr>
          </a:p>
          <a:p>
            <a:pPr>
              <a:lnSpc>
                <a:spcPct val="100000"/>
              </a:lnSpc>
            </a:pPr>
            <a:r>
              <a:rPr b="1" lang="en-US" sz="1800" spc="-1" strike="noStrike">
                <a:solidFill>
                  <a:srgbClr val="000000"/>
                </a:solidFill>
                <a:latin typeface="Calibri"/>
              </a:rPr>
              <a:t>Collector number is secret.</a:t>
            </a:r>
            <a:endParaRPr b="0" lang="en-US" sz="1800" spc="-1" strike="noStrike">
              <a:latin typeface="Arial"/>
            </a:endParaRPr>
          </a:p>
          <a:p>
            <a:pPr>
              <a:lnSpc>
                <a:spcPct val="100000"/>
              </a:lnSpc>
            </a:pPr>
            <a:r>
              <a:rPr b="1" lang="en-US" sz="1800" spc="-1" strike="noStrike">
                <a:solidFill>
                  <a:srgbClr val="000000"/>
                </a:solidFill>
                <a:latin typeface="Calibri"/>
              </a:rPr>
              <a:t>Extract number supplied by NCI to experimenter, only NCI can make the link.</a:t>
            </a:r>
            <a:endParaRPr b="0" lang="en-US" sz="1800" spc="-1" strike="noStrike">
              <a:latin typeface="Arial"/>
            </a:endParaRPr>
          </a:p>
          <a:p>
            <a:pPr>
              <a:lnSpc>
                <a:spcPct val="100000"/>
              </a:lnSpc>
            </a:pPr>
            <a:endParaRPr b="0" lang="en-US" sz="1800" spc="-1" strike="noStrike">
              <a:latin typeface="Arial"/>
            </a:endParaRPr>
          </a:p>
          <a:p>
            <a:pPr>
              <a:lnSpc>
                <a:spcPct val="100000"/>
              </a:lnSpc>
            </a:pPr>
            <a:r>
              <a:rPr b="1" lang="en-US" sz="1800" spc="-1" strike="noStrike">
                <a:solidFill>
                  <a:srgbClr val="000000"/>
                </a:solidFill>
                <a:latin typeface="Calibri"/>
              </a:rPr>
              <a:t>Direct links with Ayush Centre, Delhi; Brazil</a:t>
            </a:r>
            <a:endParaRPr b="0" lang="en-US" sz="1800" spc="-1" strike="noStrike">
              <a:latin typeface="Arial"/>
            </a:endParaRPr>
          </a:p>
          <a:p>
            <a:pPr>
              <a:lnSpc>
                <a:spcPct val="100000"/>
              </a:lnSpc>
            </a:pPr>
            <a:endParaRPr b="0" lang="en-US" sz="1800" spc="-1" strike="noStrike">
              <a:latin typeface="Arial"/>
            </a:endParaRPr>
          </a:p>
          <a:p>
            <a:pPr>
              <a:lnSpc>
                <a:spcPct val="100000"/>
              </a:lnSpc>
            </a:pPr>
            <a:endParaRPr b="0" lang="en-US" sz="1800" spc="-1" strike="noStrike">
              <a:latin typeface="Arial"/>
            </a:endParaRPr>
          </a:p>
        </p:txBody>
      </p:sp>
      <p:sp>
        <p:nvSpPr>
          <p:cNvPr id="281" name="CustomShape 3"/>
          <p:cNvSpPr/>
          <p:nvPr/>
        </p:nvSpPr>
        <p:spPr>
          <a:xfrm>
            <a:off x="565200" y="5367240"/>
            <a:ext cx="3422160" cy="913320"/>
          </a:xfrm>
          <a:prstGeom prst="rect">
            <a:avLst/>
          </a:prstGeom>
          <a:noFill/>
          <a:ln>
            <a:noFill/>
          </a:ln>
        </p:spPr>
        <p:style>
          <a:lnRef idx="0"/>
          <a:fillRef idx="0"/>
          <a:effectRef idx="0"/>
          <a:fontRef idx="minor"/>
        </p:style>
        <p:txBody>
          <a:bodyPr lIns="90000" rIns="90000" tIns="45000" bIns="45000"/>
          <a:p>
            <a:pPr algn="just">
              <a:lnSpc>
                <a:spcPct val="100000"/>
              </a:lnSpc>
            </a:pPr>
            <a:r>
              <a:rPr b="1" i="1" lang="en-US" sz="1800" spc="-1" strike="noStrike">
                <a:solidFill>
                  <a:srgbClr val="000000"/>
                </a:solidFill>
                <a:latin typeface="Calibri"/>
              </a:rPr>
              <a:t>NCI has a ‘humanitarian patent system’, where drugs are not patented in developing countries. </a:t>
            </a:r>
            <a:endParaRPr b="0" lang="en-US" sz="1800" spc="-1" strike="noStrike">
              <a:latin typeface="Arial"/>
            </a:endParaRPr>
          </a:p>
        </p:txBody>
      </p:sp>
    </p:spTree>
  </p:cSld>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82" name="Image 3" descr=""/>
          <p:cNvPicPr/>
          <p:nvPr/>
        </p:nvPicPr>
        <p:blipFill>
          <a:blip r:embed="rId1"/>
          <a:stretch/>
        </p:blipFill>
        <p:spPr>
          <a:xfrm>
            <a:off x="380880" y="774720"/>
            <a:ext cx="5382720" cy="4673160"/>
          </a:xfrm>
          <a:prstGeom prst="rect">
            <a:avLst/>
          </a:prstGeom>
          <a:ln>
            <a:noFill/>
          </a:ln>
        </p:spPr>
      </p:pic>
      <p:sp>
        <p:nvSpPr>
          <p:cNvPr id="283" name="CustomShape 1"/>
          <p:cNvSpPr/>
          <p:nvPr/>
        </p:nvSpPr>
        <p:spPr>
          <a:xfrm>
            <a:off x="6032520" y="345960"/>
            <a:ext cx="5778000" cy="6338160"/>
          </a:xfrm>
          <a:prstGeom prst="rect">
            <a:avLst/>
          </a:prstGeom>
          <a:noFill/>
          <a:ln>
            <a:noFill/>
          </a:ln>
        </p:spPr>
        <p:style>
          <a:lnRef idx="0"/>
          <a:fillRef idx="0"/>
          <a:effectRef idx="0"/>
          <a:fontRef idx="minor"/>
        </p:style>
        <p:txBody>
          <a:bodyPr lIns="90000" rIns="90000" tIns="45000" bIns="45000"/>
          <a:p>
            <a:pPr>
              <a:lnSpc>
                <a:spcPct val="100000"/>
              </a:lnSpc>
            </a:pPr>
            <a:endParaRPr b="0" lang="en-US" sz="1800" spc="-1" strike="noStrike">
              <a:latin typeface="Arial"/>
            </a:endParaRPr>
          </a:p>
          <a:p>
            <a:pPr algn="ctr">
              <a:lnSpc>
                <a:spcPct val="100000"/>
              </a:lnSpc>
            </a:pPr>
            <a:r>
              <a:rPr b="1" lang="en-US" sz="2400" spc="-1" strike="noStrike">
                <a:solidFill>
                  <a:srgbClr val="000000"/>
                </a:solidFill>
                <a:latin typeface="Calibri"/>
              </a:rPr>
              <a:t>IUPHAR and NCNPR – Joint initiatives for Natural Product Research</a:t>
            </a:r>
            <a:endParaRPr b="0" lang="en-US" sz="2400" spc="-1" strike="noStrike">
              <a:latin typeface="Arial"/>
            </a:endParaRPr>
          </a:p>
          <a:p>
            <a:pPr algn="ctr">
              <a:lnSpc>
                <a:spcPct val="100000"/>
              </a:lnSpc>
            </a:pPr>
            <a:r>
              <a:rPr b="1" lang="en-US" sz="2000" spc="-1" strike="noStrike">
                <a:solidFill>
                  <a:srgbClr val="000000"/>
                </a:solidFill>
                <a:latin typeface="Calibri"/>
              </a:rPr>
              <a:t>Michael Spedding, Ikhlas Khan, Larry Walker </a:t>
            </a:r>
            <a:endParaRPr b="0" lang="en-US" sz="2000" spc="-1" strike="noStrike">
              <a:latin typeface="Arial"/>
            </a:endParaRPr>
          </a:p>
          <a:p>
            <a:pPr algn="ctr">
              <a:lnSpc>
                <a:spcPct val="100000"/>
              </a:lnSpc>
            </a:pPr>
            <a:r>
              <a:rPr b="1" lang="en-US" sz="2400" spc="-1" strike="noStrike">
                <a:solidFill>
                  <a:srgbClr val="000000"/>
                </a:solidFill>
                <a:latin typeface="Calibri"/>
              </a:rPr>
              <a:t>Agreed Actions</a:t>
            </a:r>
            <a:endParaRPr b="0" lang="en-US" sz="2400" spc="-1" strike="noStrike">
              <a:latin typeface="Arial"/>
            </a:endParaRPr>
          </a:p>
          <a:p>
            <a:pPr>
              <a:lnSpc>
                <a:spcPct val="100000"/>
              </a:lnSpc>
            </a:pPr>
            <a:endParaRPr b="0" lang="en-US" sz="2400" spc="-1" strike="noStrike">
              <a:latin typeface="Arial"/>
            </a:endParaRPr>
          </a:p>
          <a:p>
            <a:pPr>
              <a:lnSpc>
                <a:spcPct val="100000"/>
              </a:lnSpc>
            </a:pPr>
            <a:r>
              <a:rPr b="1" lang="en-US" sz="1800" spc="-1" strike="noStrike">
                <a:solidFill>
                  <a:srgbClr val="000000"/>
                </a:solidFill>
                <a:latin typeface="Calibri"/>
              </a:rPr>
              <a:t>- Make a formal link (IK or LW corresponding member)</a:t>
            </a:r>
            <a:endParaRPr b="0" lang="en-US" sz="1800" spc="-1" strike="noStrike">
              <a:latin typeface="Arial"/>
            </a:endParaRPr>
          </a:p>
          <a:p>
            <a:pPr>
              <a:lnSpc>
                <a:spcPct val="100000"/>
              </a:lnSpc>
            </a:pPr>
            <a:r>
              <a:rPr b="1" lang="en-US" sz="1800" spc="-1" strike="noStrike">
                <a:solidFill>
                  <a:srgbClr val="000000"/>
                </a:solidFill>
                <a:latin typeface="Calibri"/>
              </a:rPr>
              <a:t>- Encourage education and ensure that much of current work is of a high standard</a:t>
            </a:r>
            <a:endParaRPr b="0" lang="en-US" sz="1800" spc="-1" strike="noStrike">
              <a:latin typeface="Arial"/>
            </a:endParaRPr>
          </a:p>
          <a:p>
            <a:pPr>
              <a:lnSpc>
                <a:spcPct val="100000"/>
              </a:lnSpc>
            </a:pPr>
            <a:r>
              <a:rPr b="1" lang="en-US" sz="1800" spc="-1" strike="noStrike">
                <a:solidFill>
                  <a:srgbClr val="000000"/>
                </a:solidFill>
                <a:latin typeface="Calibri"/>
              </a:rPr>
              <a:t>- Work on having a web site designated</a:t>
            </a:r>
            <a:endParaRPr b="0" lang="en-US" sz="1800" spc="-1" strike="noStrike">
              <a:latin typeface="Arial"/>
            </a:endParaRPr>
          </a:p>
          <a:p>
            <a:pPr>
              <a:lnSpc>
                <a:spcPct val="100000"/>
              </a:lnSpc>
            </a:pPr>
            <a:r>
              <a:rPr b="1" lang="en-US" sz="1800" spc="-1" strike="noStrike">
                <a:solidFill>
                  <a:srgbClr val="000000"/>
                </a:solidFill>
                <a:latin typeface="Calibri"/>
              </a:rPr>
              <a:t>- Protocols for immunological testing would be an excellent idea (eg IUIS)</a:t>
            </a:r>
            <a:endParaRPr b="0" lang="en-US" sz="1800" spc="-1" strike="noStrike">
              <a:latin typeface="Arial"/>
            </a:endParaRPr>
          </a:p>
          <a:p>
            <a:pPr>
              <a:lnSpc>
                <a:spcPct val="100000"/>
              </a:lnSpc>
            </a:pPr>
            <a:r>
              <a:rPr b="1" lang="en-US" sz="1800" spc="-1" strike="noStrike">
                <a:solidFill>
                  <a:srgbClr val="000000"/>
                </a:solidFill>
                <a:latin typeface="Calibri"/>
              </a:rPr>
              <a:t>- Define standards with world experts (identified)</a:t>
            </a:r>
            <a:endParaRPr b="0" lang="en-US" sz="1800" spc="-1" strike="noStrike">
              <a:latin typeface="Arial"/>
            </a:endParaRPr>
          </a:p>
          <a:p>
            <a:pPr marL="285840" indent="-285480">
              <a:lnSpc>
                <a:spcPct val="100000"/>
              </a:lnSpc>
              <a:buClr>
                <a:srgbClr val="000000"/>
              </a:buClr>
              <a:buFont typeface="StarSymbol"/>
              <a:buChar char="-"/>
            </a:pPr>
            <a:r>
              <a:rPr b="1" lang="en-US" sz="1800" spc="-1" strike="noStrike">
                <a:solidFill>
                  <a:srgbClr val="000000"/>
                </a:solidFill>
                <a:latin typeface="Calibri"/>
              </a:rPr>
              <a:t>Engage pharma (multiple contacts)</a:t>
            </a:r>
            <a:endParaRPr b="0" lang="en-US" sz="1800" spc="-1" strike="noStrike">
              <a:latin typeface="Arial"/>
            </a:endParaRPr>
          </a:p>
          <a:p>
            <a:pPr marL="285840" indent="-285480">
              <a:lnSpc>
                <a:spcPct val="100000"/>
              </a:lnSpc>
              <a:buClr>
                <a:srgbClr val="000000"/>
              </a:buClr>
              <a:buFont typeface="StarSymbol"/>
              <a:buChar char="-"/>
            </a:pPr>
            <a:r>
              <a:rPr b="1" lang="en-US" sz="1800" spc="-1" strike="noStrike">
                <a:solidFill>
                  <a:srgbClr val="000000"/>
                </a:solidFill>
                <a:latin typeface="Calibri"/>
              </a:rPr>
              <a:t>Search joint finance.</a:t>
            </a:r>
            <a:endParaRPr b="0" lang="en-US" sz="1800" spc="-1" strike="noStrike">
              <a:latin typeface="Arial"/>
            </a:endParaRPr>
          </a:p>
          <a:p>
            <a:pPr>
              <a:lnSpc>
                <a:spcPct val="100000"/>
              </a:lnSpc>
            </a:pPr>
            <a:r>
              <a:rPr b="1" lang="en-US" sz="1800" spc="-1" strike="noStrike">
                <a:solidFill>
                  <a:srgbClr val="000000"/>
                </a:solidFill>
                <a:latin typeface="Calibri"/>
              </a:rPr>
              <a:t> </a:t>
            </a:r>
            <a:endParaRPr b="0" lang="en-US" sz="1800" spc="-1" strike="noStrike">
              <a:latin typeface="Arial"/>
            </a:endParaRPr>
          </a:p>
          <a:p>
            <a:pPr>
              <a:lnSpc>
                <a:spcPct val="100000"/>
              </a:lnSpc>
            </a:pPr>
            <a:r>
              <a:rPr b="1" lang="en-US" sz="1800" spc="-1" strike="noStrike">
                <a:solidFill>
                  <a:srgbClr val="000000"/>
                </a:solidFill>
                <a:latin typeface="Calibri"/>
              </a:rPr>
              <a:t>Define simply on such sites the difference between between Food – Dietary Supplement – Drug. </a:t>
            </a:r>
            <a:endParaRPr b="0" lang="en-US" sz="1800" spc="-1" strike="noStrike">
              <a:latin typeface="Arial"/>
            </a:endParaRPr>
          </a:p>
          <a:p>
            <a:pPr>
              <a:lnSpc>
                <a:spcPct val="100000"/>
              </a:lnSpc>
            </a:pPr>
            <a:endParaRPr b="0" lang="en-US" sz="1800" spc="-1" strike="noStrike">
              <a:latin typeface="Arial"/>
            </a:endParaRPr>
          </a:p>
          <a:p>
            <a:pPr>
              <a:lnSpc>
                <a:spcPct val="100000"/>
              </a:lnSpc>
            </a:pPr>
            <a:r>
              <a:rPr b="1" lang="en-US" sz="1800" spc="-1" strike="noStrike">
                <a:solidFill>
                  <a:srgbClr val="000000"/>
                </a:solidFill>
                <a:latin typeface="Calibri"/>
              </a:rPr>
              <a:t>Aim for a Nature Drug Discovery article.</a:t>
            </a:r>
            <a:endParaRPr b="0" lang="en-US" sz="1800" spc="-1" strike="noStrike">
              <a:latin typeface="Arial"/>
            </a:endParaRPr>
          </a:p>
          <a:p>
            <a:pPr>
              <a:lnSpc>
                <a:spcPct val="100000"/>
              </a:lnSpc>
            </a:pPr>
            <a:endParaRPr b="0" lang="en-US" sz="1800" spc="-1" strike="noStrike">
              <a:latin typeface="Arial"/>
            </a:endParaRPr>
          </a:p>
        </p:txBody>
      </p:sp>
    </p:spTree>
  </p:cSld>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84" name="Image 3" descr=""/>
          <p:cNvPicPr/>
          <p:nvPr/>
        </p:nvPicPr>
        <p:blipFill>
          <a:blip r:embed="rId1"/>
          <a:stretch/>
        </p:blipFill>
        <p:spPr>
          <a:xfrm>
            <a:off x="5729400" y="2822400"/>
            <a:ext cx="6401880" cy="3619080"/>
          </a:xfrm>
          <a:prstGeom prst="rect">
            <a:avLst/>
          </a:prstGeom>
          <a:ln>
            <a:noFill/>
          </a:ln>
        </p:spPr>
      </p:pic>
      <p:sp>
        <p:nvSpPr>
          <p:cNvPr id="285" name="CustomShape 1"/>
          <p:cNvSpPr/>
          <p:nvPr/>
        </p:nvSpPr>
        <p:spPr>
          <a:xfrm>
            <a:off x="581040" y="1900080"/>
            <a:ext cx="6248160" cy="639972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latin typeface="Calibri"/>
              </a:rPr>
              <a:t>How to situate: </a:t>
            </a:r>
            <a:endParaRPr b="0" lang="en-US" sz="1800" spc="-1" strike="noStrike">
              <a:latin typeface="Arial"/>
            </a:endParaRPr>
          </a:p>
          <a:p>
            <a:pPr>
              <a:lnSpc>
                <a:spcPct val="100000"/>
              </a:lnSpc>
            </a:pPr>
            <a:r>
              <a:rPr b="1" i="1" lang="en-US" sz="1800" spc="-1" strike="noStrike">
                <a:solidFill>
                  <a:srgbClr val="000000"/>
                </a:solidFill>
                <a:latin typeface="Calibri"/>
              </a:rPr>
              <a:t>Ayurveda, Unani, Siddha, Sowa Rigpa and Yoga &amp; Naturopathy</a:t>
            </a:r>
            <a:endParaRPr b="0" lang="en-US" sz="1800" spc="-1" strike="noStrike">
              <a:latin typeface="Arial"/>
            </a:endParaRPr>
          </a:p>
          <a:p>
            <a:pPr>
              <a:lnSpc>
                <a:spcPct val="100000"/>
              </a:lnSpc>
            </a:pPr>
            <a:r>
              <a:rPr b="1" i="1" lang="en-US" sz="1800" spc="-1" strike="noStrike">
                <a:solidFill>
                  <a:srgbClr val="000000"/>
                </a:solidFill>
                <a:latin typeface="Calibri"/>
              </a:rPr>
              <a:t>With:</a:t>
            </a:r>
            <a:endParaRPr b="0" lang="en-US" sz="1800" spc="-1" strike="noStrike">
              <a:latin typeface="Arial"/>
            </a:endParaRPr>
          </a:p>
          <a:p>
            <a:pPr marL="285840" indent="-285480">
              <a:lnSpc>
                <a:spcPct val="100000"/>
              </a:lnSpc>
              <a:buClr>
                <a:srgbClr val="000000"/>
              </a:buClr>
              <a:buFont typeface="StarSymbol"/>
              <a:buChar char="-"/>
            </a:pPr>
            <a:r>
              <a:rPr b="1" i="1" lang="en-US" sz="1800" spc="-1" strike="noStrike">
                <a:solidFill>
                  <a:srgbClr val="000000"/>
                </a:solidFill>
                <a:latin typeface="Calibri"/>
              </a:rPr>
              <a:t>New Chemical Entities, </a:t>
            </a:r>
            <a:endParaRPr b="0" lang="en-US" sz="1800" spc="-1" strike="noStrike">
              <a:latin typeface="Arial"/>
            </a:endParaRPr>
          </a:p>
          <a:p>
            <a:pPr marL="285840" indent="-285480">
              <a:lnSpc>
                <a:spcPct val="100000"/>
              </a:lnSpc>
              <a:buClr>
                <a:srgbClr val="000000"/>
              </a:buClr>
              <a:buFont typeface="StarSymbol"/>
              <a:buChar char="-"/>
            </a:pPr>
            <a:r>
              <a:rPr b="1" i="1" lang="en-US" sz="1800" spc="-1" strike="noStrike">
                <a:solidFill>
                  <a:srgbClr val="000000"/>
                </a:solidFill>
                <a:latin typeface="Calibri"/>
              </a:rPr>
              <a:t>Evidence-Based Medicine</a:t>
            </a:r>
            <a:endParaRPr b="0" lang="en-US" sz="1800" spc="-1" strike="noStrike">
              <a:latin typeface="Arial"/>
            </a:endParaRPr>
          </a:p>
          <a:p>
            <a:pPr marL="285840" indent="-285480">
              <a:lnSpc>
                <a:spcPct val="100000"/>
              </a:lnSpc>
              <a:buClr>
                <a:srgbClr val="000000"/>
              </a:buClr>
              <a:buFont typeface="StarSymbol"/>
              <a:buChar char="-"/>
            </a:pPr>
            <a:r>
              <a:rPr b="1" i="1" lang="en-US" sz="1800" spc="-1" strike="noStrike">
                <a:solidFill>
                  <a:srgbClr val="000000"/>
                </a:solidFill>
                <a:latin typeface="Calibri"/>
              </a:rPr>
              <a:t>Natural Product Research?</a:t>
            </a:r>
            <a:endParaRPr b="0" lang="en-US" sz="1800" spc="-1" strike="noStrike">
              <a:latin typeface="Arial"/>
            </a:endParaRPr>
          </a:p>
          <a:p>
            <a:pPr>
              <a:lnSpc>
                <a:spcPct val="100000"/>
              </a:lnSpc>
            </a:pPr>
            <a:endParaRPr b="0" lang="en-US" sz="1800" spc="-1" strike="noStrike">
              <a:latin typeface="Arial"/>
            </a:endParaRPr>
          </a:p>
          <a:p>
            <a:pPr marL="285840" indent="-285480">
              <a:lnSpc>
                <a:spcPct val="100000"/>
              </a:lnSpc>
              <a:buClr>
                <a:srgbClr val="000000"/>
              </a:buClr>
              <a:buFont typeface="StarSymbol"/>
              <a:buChar char="-"/>
            </a:pPr>
            <a:r>
              <a:rPr b="1" i="1" lang="en-US" sz="1800" spc="-1" strike="noStrike">
                <a:solidFill>
                  <a:srgbClr val="000000"/>
                </a:solidFill>
                <a:latin typeface="Calibri"/>
              </a:rPr>
              <a:t>1. Address Philosophy</a:t>
            </a:r>
            <a:endParaRPr b="0" lang="en-US" sz="1800" spc="-1" strike="noStrike">
              <a:latin typeface="Arial"/>
            </a:endParaRPr>
          </a:p>
          <a:p>
            <a:pPr marL="285840" indent="-285480">
              <a:lnSpc>
                <a:spcPct val="100000"/>
              </a:lnSpc>
              <a:buClr>
                <a:srgbClr val="000000"/>
              </a:buClr>
              <a:buFont typeface="StarSymbol"/>
              <a:buChar char="-"/>
            </a:pPr>
            <a:r>
              <a:rPr b="1" i="1" lang="en-US" sz="1800" spc="-1" strike="noStrike">
                <a:solidFill>
                  <a:srgbClr val="000000"/>
                </a:solidFill>
                <a:latin typeface="Calibri"/>
              </a:rPr>
              <a:t>2. Address Variables</a:t>
            </a:r>
            <a:endParaRPr b="0" lang="en-US" sz="1800" spc="-1" strike="noStrike">
              <a:latin typeface="Arial"/>
            </a:endParaRPr>
          </a:p>
          <a:p>
            <a:pPr marL="285840" indent="-285480">
              <a:lnSpc>
                <a:spcPct val="100000"/>
              </a:lnSpc>
              <a:buClr>
                <a:srgbClr val="000000"/>
              </a:buClr>
              <a:buFont typeface="StarSymbol"/>
              <a:buChar char="-"/>
            </a:pPr>
            <a:r>
              <a:rPr b="1" i="1" lang="en-US" sz="1800" spc="-1" strike="noStrike">
                <a:solidFill>
                  <a:srgbClr val="000000"/>
                </a:solidFill>
                <a:latin typeface="Calibri"/>
              </a:rPr>
              <a:t>3. What we know and don’t know</a:t>
            </a:r>
            <a:endParaRPr b="0" lang="en-US" sz="1800" spc="-1" strike="noStrike">
              <a:latin typeface="Arial"/>
            </a:endParaRPr>
          </a:p>
          <a:p>
            <a:pPr marL="285840" indent="-285480">
              <a:lnSpc>
                <a:spcPct val="100000"/>
              </a:lnSpc>
              <a:buClr>
                <a:srgbClr val="000000"/>
              </a:buClr>
              <a:buFont typeface="StarSymbol"/>
              <a:buChar char="-"/>
            </a:pPr>
            <a:r>
              <a:rPr b="1" i="1" lang="en-US" sz="1800" spc="-1" strike="noStrike">
                <a:solidFill>
                  <a:srgbClr val="000000"/>
                </a:solidFill>
                <a:latin typeface="Calibri"/>
              </a:rPr>
              <a:t>4. Education</a:t>
            </a:r>
            <a:endParaRPr b="0" lang="en-US" sz="1800" spc="-1" strike="noStrike">
              <a:latin typeface="Arial"/>
            </a:endParaRPr>
          </a:p>
          <a:p>
            <a:pPr marL="285840" indent="-285480">
              <a:lnSpc>
                <a:spcPct val="100000"/>
              </a:lnSpc>
              <a:buClr>
                <a:srgbClr val="000000"/>
              </a:buClr>
              <a:buFont typeface="StarSymbol"/>
              <a:buChar char="-"/>
            </a:pPr>
            <a:r>
              <a:rPr b="1" i="1" lang="en-US" sz="1800" spc="-1" strike="noStrike">
                <a:solidFill>
                  <a:srgbClr val="000000"/>
                </a:solidFill>
                <a:latin typeface="Calibri"/>
              </a:rPr>
              <a:t>5. Use world experts and web sites</a:t>
            </a:r>
            <a:endParaRPr b="0" lang="en-US" sz="1800" spc="-1" strike="noStrike">
              <a:latin typeface="Arial"/>
            </a:endParaRPr>
          </a:p>
          <a:p>
            <a:pPr marL="285840" indent="-285480">
              <a:lnSpc>
                <a:spcPct val="100000"/>
              </a:lnSpc>
              <a:buClr>
                <a:srgbClr val="000000"/>
              </a:buClr>
              <a:buFont typeface="StarSymbol"/>
              <a:buChar char="-"/>
            </a:pPr>
            <a:r>
              <a:rPr b="1" i="1" lang="en-US" sz="1800" spc="-1" strike="noStrike">
                <a:solidFill>
                  <a:srgbClr val="000000"/>
                </a:solidFill>
                <a:latin typeface="Calibri"/>
              </a:rPr>
              <a:t>6. Define simple messages, propagate on web sites</a:t>
            </a:r>
            <a:endParaRPr b="0" lang="en-US" sz="1800" spc="-1" strike="noStrike">
              <a:latin typeface="Arial"/>
            </a:endParaRPr>
          </a:p>
          <a:p>
            <a:pPr marL="285840" indent="-285480">
              <a:lnSpc>
                <a:spcPct val="100000"/>
              </a:lnSpc>
              <a:buClr>
                <a:srgbClr val="000000"/>
              </a:buClr>
              <a:buFont typeface="StarSymbol"/>
              <a:buChar char="-"/>
            </a:pPr>
            <a:r>
              <a:rPr b="1" i="1" lang="en-US" sz="1800" spc="-1" strike="noStrike">
                <a:solidFill>
                  <a:srgbClr val="000000"/>
                </a:solidFill>
                <a:latin typeface="Calibri"/>
              </a:rPr>
              <a:t>7. ‘Syn’tegrate funding in Europe/US </a:t>
            </a:r>
            <a:endParaRPr b="0" lang="en-US" sz="1800" spc="-1" strike="noStrike">
              <a:latin typeface="Arial"/>
            </a:endParaRPr>
          </a:p>
          <a:p>
            <a:pPr>
              <a:lnSpc>
                <a:spcPct val="100000"/>
              </a:lnSpc>
            </a:pPr>
            <a:r>
              <a:rPr b="1" i="1" lang="en-US" sz="1800" spc="-1" strike="noStrike">
                <a:solidFill>
                  <a:srgbClr val="000000"/>
                </a:solidFill>
                <a:latin typeface="Calibri"/>
              </a:rPr>
              <a:t>           </a:t>
            </a:r>
            <a:r>
              <a:rPr b="1" i="1" lang="en-US" sz="1800" spc="-1" strike="noStrike">
                <a:solidFill>
                  <a:srgbClr val="000000"/>
                </a:solidFill>
                <a:latin typeface="Calibri"/>
              </a:rPr>
              <a:t>with Indian funding</a:t>
            </a:r>
            <a:endParaRPr b="0" lang="en-US" sz="1800" spc="-1" strike="noStrike">
              <a:latin typeface="Arial"/>
            </a:endParaRPr>
          </a:p>
          <a:p>
            <a:pPr>
              <a:lnSpc>
                <a:spcPct val="100000"/>
              </a:lnSpc>
            </a:pPr>
            <a:r>
              <a:rPr b="1" i="1" lang="en-US" sz="1800" spc="-1" strike="noStrike">
                <a:solidFill>
                  <a:srgbClr val="000000"/>
                </a:solidFill>
                <a:latin typeface="Calibri"/>
              </a:rPr>
              <a:t>-     8. IUPHAR</a:t>
            </a:r>
            <a:endParaRPr b="0" lang="en-US" sz="1800" spc="-1" strike="noStrike">
              <a:latin typeface="Arial"/>
            </a:endParaRPr>
          </a:p>
          <a:p>
            <a:pPr>
              <a:lnSpc>
                <a:spcPct val="100000"/>
              </a:lnSpc>
            </a:pPr>
            <a:endParaRPr b="0" lang="en-US" sz="1800" spc="-1" strike="noStrike">
              <a:latin typeface="Arial"/>
            </a:endParaRPr>
          </a:p>
          <a:p>
            <a:pPr>
              <a:lnSpc>
                <a:spcPct val="100000"/>
              </a:lnSpc>
            </a:pPr>
            <a:endParaRPr b="0" lang="en-US" sz="1800" spc="-1" strike="noStrike">
              <a:latin typeface="Arial"/>
            </a:endParaRPr>
          </a:p>
          <a:p>
            <a:pPr>
              <a:lnSpc>
                <a:spcPct val="100000"/>
              </a:lnSpc>
            </a:pPr>
            <a:endParaRPr b="0" lang="en-US" sz="1800" spc="-1" strike="noStrike">
              <a:latin typeface="Arial"/>
            </a:endParaRPr>
          </a:p>
          <a:p>
            <a:pPr>
              <a:lnSpc>
                <a:spcPct val="100000"/>
              </a:lnSpc>
            </a:pPr>
            <a:endParaRPr b="0" lang="en-US" sz="1800" spc="-1" strike="noStrike">
              <a:latin typeface="Arial"/>
            </a:endParaRPr>
          </a:p>
          <a:p>
            <a:pPr>
              <a:lnSpc>
                <a:spcPct val="100000"/>
              </a:lnSpc>
            </a:pPr>
            <a:endParaRPr b="0" lang="en-US" sz="1800" spc="-1" strike="noStrike">
              <a:latin typeface="Arial"/>
            </a:endParaRPr>
          </a:p>
          <a:p>
            <a:pPr>
              <a:lnSpc>
                <a:spcPct val="100000"/>
              </a:lnSpc>
            </a:pPr>
            <a:endParaRPr b="0" lang="en-US" sz="1800" spc="-1" strike="noStrike">
              <a:latin typeface="Arial"/>
            </a:endParaRPr>
          </a:p>
          <a:p>
            <a:pPr>
              <a:lnSpc>
                <a:spcPct val="100000"/>
              </a:lnSpc>
            </a:pPr>
            <a:r>
              <a:rPr b="1" i="1" lang="en-US" sz="1800" spc="-1" strike="noStrike">
                <a:solidFill>
                  <a:srgbClr val="000000"/>
                </a:solidFill>
                <a:latin typeface="Calibri"/>
              </a:rPr>
              <a:t> </a:t>
            </a:r>
            <a:endParaRPr b="0" lang="en-US" sz="1800" spc="-1" strike="noStrike">
              <a:latin typeface="Arial"/>
            </a:endParaRPr>
          </a:p>
        </p:txBody>
      </p:sp>
      <p:pic>
        <p:nvPicPr>
          <p:cNvPr id="286" name="Image 5" descr=""/>
          <p:cNvPicPr/>
          <p:nvPr/>
        </p:nvPicPr>
        <p:blipFill>
          <a:blip r:embed="rId2"/>
          <a:stretch/>
        </p:blipFill>
        <p:spPr>
          <a:xfrm>
            <a:off x="838080" y="177840"/>
            <a:ext cx="5990760" cy="1580760"/>
          </a:xfrm>
          <a:prstGeom prst="rect">
            <a:avLst/>
          </a:prstGeom>
          <a:ln>
            <a:noFill/>
          </a:ln>
        </p:spPr>
      </p:pic>
      <p:pic>
        <p:nvPicPr>
          <p:cNvPr id="287" name="Image 6" descr=""/>
          <p:cNvPicPr/>
          <p:nvPr/>
        </p:nvPicPr>
        <p:blipFill>
          <a:blip r:embed="rId3"/>
          <a:stretch/>
        </p:blipFill>
        <p:spPr>
          <a:xfrm>
            <a:off x="8964720" y="177840"/>
            <a:ext cx="2850840" cy="2722320"/>
          </a:xfrm>
          <a:prstGeom prst="rect">
            <a:avLst/>
          </a:prstGeom>
          <a:ln>
            <a:noFill/>
          </a:ln>
        </p:spPr>
      </p:pic>
    </p:spTree>
  </p:cSld>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8" name="TextShape 1"/>
          <p:cNvSpPr txBox="1"/>
          <p:nvPr/>
        </p:nvSpPr>
        <p:spPr>
          <a:xfrm>
            <a:off x="734400" y="1100520"/>
            <a:ext cx="10963800" cy="4187520"/>
          </a:xfrm>
          <a:prstGeom prst="rect">
            <a:avLst/>
          </a:prstGeom>
          <a:noFill/>
          <a:ln>
            <a:noFill/>
          </a:ln>
        </p:spPr>
        <p:txBody>
          <a:bodyPr anchor="ctr"/>
          <a:p>
            <a:pPr algn="ctr">
              <a:lnSpc>
                <a:spcPct val="90000"/>
              </a:lnSpc>
            </a:pPr>
            <a:r>
              <a:rPr b="1" lang="en-US" sz="6000" spc="-1" strike="noStrike">
                <a:solidFill>
                  <a:srgbClr val="000000"/>
                </a:solidFill>
                <a:latin typeface="Calibri Light"/>
              </a:rPr>
              <a:t>Quality Control,</a:t>
            </a:r>
            <a:br/>
            <a:r>
              <a:rPr b="1" lang="en-US" sz="6000" spc="-1" strike="noStrike">
                <a:solidFill>
                  <a:srgbClr val="000000"/>
                </a:solidFill>
                <a:latin typeface="Calibri Light"/>
              </a:rPr>
              <a:t>Definition of activity: </a:t>
            </a:r>
            <a:br/>
            <a:br/>
            <a:r>
              <a:rPr b="1" lang="en-US" sz="6000" spc="-1" strike="noStrike">
                <a:solidFill>
                  <a:srgbClr val="000000"/>
                </a:solidFill>
                <a:latin typeface="Calibri Light"/>
              </a:rPr>
              <a:t>Metabolomics</a:t>
            </a:r>
            <a:endParaRPr b="0" lang="en-US" sz="6000" spc="-1" strike="noStrike">
              <a:solidFill>
                <a:srgbClr val="000000"/>
              </a:solidFill>
              <a:latin typeface="Calibri"/>
            </a:endParaRPr>
          </a:p>
        </p:txBody>
      </p:sp>
    </p:spTree>
  </p:cSld>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9" name="CustomShape 1"/>
          <p:cNvSpPr/>
          <p:nvPr/>
        </p:nvSpPr>
        <p:spPr>
          <a:xfrm>
            <a:off x="136440" y="10800"/>
            <a:ext cx="10355400" cy="2378160"/>
          </a:xfrm>
          <a:prstGeom prst="rect">
            <a:avLst/>
          </a:prstGeom>
          <a:noFill/>
          <a:ln>
            <a:noFill/>
          </a:ln>
        </p:spPr>
        <p:style>
          <a:lnRef idx="0"/>
          <a:fillRef idx="0"/>
          <a:effectRef idx="0"/>
          <a:fontRef idx="minor"/>
        </p:style>
        <p:txBody>
          <a:bodyPr anchor="ctr"/>
          <a:p>
            <a:pPr>
              <a:lnSpc>
                <a:spcPct val="100000"/>
              </a:lnSpc>
            </a:pPr>
            <a:r>
              <a:rPr b="1" lang="en-US" sz="2400" spc="-1" strike="noStrike">
                <a:solidFill>
                  <a:srgbClr val="000000"/>
                </a:solidFill>
                <a:latin typeface="Calibri"/>
                <a:ea typeface="Calibri"/>
              </a:rPr>
              <a:t>Deconvolution of complex mixtures by metabolomics (Jean-Luc Wolfender).</a:t>
            </a:r>
            <a:endParaRPr b="0" lang="en-US" sz="2400" spc="-1" strike="noStrike">
              <a:latin typeface="Arial"/>
            </a:endParaRPr>
          </a:p>
          <a:p>
            <a:pPr>
              <a:lnSpc>
                <a:spcPct val="100000"/>
              </a:lnSpc>
            </a:pPr>
            <a:r>
              <a:rPr b="0" lang="en-US" sz="1800" spc="-1" strike="noStrike">
                <a:solidFill>
                  <a:srgbClr val="000000"/>
                </a:solidFill>
                <a:latin typeface="Calibri"/>
                <a:ea typeface="Calibri"/>
              </a:rPr>
              <a:t>High resolution mass spectrometry (HRMS) and converging feedback </a:t>
            </a:r>
            <a:endParaRPr b="0" lang="en-US" sz="1800" spc="-1" strike="noStrike">
              <a:latin typeface="Arial"/>
            </a:endParaRPr>
          </a:p>
          <a:p>
            <a:pPr>
              <a:lnSpc>
                <a:spcPct val="100000"/>
              </a:lnSpc>
            </a:pPr>
            <a:r>
              <a:rPr b="0" lang="en-US" sz="1800" spc="-1" strike="noStrike">
                <a:solidFill>
                  <a:srgbClr val="000000"/>
                </a:solidFill>
                <a:latin typeface="Calibri"/>
                <a:ea typeface="Calibri"/>
              </a:rPr>
              <a:t>from MS/MS analyses can define secondary metabolites for detailed metabolomic definition.</a:t>
            </a:r>
            <a:r>
              <a:rPr b="0" lang="en-US" sz="1800" spc="-1" strike="noStrike" baseline="30000">
                <a:solidFill>
                  <a:srgbClr val="000000"/>
                </a:solidFill>
                <a:latin typeface="Calibri"/>
                <a:ea typeface="Calibri"/>
              </a:rPr>
              <a:t>1</a:t>
            </a:r>
            <a:r>
              <a:rPr b="0" lang="en-US" sz="1800" spc="-1" strike="noStrike">
                <a:solidFill>
                  <a:srgbClr val="000000"/>
                </a:solidFill>
                <a:latin typeface="Calibri"/>
                <a:ea typeface="Calibri"/>
              </a:rPr>
              <a:t> </a:t>
            </a:r>
            <a:endParaRPr b="0" lang="en-US" sz="1800" spc="-1" strike="noStrike">
              <a:latin typeface="Arial"/>
            </a:endParaRPr>
          </a:p>
          <a:p>
            <a:pPr>
              <a:lnSpc>
                <a:spcPct val="100000"/>
              </a:lnSpc>
            </a:pPr>
            <a:r>
              <a:rPr b="0" lang="en-US" sz="1800" spc="-1" strike="noStrike">
                <a:solidFill>
                  <a:srgbClr val="000000"/>
                </a:solidFill>
                <a:latin typeface="Calibri"/>
                <a:ea typeface="Calibri"/>
              </a:rPr>
              <a:t>Tens of thousands of metabolites can be tentatively analysed with 30sec machine time. </a:t>
            </a:r>
            <a:endParaRPr b="0" lang="en-US" sz="1800" spc="-1" strike="noStrike">
              <a:latin typeface="Arial"/>
            </a:endParaRPr>
          </a:p>
          <a:p>
            <a:pPr>
              <a:lnSpc>
                <a:spcPct val="100000"/>
              </a:lnSpc>
            </a:pPr>
            <a:r>
              <a:rPr b="0" lang="en-US" sz="1800" spc="-1" strike="noStrike">
                <a:solidFill>
                  <a:srgbClr val="000000"/>
                </a:solidFill>
                <a:latin typeface="Calibri"/>
                <a:ea typeface="Calibri"/>
              </a:rPr>
              <a:t>Molecular network (MN) approaches for the mining of such data in combination with spectral database </a:t>
            </a:r>
            <a:endParaRPr b="0" lang="en-US" sz="1800" spc="-1" strike="noStrike">
              <a:latin typeface="Arial"/>
            </a:endParaRPr>
          </a:p>
          <a:p>
            <a:pPr>
              <a:lnSpc>
                <a:spcPct val="100000"/>
              </a:lnSpc>
            </a:pPr>
            <a:r>
              <a:rPr b="0" lang="en-US" sz="1800" spc="-1" strike="noStrike">
                <a:solidFill>
                  <a:srgbClr val="000000"/>
                </a:solidFill>
                <a:latin typeface="Calibri"/>
                <a:ea typeface="Calibri"/>
              </a:rPr>
              <a:t>generated in silico</a:t>
            </a:r>
            <a:r>
              <a:rPr b="0" lang="en-US" sz="1800" spc="-1" strike="noStrike" baseline="30000">
                <a:solidFill>
                  <a:srgbClr val="000000"/>
                </a:solidFill>
                <a:latin typeface="Calibri"/>
                <a:ea typeface="Calibri"/>
              </a:rPr>
              <a:t>2</a:t>
            </a:r>
            <a:r>
              <a:rPr b="0" lang="en-US" sz="1800" spc="-1" strike="noStrike">
                <a:solidFill>
                  <a:srgbClr val="000000"/>
                </a:solidFill>
                <a:latin typeface="Calibri"/>
                <a:ea typeface="Calibri"/>
              </a:rPr>
              <a:t> allows evaluation of relationships </a:t>
            </a:r>
            <a:endParaRPr b="0" lang="en-US" sz="1800" spc="-1" strike="noStrike">
              <a:latin typeface="Arial"/>
            </a:endParaRPr>
          </a:p>
          <a:p>
            <a:pPr>
              <a:lnSpc>
                <a:spcPct val="100000"/>
              </a:lnSpc>
            </a:pPr>
            <a:r>
              <a:rPr b="0" lang="en-US" sz="1800" spc="-1" strike="noStrike">
                <a:solidFill>
                  <a:srgbClr val="000000"/>
                </a:solidFill>
                <a:latin typeface="Calibri"/>
                <a:ea typeface="Calibri"/>
              </a:rPr>
              <a:t>between metabolites</a:t>
            </a:r>
            <a:r>
              <a:rPr b="0" lang="en-US" sz="1800" spc="-1" strike="noStrike" baseline="30000">
                <a:solidFill>
                  <a:srgbClr val="000000"/>
                </a:solidFill>
                <a:latin typeface="Calibri"/>
                <a:ea typeface="Calibri"/>
              </a:rPr>
              <a:t>3</a:t>
            </a:r>
            <a:r>
              <a:rPr b="0" lang="en-US" sz="1800" spc="-1" strike="noStrike">
                <a:solidFill>
                  <a:srgbClr val="000000"/>
                </a:solidFill>
                <a:latin typeface="Calibri"/>
                <a:ea typeface="Calibri"/>
              </a:rPr>
              <a:t>. </a:t>
            </a:r>
            <a:endParaRPr b="0" lang="en-US" sz="1800" spc="-1" strike="noStrike">
              <a:latin typeface="Arial"/>
            </a:endParaRPr>
          </a:p>
          <a:p>
            <a:pPr>
              <a:lnSpc>
                <a:spcPct val="100000"/>
              </a:lnSpc>
            </a:pPr>
            <a:endParaRPr b="0" lang="en-US" sz="1800" spc="-1" strike="noStrike">
              <a:latin typeface="Arial"/>
            </a:endParaRPr>
          </a:p>
        </p:txBody>
      </p:sp>
      <p:pic>
        <p:nvPicPr>
          <p:cNvPr id="290" name="Image 8" descr=""/>
          <p:cNvPicPr/>
          <p:nvPr/>
        </p:nvPicPr>
        <p:blipFill>
          <a:blip r:embed="rId1"/>
          <a:stretch/>
        </p:blipFill>
        <p:spPr>
          <a:xfrm>
            <a:off x="4302360" y="1840320"/>
            <a:ext cx="7752960" cy="5017320"/>
          </a:xfrm>
          <a:prstGeom prst="rect">
            <a:avLst/>
          </a:prstGeom>
          <a:ln>
            <a:noFill/>
          </a:ln>
        </p:spPr>
      </p:pic>
    </p:spTree>
  </p:cSld>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1" name="TextShape 1"/>
          <p:cNvSpPr txBox="1"/>
          <p:nvPr/>
        </p:nvSpPr>
        <p:spPr>
          <a:xfrm>
            <a:off x="838080" y="365040"/>
            <a:ext cx="10515240" cy="1325160"/>
          </a:xfrm>
          <a:prstGeom prst="rect">
            <a:avLst/>
          </a:prstGeom>
          <a:noFill/>
          <a:ln>
            <a:noFill/>
          </a:ln>
        </p:spPr>
        <p:txBody>
          <a:bodyPr anchor="ctr"/>
          <a:p>
            <a:endParaRPr b="0" lang="en-US" sz="4400" spc="-1" strike="noStrike">
              <a:solidFill>
                <a:srgbClr val="000000"/>
              </a:solidFill>
              <a:latin typeface="Calibri"/>
            </a:endParaRPr>
          </a:p>
        </p:txBody>
      </p:sp>
      <p:pic>
        <p:nvPicPr>
          <p:cNvPr id="292" name="Image 2" descr=""/>
          <p:cNvPicPr/>
          <p:nvPr/>
        </p:nvPicPr>
        <p:blipFill>
          <a:blip r:embed="rId1"/>
          <a:stretch/>
        </p:blipFill>
        <p:spPr>
          <a:xfrm>
            <a:off x="0" y="811080"/>
            <a:ext cx="12191760" cy="1221840"/>
          </a:xfrm>
          <a:prstGeom prst="rect">
            <a:avLst/>
          </a:prstGeom>
          <a:ln>
            <a:noFill/>
          </a:ln>
        </p:spPr>
      </p:pic>
      <p:pic>
        <p:nvPicPr>
          <p:cNvPr id="293" name="Image 3" descr=""/>
          <p:cNvPicPr/>
          <p:nvPr/>
        </p:nvPicPr>
        <p:blipFill>
          <a:blip r:embed="rId2"/>
          <a:stretch/>
        </p:blipFill>
        <p:spPr>
          <a:xfrm>
            <a:off x="2857680" y="2695680"/>
            <a:ext cx="6476760" cy="1466640"/>
          </a:xfrm>
          <a:prstGeom prst="rect">
            <a:avLst/>
          </a:prstGeom>
          <a:ln>
            <a:noFill/>
          </a:ln>
        </p:spPr>
      </p:pic>
    </p:spTree>
  </p:cSld>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4" name="TextShape 1"/>
          <p:cNvSpPr txBox="1"/>
          <p:nvPr/>
        </p:nvSpPr>
        <p:spPr>
          <a:xfrm>
            <a:off x="838080" y="365040"/>
            <a:ext cx="10515240" cy="1325160"/>
          </a:xfrm>
          <a:prstGeom prst="rect">
            <a:avLst/>
          </a:prstGeom>
          <a:noFill/>
          <a:ln>
            <a:noFill/>
          </a:ln>
        </p:spPr>
        <p:txBody>
          <a:bodyPr anchor="ctr"/>
          <a:p>
            <a:pPr>
              <a:lnSpc>
                <a:spcPct val="90000"/>
              </a:lnSpc>
            </a:pPr>
            <a:r>
              <a:rPr b="1" lang="en-US" sz="6000" spc="-1" strike="noStrike">
                <a:solidFill>
                  <a:srgbClr val="000000"/>
                </a:solidFill>
                <a:latin typeface="Calibri Light"/>
              </a:rPr>
              <a:t>Biosynthesis of Natural Products</a:t>
            </a:r>
            <a:endParaRPr b="0" lang="en-US" sz="6000" spc="-1" strike="noStrike">
              <a:solidFill>
                <a:srgbClr val="000000"/>
              </a:solidFill>
              <a:latin typeface="Calibri"/>
            </a:endParaRPr>
          </a:p>
        </p:txBody>
      </p:sp>
    </p:spTree>
  </p:cSld>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95" name="Image 3" descr=""/>
          <p:cNvPicPr/>
          <p:nvPr/>
        </p:nvPicPr>
        <p:blipFill>
          <a:blip r:embed="rId1"/>
          <a:stretch/>
        </p:blipFill>
        <p:spPr>
          <a:xfrm>
            <a:off x="4456080" y="193680"/>
            <a:ext cx="7735680" cy="5524200"/>
          </a:xfrm>
          <a:prstGeom prst="rect">
            <a:avLst/>
          </a:prstGeom>
          <a:ln>
            <a:noFill/>
          </a:ln>
        </p:spPr>
      </p:pic>
      <p:sp>
        <p:nvSpPr>
          <p:cNvPr id="296" name="CustomShape 1"/>
          <p:cNvSpPr/>
          <p:nvPr/>
        </p:nvSpPr>
        <p:spPr>
          <a:xfrm>
            <a:off x="457200" y="2901960"/>
            <a:ext cx="3677760" cy="1553400"/>
          </a:xfrm>
          <a:prstGeom prst="rect">
            <a:avLst/>
          </a:prstGeom>
          <a:noFill/>
          <a:ln>
            <a:noFill/>
          </a:ln>
        </p:spPr>
        <p:style>
          <a:lnRef idx="0"/>
          <a:fillRef idx="0"/>
          <a:effectRef idx="0"/>
          <a:fontRef idx="minor"/>
        </p:style>
        <p:txBody>
          <a:bodyPr lIns="90000" rIns="90000" tIns="45000" bIns="45000"/>
          <a:p>
            <a:pPr algn="ctr">
              <a:lnSpc>
                <a:spcPct val="100000"/>
              </a:lnSpc>
            </a:pPr>
            <a:r>
              <a:rPr b="0" lang="en-US" sz="2400" spc="-1" strike="noStrike">
                <a:solidFill>
                  <a:srgbClr val="000000"/>
                </a:solidFill>
                <a:latin typeface="Calibri"/>
              </a:rPr>
              <a:t>Metabolic engineering for Natural Products</a:t>
            </a:r>
            <a:endParaRPr b="0" lang="en-US" sz="2400" spc="-1" strike="noStrike">
              <a:latin typeface="Arial"/>
            </a:endParaRPr>
          </a:p>
          <a:p>
            <a:pPr algn="ctr">
              <a:lnSpc>
                <a:spcPct val="100000"/>
              </a:lnSpc>
            </a:pPr>
            <a:endParaRPr b="0" lang="en-US" sz="2400" spc="-1" strike="noStrike">
              <a:latin typeface="Arial"/>
            </a:endParaRPr>
          </a:p>
          <a:p>
            <a:pPr algn="ctr">
              <a:lnSpc>
                <a:spcPct val="100000"/>
              </a:lnSpc>
            </a:pPr>
            <a:r>
              <a:rPr b="0" lang="en-US" sz="2400" spc="-1" strike="noStrike">
                <a:solidFill>
                  <a:srgbClr val="000000"/>
                </a:solidFill>
                <a:latin typeface="Calibri"/>
              </a:rPr>
              <a:t>Jean-Loup Faolon, Paris</a:t>
            </a:r>
            <a:endParaRPr b="0" lang="en-US" sz="2400" spc="-1" strike="noStrike">
              <a:latin typeface="Arial"/>
            </a:endParaRPr>
          </a:p>
        </p:txBody>
      </p:sp>
    </p:spTree>
  </p:cSld>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7" name="CustomShape 1"/>
          <p:cNvSpPr/>
          <p:nvPr/>
        </p:nvSpPr>
        <p:spPr>
          <a:xfrm>
            <a:off x="463320" y="1897200"/>
            <a:ext cx="10537560" cy="5119920"/>
          </a:xfrm>
          <a:prstGeom prst="rect">
            <a:avLst/>
          </a:prstGeom>
          <a:solidFill>
            <a:srgbClr val="ffffff"/>
          </a:solidFill>
          <a:ln>
            <a:noFill/>
          </a:ln>
        </p:spPr>
        <p:style>
          <a:lnRef idx="0"/>
          <a:fillRef idx="0"/>
          <a:effectRef idx="0"/>
          <a:fontRef idx="minor"/>
        </p:style>
        <p:txBody>
          <a:bodyPr lIns="0" rIns="0" tIns="0" bIns="0" anchor="ctr"/>
          <a:p>
            <a:pPr>
              <a:lnSpc>
                <a:spcPct val="100000"/>
              </a:lnSpc>
            </a:pPr>
            <a:r>
              <a:rPr b="0" lang="en-US" sz="2400" spc="-1" strike="noStrike">
                <a:solidFill>
                  <a:srgbClr val="212121"/>
                </a:solidFill>
                <a:latin typeface="inherit"/>
              </a:rPr>
              <a:t>A genetic resource is defined as: </a:t>
            </a:r>
            <a:endParaRPr b="0" lang="en-US" sz="2400" spc="-1" strike="noStrike">
              <a:latin typeface="Arial"/>
            </a:endParaRPr>
          </a:p>
          <a:p>
            <a:pPr>
              <a:lnSpc>
                <a:spcPct val="100000"/>
              </a:lnSpc>
            </a:pPr>
            <a:endParaRPr b="0" lang="en-US" sz="2400" spc="-1" strike="noStrike">
              <a:latin typeface="Arial"/>
            </a:endParaRPr>
          </a:p>
          <a:p>
            <a:pPr marL="457200" indent="-456840">
              <a:lnSpc>
                <a:spcPct val="100000"/>
              </a:lnSpc>
              <a:buClr>
                <a:srgbClr val="212121"/>
              </a:buClr>
              <a:buFont typeface="StarSymbol"/>
              <a:buChar char="-"/>
            </a:pPr>
            <a:r>
              <a:rPr b="0" lang="en-US" sz="2400" spc="-1" strike="noStrike">
                <a:solidFill>
                  <a:srgbClr val="212121"/>
                </a:solidFill>
                <a:latin typeface="inherit"/>
              </a:rPr>
              <a:t>any resource produced naturally, made of DNA, RNA or biochemical compound produced by the genome: protein, lipids, carbohydrates ... </a:t>
            </a:r>
            <a:endParaRPr b="0" lang="en-US" sz="2400" spc="-1" strike="noStrike">
              <a:latin typeface="Arial"/>
            </a:endParaRPr>
          </a:p>
          <a:p>
            <a:pPr marL="457200" indent="-456840">
              <a:lnSpc>
                <a:spcPct val="100000"/>
              </a:lnSpc>
              <a:buClr>
                <a:srgbClr val="212121"/>
              </a:buClr>
              <a:buFont typeface="StarSymbol"/>
              <a:buChar char="-"/>
            </a:pPr>
            <a:r>
              <a:rPr b="0" lang="en-US" sz="2400" spc="-1" strike="noStrike">
                <a:solidFill>
                  <a:srgbClr val="212121"/>
                </a:solidFill>
                <a:latin typeface="inherit"/>
              </a:rPr>
              <a:t>obtained from any organism: animal, vegetable, fungal, bacterium, virus ... whether alive or dead </a:t>
            </a:r>
            <a:endParaRPr b="0" lang="en-US" sz="2400" spc="-1" strike="noStrike">
              <a:latin typeface="Arial"/>
            </a:endParaRPr>
          </a:p>
          <a:p>
            <a:pPr marL="457200" indent="-456840">
              <a:lnSpc>
                <a:spcPct val="100000"/>
              </a:lnSpc>
              <a:buClr>
                <a:srgbClr val="212121"/>
              </a:buClr>
              <a:buFont typeface="StarSymbol"/>
              <a:buChar char="-"/>
            </a:pPr>
            <a:r>
              <a:rPr b="0" lang="en-US" sz="2400" spc="-1" strike="noStrike">
                <a:solidFill>
                  <a:srgbClr val="212121"/>
                </a:solidFill>
                <a:latin typeface="inherit"/>
              </a:rPr>
              <a:t>at the molecular scale, cell, tissue, organ, organism, </a:t>
            </a:r>
            <a:endParaRPr b="0" lang="en-US" sz="2400" spc="-1" strike="noStrike">
              <a:latin typeface="Arial"/>
            </a:endParaRPr>
          </a:p>
          <a:p>
            <a:pPr marL="457200" indent="-456840">
              <a:lnSpc>
                <a:spcPct val="100000"/>
              </a:lnSpc>
              <a:buClr>
                <a:srgbClr val="212121"/>
              </a:buClr>
              <a:buFont typeface="StarSymbol"/>
              <a:buChar char="-"/>
            </a:pPr>
            <a:r>
              <a:rPr b="0" lang="en-US" sz="2400" spc="-1" strike="noStrike">
                <a:solidFill>
                  <a:srgbClr val="212121"/>
                </a:solidFill>
                <a:latin typeface="inherit"/>
              </a:rPr>
              <a:t>group of the same species or multi-species group to </a:t>
            </a:r>
            <a:endParaRPr b="0" lang="en-US" sz="2400" spc="-1" strike="noStrike">
              <a:latin typeface="Arial"/>
            </a:endParaRPr>
          </a:p>
          <a:p>
            <a:pPr marL="457200" indent="-456840">
              <a:lnSpc>
                <a:spcPct val="100000"/>
              </a:lnSpc>
              <a:buClr>
                <a:srgbClr val="212121"/>
              </a:buClr>
              <a:buFont typeface="StarSymbol"/>
              <a:buChar char="-"/>
            </a:pPr>
            <a:r>
              <a:rPr b="0" lang="en-US" sz="2400" spc="-1" strike="noStrike">
                <a:solidFill>
                  <a:srgbClr val="212121"/>
                </a:solidFill>
                <a:latin typeface="inherit"/>
              </a:rPr>
              <a:t>be taken or already removed, on site or in a collection </a:t>
            </a:r>
            <a:endParaRPr b="0" lang="en-US" sz="2400" spc="-1" strike="noStrike">
              <a:latin typeface="Arial"/>
            </a:endParaRPr>
          </a:p>
          <a:p>
            <a:pPr marL="457200" indent="-456840">
              <a:lnSpc>
                <a:spcPct val="100000"/>
              </a:lnSpc>
              <a:buClr>
                <a:srgbClr val="212121"/>
              </a:buClr>
              <a:buFont typeface="StarSymbol"/>
              <a:buChar char="-"/>
            </a:pPr>
            <a:r>
              <a:rPr b="0" lang="en-US" sz="2400" spc="-1" strike="noStrike">
                <a:solidFill>
                  <a:srgbClr val="212121"/>
                </a:solidFill>
                <a:latin typeface="inherit"/>
              </a:rPr>
              <a:t>Genetic resources are the property of the state, </a:t>
            </a:r>
            <a:endParaRPr b="0" lang="en-US" sz="2400" spc="-1" strike="noStrike">
              <a:latin typeface="Arial"/>
            </a:endParaRPr>
          </a:p>
          <a:p>
            <a:pPr>
              <a:lnSpc>
                <a:spcPct val="100000"/>
              </a:lnSpc>
            </a:pPr>
            <a:r>
              <a:rPr b="0" lang="en-US" sz="2400" spc="-1" strike="noStrike">
                <a:solidFill>
                  <a:srgbClr val="212121"/>
                </a:solidFill>
                <a:latin typeface="inherit"/>
              </a:rPr>
              <a:t>	</a:t>
            </a:r>
            <a:r>
              <a:rPr b="0" lang="en-US" sz="2400" spc="-1" strike="noStrike">
                <a:solidFill>
                  <a:srgbClr val="212121"/>
                </a:solidFill>
                <a:latin typeface="inherit"/>
              </a:rPr>
              <a:t>or indigenous population of origin.</a:t>
            </a:r>
            <a:endParaRPr b="0" lang="en-US" sz="2400" spc="-1" strike="noStrike">
              <a:latin typeface="Arial"/>
            </a:endParaRPr>
          </a:p>
          <a:p>
            <a:pPr>
              <a:lnSpc>
                <a:spcPct val="100000"/>
              </a:lnSpc>
            </a:pPr>
            <a:endParaRPr b="0" lang="en-US" sz="2400" spc="-1" strike="noStrike">
              <a:latin typeface="Arial"/>
            </a:endParaRPr>
          </a:p>
          <a:p>
            <a:pPr>
              <a:lnSpc>
                <a:spcPct val="100000"/>
              </a:lnSpc>
            </a:pPr>
            <a:endParaRPr b="0" lang="en-US" sz="2400" spc="-1" strike="noStrike">
              <a:latin typeface="Arial"/>
            </a:endParaRPr>
          </a:p>
        </p:txBody>
      </p:sp>
      <p:sp>
        <p:nvSpPr>
          <p:cNvPr id="298" name="CustomShape 2"/>
          <p:cNvSpPr/>
          <p:nvPr/>
        </p:nvSpPr>
        <p:spPr>
          <a:xfrm>
            <a:off x="7861320" y="222120"/>
            <a:ext cx="4984560" cy="1187640"/>
          </a:xfrm>
          <a:prstGeom prst="rect">
            <a:avLst/>
          </a:prstGeom>
          <a:noFill/>
          <a:ln>
            <a:noFill/>
          </a:ln>
        </p:spPr>
        <p:style>
          <a:lnRef idx="0"/>
          <a:fillRef idx="0"/>
          <a:effectRef idx="0"/>
          <a:fontRef idx="minor"/>
        </p:style>
        <p:txBody>
          <a:bodyPr lIns="90000" rIns="90000" tIns="45000" bIns="45000"/>
          <a:p>
            <a:pPr>
              <a:lnSpc>
                <a:spcPct val="100000"/>
              </a:lnSpc>
            </a:pPr>
            <a:r>
              <a:rPr b="1" lang="en-US" sz="3600" spc="-1" strike="noStrike">
                <a:solidFill>
                  <a:srgbClr val="212121"/>
                </a:solidFill>
                <a:latin typeface="inherit"/>
              </a:rPr>
              <a:t>Nagoya Protocol</a:t>
            </a:r>
            <a:endParaRPr b="0" lang="en-US" sz="3600" spc="-1" strike="noStrike">
              <a:latin typeface="Arial"/>
            </a:endParaRPr>
          </a:p>
          <a:p>
            <a:pPr>
              <a:lnSpc>
                <a:spcPct val="100000"/>
              </a:lnSpc>
            </a:pPr>
            <a:endParaRPr b="0" lang="en-US" sz="3600" spc="-1" strike="noStrike">
              <a:latin typeface="Arial"/>
            </a:endParaRPr>
          </a:p>
        </p:txBody>
      </p:sp>
      <p:pic>
        <p:nvPicPr>
          <p:cNvPr id="299" name="Image 1" descr=""/>
          <p:cNvPicPr/>
          <p:nvPr/>
        </p:nvPicPr>
        <p:blipFill>
          <a:blip r:embed="rId1"/>
          <a:stretch/>
        </p:blipFill>
        <p:spPr>
          <a:xfrm>
            <a:off x="7861320" y="3922920"/>
            <a:ext cx="4476600" cy="2854080"/>
          </a:xfrm>
          <a:prstGeom prst="rect">
            <a:avLst/>
          </a:prstGeom>
          <a:ln>
            <a:noFill/>
          </a:ln>
        </p:spPr>
      </p:pic>
      <p:sp>
        <p:nvSpPr>
          <p:cNvPr id="300" name="CustomShape 3"/>
          <p:cNvSpPr/>
          <p:nvPr/>
        </p:nvSpPr>
        <p:spPr>
          <a:xfrm>
            <a:off x="374760" y="120600"/>
            <a:ext cx="7402320" cy="201060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latin typeface="Calibri"/>
              </a:rPr>
              <a:t>The </a:t>
            </a:r>
            <a:r>
              <a:rPr b="0" i="1" lang="en-US" sz="1800" spc="-1" strike="noStrike">
                <a:solidFill>
                  <a:srgbClr val="000000"/>
                </a:solidFill>
                <a:latin typeface="Calibri"/>
              </a:rPr>
              <a:t>Nagoya Protocol on Access to Genetic Resources and the Fair and Equitable Sharing of Benefits Arising from their Utilization (ABS) to the Convention on Biological Diversity</a:t>
            </a:r>
            <a:r>
              <a:rPr b="0" lang="en-US" sz="1800" spc="-1" strike="noStrike">
                <a:solidFill>
                  <a:srgbClr val="000000"/>
                </a:solidFill>
                <a:latin typeface="Calibri"/>
              </a:rPr>
              <a:t> is a supplementary agreement to the Convention on Biological Diversity and entered into force on 12 October 2014 - the fair and equitable sharing of benefits arising from the utilization of genetic resources, thereby contributing to the conservation and sustainable use of biodiversity. </a:t>
            </a:r>
            <a:endParaRPr b="0" lang="en-US" sz="1800" spc="-1" strike="noStrike">
              <a:latin typeface="Arial"/>
            </a:endParaRPr>
          </a:p>
        </p:txBody>
      </p:sp>
    </p:spTree>
  </p:cSld>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1" name="TextShape 1"/>
          <p:cNvSpPr txBox="1"/>
          <p:nvPr/>
        </p:nvSpPr>
        <p:spPr>
          <a:xfrm>
            <a:off x="838080" y="365040"/>
            <a:ext cx="10515240" cy="1325160"/>
          </a:xfrm>
          <a:prstGeom prst="rect">
            <a:avLst/>
          </a:prstGeom>
          <a:noFill/>
          <a:ln>
            <a:noFill/>
          </a:ln>
        </p:spPr>
        <p:txBody>
          <a:bodyPr anchor="ctr"/>
          <a:p>
            <a:pPr>
              <a:lnSpc>
                <a:spcPct val="90000"/>
              </a:lnSpc>
            </a:pPr>
            <a:r>
              <a:rPr b="0" lang="en-US" sz="4400" spc="-1" strike="noStrike">
                <a:solidFill>
                  <a:srgbClr val="000000"/>
                </a:solidFill>
                <a:latin typeface="Calibri Light"/>
              </a:rPr>
              <a:t>Issues about Nagoya</a:t>
            </a:r>
            <a:endParaRPr b="0" lang="en-US" sz="4400" spc="-1" strike="noStrike">
              <a:solidFill>
                <a:srgbClr val="000000"/>
              </a:solidFill>
              <a:latin typeface="Calibri"/>
            </a:endParaRPr>
          </a:p>
        </p:txBody>
      </p:sp>
      <p:sp>
        <p:nvSpPr>
          <p:cNvPr id="302" name="TextShape 2"/>
          <p:cNvSpPr txBox="1"/>
          <p:nvPr/>
        </p:nvSpPr>
        <p:spPr>
          <a:xfrm>
            <a:off x="838080" y="1825560"/>
            <a:ext cx="10515240" cy="4350960"/>
          </a:xfrm>
          <a:prstGeom prst="rect">
            <a:avLst/>
          </a:prstGeom>
          <a:noFill/>
          <a:ln>
            <a:noFill/>
          </a:ln>
        </p:spPr>
        <p:txBody>
          <a:bodyPr/>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How to define a natural product which falls under Nagoya, </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How to deal with  plants which go beyond country boundaries, and NPs which go beyond country boundaries, </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Who decides this as it is an international decision, and what ‘authoritative lists’ researchers and suppliers can use. </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How can this be accommodated with the date of signature of Nagoya,</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How can post hoc claims be managed by over-ambitious and organised nations.</a:t>
            </a:r>
            <a:endParaRPr b="0" lang="en-US" sz="2800" spc="-1" strike="noStrike">
              <a:solidFill>
                <a:srgbClr val="000000"/>
              </a:solidFill>
              <a:latin typeface="Calibri"/>
            </a:endParaRPr>
          </a:p>
          <a:p>
            <a:pPr>
              <a:lnSpc>
                <a:spcPct val="90000"/>
              </a:lnSpc>
              <a:spcBef>
                <a:spcPts val="1001"/>
              </a:spcBef>
            </a:pPr>
            <a:endParaRPr b="0" lang="en-US" sz="2800" spc="-1" strike="noStrike">
              <a:solidFill>
                <a:srgbClr val="000000"/>
              </a:solidFill>
              <a:latin typeface="Calibri"/>
            </a:endParaRPr>
          </a:p>
        </p:txBody>
      </p:sp>
    </p:spTree>
  </p:cSld>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211" name="Table 1"/>
          <p:cNvGraphicFramePr/>
          <p:nvPr/>
        </p:nvGraphicFramePr>
        <p:xfrm>
          <a:off x="2438280" y="1184400"/>
          <a:ext cx="7210080" cy="5211360"/>
        </p:xfrm>
        <a:graphic>
          <a:graphicData uri="http://schemas.openxmlformats.org/drawingml/2006/table">
            <a:tbl>
              <a:tblPr/>
              <a:tblGrid>
                <a:gridCol w="3605040"/>
                <a:gridCol w="3605040"/>
              </a:tblGrid>
              <a:tr h="487440">
                <a:tc>
                  <a:txBody>
                    <a:bodyPr lIns="63360" rIns="63360" tIns="0" bIns="0" anchor="ctr"/>
                    <a:p>
                      <a:pPr algn="ctr">
                        <a:lnSpc>
                          <a:spcPct val="100000"/>
                        </a:lnSpc>
                        <a:spcAft>
                          <a:spcPts val="601"/>
                        </a:spcAft>
                      </a:pPr>
                      <a:br/>
                      <a:r>
                        <a:rPr b="1" lang="en-US" sz="1600" spc="-1" strike="noStrike">
                          <a:solidFill>
                            <a:srgbClr val="ffffff"/>
                          </a:solidFill>
                          <a:latin typeface="Calibri"/>
                        </a:rPr>
                        <a:t>TARGET, inhibitors</a:t>
                      </a:r>
                      <a:endParaRPr b="0" lang="en-US" sz="1600" spc="-1" strike="noStrike">
                        <a:latin typeface="Arial"/>
                      </a:endParaRPr>
                    </a:p>
                  </a:txBody>
                  <a:tcPr marL="63360" marR="63360">
                    <a:lnL w="12240">
                      <a:solidFill>
                        <a:srgbClr val="ffffff"/>
                      </a:solidFill>
                    </a:lnL>
                    <a:lnR w="12240">
                      <a:solidFill>
                        <a:srgbClr val="ffffff"/>
                      </a:solidFill>
                    </a:lnR>
                    <a:lnT w="12240">
                      <a:solidFill>
                        <a:srgbClr val="ffffff"/>
                      </a:solidFill>
                    </a:lnT>
                    <a:lnB w="38160">
                      <a:solidFill>
                        <a:srgbClr val="ffffff"/>
                      </a:solidFill>
                    </a:lnB>
                    <a:solidFill>
                      <a:srgbClr val="5b9bd5"/>
                    </a:solidFill>
                  </a:tcPr>
                </a:tc>
                <a:tc>
                  <a:txBody>
                    <a:bodyPr lIns="63360" rIns="63360" tIns="0" bIns="0" anchor="ctr"/>
                    <a:p>
                      <a:pPr algn="ctr">
                        <a:lnSpc>
                          <a:spcPct val="100000"/>
                        </a:lnSpc>
                        <a:spcAft>
                          <a:spcPts val="601"/>
                        </a:spcAft>
                      </a:pPr>
                      <a:r>
                        <a:rPr b="1" lang="en-US" sz="1600" spc="-1" strike="noStrike">
                          <a:solidFill>
                            <a:srgbClr val="ffffff"/>
                          </a:solidFill>
                          <a:latin typeface="Calibri"/>
                        </a:rPr>
                        <a:t>WHICH IMMUNE DISEASES ?</a:t>
                      </a:r>
                      <a:endParaRPr b="0" lang="en-US" sz="1600" spc="-1" strike="noStrike">
                        <a:latin typeface="Arial"/>
                      </a:endParaRPr>
                    </a:p>
                  </a:txBody>
                  <a:tcPr marL="63360" marR="63360">
                    <a:lnL w="12240">
                      <a:solidFill>
                        <a:srgbClr val="ffffff"/>
                      </a:solidFill>
                    </a:lnL>
                    <a:lnR w="12240">
                      <a:solidFill>
                        <a:srgbClr val="ffffff"/>
                      </a:solidFill>
                    </a:lnR>
                    <a:lnT w="12240">
                      <a:solidFill>
                        <a:srgbClr val="ffffff"/>
                      </a:solidFill>
                    </a:lnT>
                    <a:lnB w="38160">
                      <a:solidFill>
                        <a:srgbClr val="ffffff"/>
                      </a:solidFill>
                    </a:lnB>
                    <a:solidFill>
                      <a:srgbClr val="5b9bd5"/>
                    </a:solidFill>
                  </a:tcPr>
                </a:tc>
              </a:tr>
              <a:tr h="4723920">
                <a:tc>
                  <a:txBody>
                    <a:bodyPr lIns="63360" rIns="63360" tIns="0" bIns="0"/>
                    <a:p>
                      <a:pPr marL="343080" indent="-342720">
                        <a:lnSpc>
                          <a:spcPct val="100000"/>
                        </a:lnSpc>
                        <a:spcAft>
                          <a:spcPts val="601"/>
                        </a:spcAft>
                        <a:buClr>
                          <a:srgbClr val="ffffff"/>
                        </a:buClr>
                        <a:buFont typeface="Symbol"/>
                        <a:buChar char=""/>
                      </a:pPr>
                      <a:r>
                        <a:rPr b="1" lang="en-US" sz="1600" spc="-1" strike="noStrike">
                          <a:solidFill>
                            <a:srgbClr val="ffffff"/>
                          </a:solidFill>
                          <a:latin typeface="Calibri"/>
                        </a:rPr>
                        <a:t>Akt</a:t>
                      </a:r>
                      <a:endParaRPr b="0" lang="en-US" sz="1600" spc="-1" strike="noStrike">
                        <a:latin typeface="Arial"/>
                      </a:endParaRPr>
                    </a:p>
                    <a:p>
                      <a:pPr marL="343080" indent="-342720">
                        <a:lnSpc>
                          <a:spcPct val="100000"/>
                        </a:lnSpc>
                        <a:spcAft>
                          <a:spcPts val="601"/>
                        </a:spcAft>
                        <a:buClr>
                          <a:srgbClr val="ffffff"/>
                        </a:buClr>
                        <a:buFont typeface="Symbol"/>
                        <a:buChar char=""/>
                      </a:pPr>
                      <a:r>
                        <a:rPr b="1" lang="en-US" sz="1600" spc="-1" strike="noStrike">
                          <a:solidFill>
                            <a:srgbClr val="ffffff"/>
                          </a:solidFill>
                          <a:latin typeface="Calibri"/>
                        </a:rPr>
                        <a:t>Multiple chemokine receptors</a:t>
                      </a:r>
                      <a:endParaRPr b="0" lang="en-US" sz="1600" spc="-1" strike="noStrike">
                        <a:latin typeface="Arial"/>
                      </a:endParaRPr>
                    </a:p>
                    <a:p>
                      <a:pPr marL="343080" indent="-342720">
                        <a:lnSpc>
                          <a:spcPct val="100000"/>
                        </a:lnSpc>
                        <a:spcAft>
                          <a:spcPts val="601"/>
                        </a:spcAft>
                        <a:buClr>
                          <a:srgbClr val="ffffff"/>
                        </a:buClr>
                        <a:buFont typeface="Symbol"/>
                        <a:buChar char=""/>
                      </a:pPr>
                      <a:r>
                        <a:rPr b="1" lang="en-US" sz="1600" spc="-1" strike="noStrike">
                          <a:solidFill>
                            <a:srgbClr val="ffffff"/>
                          </a:solidFill>
                          <a:latin typeface="Calibri"/>
                        </a:rPr>
                        <a:t>INFα</a:t>
                      </a:r>
                      <a:endParaRPr b="0" lang="en-US" sz="1600" spc="-1" strike="noStrike">
                        <a:latin typeface="Arial"/>
                      </a:endParaRPr>
                    </a:p>
                    <a:p>
                      <a:pPr marL="343080" indent="-342720">
                        <a:lnSpc>
                          <a:spcPct val="100000"/>
                        </a:lnSpc>
                        <a:spcAft>
                          <a:spcPts val="601"/>
                        </a:spcAft>
                        <a:buClr>
                          <a:srgbClr val="ffffff"/>
                        </a:buClr>
                        <a:buFont typeface="Symbol"/>
                        <a:buChar char=""/>
                      </a:pPr>
                      <a:r>
                        <a:rPr b="1" lang="en-US" sz="1600" spc="-1" strike="noStrike">
                          <a:solidFill>
                            <a:srgbClr val="ffffff"/>
                          </a:solidFill>
                          <a:latin typeface="Calibri"/>
                        </a:rPr>
                        <a:t>IL1</a:t>
                      </a:r>
                      <a:endParaRPr b="0" lang="en-US" sz="1600" spc="-1" strike="noStrike">
                        <a:latin typeface="Arial"/>
                      </a:endParaRPr>
                    </a:p>
                    <a:p>
                      <a:pPr marL="343080" indent="-342720">
                        <a:lnSpc>
                          <a:spcPct val="100000"/>
                        </a:lnSpc>
                        <a:spcAft>
                          <a:spcPts val="601"/>
                        </a:spcAft>
                        <a:buClr>
                          <a:srgbClr val="ffffff"/>
                        </a:buClr>
                        <a:buFont typeface="Symbol"/>
                        <a:buChar char=""/>
                      </a:pPr>
                      <a:r>
                        <a:rPr b="1" lang="en-US" sz="1600" spc="-1" strike="noStrike">
                          <a:solidFill>
                            <a:srgbClr val="ffffff"/>
                          </a:solidFill>
                          <a:latin typeface="Calibri"/>
                        </a:rPr>
                        <a:t>IL6</a:t>
                      </a:r>
                      <a:endParaRPr b="0" lang="en-US" sz="1600" spc="-1" strike="noStrike">
                        <a:latin typeface="Arial"/>
                      </a:endParaRPr>
                    </a:p>
                    <a:p>
                      <a:pPr marL="343080" indent="-342720">
                        <a:lnSpc>
                          <a:spcPct val="100000"/>
                        </a:lnSpc>
                        <a:spcAft>
                          <a:spcPts val="601"/>
                        </a:spcAft>
                        <a:buClr>
                          <a:srgbClr val="ffffff"/>
                        </a:buClr>
                        <a:buFont typeface="Symbol"/>
                        <a:buChar char=""/>
                      </a:pPr>
                      <a:r>
                        <a:rPr b="1" lang="en-US" sz="1600" spc="-1" strike="noStrike">
                          <a:solidFill>
                            <a:srgbClr val="ffffff"/>
                          </a:solidFill>
                          <a:latin typeface="Calibri"/>
                        </a:rPr>
                        <a:t>IL17</a:t>
                      </a:r>
                      <a:endParaRPr b="0" lang="en-US" sz="1600" spc="-1" strike="noStrike">
                        <a:latin typeface="Arial"/>
                      </a:endParaRPr>
                    </a:p>
                    <a:p>
                      <a:pPr marL="343080" indent="-342720">
                        <a:lnSpc>
                          <a:spcPct val="100000"/>
                        </a:lnSpc>
                        <a:spcAft>
                          <a:spcPts val="601"/>
                        </a:spcAft>
                        <a:buClr>
                          <a:srgbClr val="ffffff"/>
                        </a:buClr>
                        <a:buFont typeface="Symbol"/>
                        <a:buChar char=""/>
                      </a:pPr>
                      <a:r>
                        <a:rPr b="1" lang="en-US" sz="1600" spc="-1" strike="noStrike">
                          <a:solidFill>
                            <a:srgbClr val="ffffff"/>
                          </a:solidFill>
                          <a:latin typeface="Calibri"/>
                        </a:rPr>
                        <a:t>Inflammasome</a:t>
                      </a:r>
                      <a:endParaRPr b="0" lang="en-US" sz="1600" spc="-1" strike="noStrike">
                        <a:latin typeface="Arial"/>
                      </a:endParaRPr>
                    </a:p>
                    <a:p>
                      <a:pPr marL="343080" indent="-342720">
                        <a:lnSpc>
                          <a:spcPct val="100000"/>
                        </a:lnSpc>
                        <a:spcAft>
                          <a:spcPts val="601"/>
                        </a:spcAft>
                        <a:buClr>
                          <a:srgbClr val="ffffff"/>
                        </a:buClr>
                        <a:buFont typeface="Symbol"/>
                        <a:buChar char=""/>
                      </a:pPr>
                      <a:r>
                        <a:rPr b="1" lang="en-US" sz="1600" spc="-1" strike="noStrike">
                          <a:solidFill>
                            <a:srgbClr val="ffffff"/>
                          </a:solidFill>
                          <a:latin typeface="Calibri"/>
                        </a:rPr>
                        <a:t>IRAK4</a:t>
                      </a:r>
                      <a:endParaRPr b="0" lang="en-US" sz="1600" spc="-1" strike="noStrike">
                        <a:latin typeface="Arial"/>
                      </a:endParaRPr>
                    </a:p>
                    <a:p>
                      <a:pPr marL="343080" indent="-342720">
                        <a:lnSpc>
                          <a:spcPct val="100000"/>
                        </a:lnSpc>
                        <a:spcAft>
                          <a:spcPts val="601"/>
                        </a:spcAft>
                        <a:buClr>
                          <a:srgbClr val="ffffff"/>
                        </a:buClr>
                        <a:buFont typeface="Symbol"/>
                        <a:buChar char=""/>
                      </a:pPr>
                      <a:r>
                        <a:rPr b="1" lang="en-US" sz="1600" spc="-1" strike="noStrike">
                          <a:solidFill>
                            <a:srgbClr val="ffffff"/>
                          </a:solidFill>
                          <a:latin typeface="Calibri"/>
                        </a:rPr>
                        <a:t>Jak/stat</a:t>
                      </a:r>
                      <a:endParaRPr b="0" lang="en-US" sz="1600" spc="-1" strike="noStrike">
                        <a:latin typeface="Arial"/>
                      </a:endParaRPr>
                    </a:p>
                    <a:p>
                      <a:pPr marL="343080" indent="-342720">
                        <a:lnSpc>
                          <a:spcPct val="100000"/>
                        </a:lnSpc>
                        <a:spcAft>
                          <a:spcPts val="601"/>
                        </a:spcAft>
                        <a:buClr>
                          <a:srgbClr val="ffffff"/>
                        </a:buClr>
                        <a:buFont typeface="Symbol"/>
                        <a:buChar char=""/>
                      </a:pPr>
                      <a:r>
                        <a:rPr b="1" lang="en-US" sz="1600" spc="-1" strike="noStrike">
                          <a:solidFill>
                            <a:srgbClr val="ffffff"/>
                          </a:solidFill>
                          <a:latin typeface="Calibri"/>
                        </a:rPr>
                        <a:t>Mtor</a:t>
                      </a:r>
                      <a:endParaRPr b="0" lang="en-US" sz="1600" spc="-1" strike="noStrike">
                        <a:latin typeface="Arial"/>
                      </a:endParaRPr>
                    </a:p>
                    <a:p>
                      <a:pPr marL="343080" indent="-342720">
                        <a:lnSpc>
                          <a:spcPct val="100000"/>
                        </a:lnSpc>
                        <a:spcAft>
                          <a:spcPts val="601"/>
                        </a:spcAft>
                        <a:buClr>
                          <a:srgbClr val="ffffff"/>
                        </a:buClr>
                        <a:buFont typeface="Symbol"/>
                        <a:buChar char=""/>
                      </a:pPr>
                      <a:r>
                        <a:rPr b="1" lang="en-US" sz="1600" spc="-1" strike="noStrike">
                          <a:solidFill>
                            <a:srgbClr val="ffffff"/>
                          </a:solidFill>
                          <a:latin typeface="Calibri"/>
                        </a:rPr>
                        <a:t>PI3K δ /γ</a:t>
                      </a:r>
                      <a:endParaRPr b="0" lang="en-US" sz="1600" spc="-1" strike="noStrike">
                        <a:latin typeface="Arial"/>
                      </a:endParaRPr>
                    </a:p>
                    <a:p>
                      <a:pPr marL="343080" indent="-342720">
                        <a:lnSpc>
                          <a:spcPct val="100000"/>
                        </a:lnSpc>
                        <a:spcAft>
                          <a:spcPts val="601"/>
                        </a:spcAft>
                        <a:buClr>
                          <a:srgbClr val="ffffff"/>
                        </a:buClr>
                        <a:buFont typeface="Symbol"/>
                        <a:buChar char=""/>
                      </a:pPr>
                      <a:r>
                        <a:rPr b="1" lang="en-US" sz="1600" spc="-1" strike="noStrike">
                          <a:solidFill>
                            <a:srgbClr val="ffffff"/>
                          </a:solidFill>
                          <a:latin typeface="Calibri"/>
                        </a:rPr>
                        <a:t>Syk</a:t>
                      </a:r>
                      <a:endParaRPr b="0" lang="en-US" sz="1600" spc="-1" strike="noStrike">
                        <a:latin typeface="Arial"/>
                      </a:endParaRPr>
                    </a:p>
                    <a:p>
                      <a:pPr marL="343080" indent="-342720">
                        <a:lnSpc>
                          <a:spcPct val="100000"/>
                        </a:lnSpc>
                        <a:spcAft>
                          <a:spcPts val="601"/>
                        </a:spcAft>
                        <a:buClr>
                          <a:srgbClr val="ffffff"/>
                        </a:buClr>
                        <a:buFont typeface="Symbol"/>
                        <a:buChar char=""/>
                      </a:pPr>
                      <a:r>
                        <a:rPr b="1" lang="en-US" sz="1600" spc="-1" strike="noStrike">
                          <a:solidFill>
                            <a:srgbClr val="ffffff"/>
                          </a:solidFill>
                          <a:latin typeface="Calibri"/>
                        </a:rPr>
                        <a:t>TLR2/4/7/9</a:t>
                      </a:r>
                      <a:endParaRPr b="0" lang="en-US" sz="1600" spc="-1" strike="noStrike">
                        <a:latin typeface="Arial"/>
                      </a:endParaRPr>
                    </a:p>
                    <a:p>
                      <a:pPr marL="343080" indent="-342720">
                        <a:lnSpc>
                          <a:spcPct val="100000"/>
                        </a:lnSpc>
                        <a:spcAft>
                          <a:spcPts val="601"/>
                        </a:spcAft>
                        <a:buClr>
                          <a:srgbClr val="ffffff"/>
                        </a:buClr>
                        <a:buFont typeface="Symbol"/>
                        <a:buChar char=""/>
                      </a:pPr>
                      <a:r>
                        <a:rPr b="1" lang="en-US" sz="1600" spc="-1" strike="noStrike">
                          <a:solidFill>
                            <a:srgbClr val="ffffff"/>
                          </a:solidFill>
                          <a:latin typeface="Calibri"/>
                        </a:rPr>
                        <a:t>TNFα</a:t>
                      </a:r>
                      <a:endParaRPr b="0" lang="en-US" sz="1600" spc="-1" strike="noStrike">
                        <a:latin typeface="Arial"/>
                      </a:endParaRPr>
                    </a:p>
                    <a:p>
                      <a:pPr marL="343080" indent="-342720">
                        <a:lnSpc>
                          <a:spcPct val="100000"/>
                        </a:lnSpc>
                        <a:spcAft>
                          <a:spcPts val="601"/>
                        </a:spcAft>
                        <a:buClr>
                          <a:srgbClr val="ffffff"/>
                        </a:buClr>
                        <a:buFont typeface="Symbol"/>
                        <a:buChar char=""/>
                      </a:pPr>
                      <a:r>
                        <a:rPr b="1" lang="en-US" sz="1600" spc="-1" strike="noStrike">
                          <a:solidFill>
                            <a:srgbClr val="ffffff"/>
                          </a:solidFill>
                          <a:latin typeface="Calibri"/>
                        </a:rPr>
                        <a:t>ROR-γ</a:t>
                      </a:r>
                      <a:endParaRPr b="0" lang="en-US" sz="1600" spc="-1" strike="noStrike">
                        <a:latin typeface="Arial"/>
                      </a:endParaRPr>
                    </a:p>
                  </a:txBody>
                  <a:tcPr marL="63360" marR="63360">
                    <a:lnL w="12240">
                      <a:solidFill>
                        <a:srgbClr val="ffffff"/>
                      </a:solidFill>
                    </a:lnL>
                    <a:lnR w="12240">
                      <a:solidFill>
                        <a:srgbClr val="ffffff"/>
                      </a:solidFill>
                    </a:lnR>
                    <a:lnT w="12240">
                      <a:solidFill>
                        <a:srgbClr val="ffffff"/>
                      </a:solidFill>
                    </a:lnT>
                    <a:lnB w="12240">
                      <a:solidFill>
                        <a:srgbClr val="ffffff"/>
                      </a:solidFill>
                    </a:lnB>
                    <a:solidFill>
                      <a:srgbClr val="5b9bd5"/>
                    </a:solidFill>
                  </a:tcPr>
                </a:tc>
                <a:tc>
                  <a:txBody>
                    <a:bodyPr lIns="63360" rIns="63360" tIns="0" bIns="0"/>
                    <a:p>
                      <a:pPr marL="343080" indent="-342720">
                        <a:lnSpc>
                          <a:spcPct val="100000"/>
                        </a:lnSpc>
                        <a:spcAft>
                          <a:spcPts val="601"/>
                        </a:spcAft>
                        <a:buClr>
                          <a:srgbClr val="000000"/>
                        </a:buClr>
                        <a:buFont typeface="Symbol"/>
                        <a:buChar char=""/>
                      </a:pPr>
                      <a:r>
                        <a:rPr b="0" lang="en-US" sz="1600" spc="-1" strike="noStrike">
                          <a:solidFill>
                            <a:srgbClr val="000000"/>
                          </a:solidFill>
                          <a:latin typeface="Calibri"/>
                        </a:rPr>
                        <a:t>Asthma</a:t>
                      </a:r>
                      <a:endParaRPr b="0" lang="en-US" sz="1600" spc="-1" strike="noStrike">
                        <a:latin typeface="Arial"/>
                      </a:endParaRPr>
                    </a:p>
                    <a:p>
                      <a:pPr marL="343080" indent="-342720">
                        <a:lnSpc>
                          <a:spcPct val="100000"/>
                        </a:lnSpc>
                        <a:spcAft>
                          <a:spcPts val="601"/>
                        </a:spcAft>
                        <a:buClr>
                          <a:srgbClr val="000000"/>
                        </a:buClr>
                        <a:buFont typeface="Symbol"/>
                        <a:buChar char=""/>
                      </a:pPr>
                      <a:r>
                        <a:rPr b="0" lang="en-US" sz="1600" spc="-1" strike="noStrike">
                          <a:solidFill>
                            <a:srgbClr val="000000"/>
                          </a:solidFill>
                          <a:latin typeface="Calibri"/>
                        </a:rPr>
                        <a:t>Rheumatoid arthritis</a:t>
                      </a:r>
                      <a:endParaRPr b="0" lang="en-US" sz="1600" spc="-1" strike="noStrike">
                        <a:latin typeface="Arial"/>
                      </a:endParaRPr>
                    </a:p>
                    <a:p>
                      <a:pPr marL="343080" indent="-342720">
                        <a:lnSpc>
                          <a:spcPct val="100000"/>
                        </a:lnSpc>
                        <a:spcAft>
                          <a:spcPts val="601"/>
                        </a:spcAft>
                        <a:buClr>
                          <a:srgbClr val="000000"/>
                        </a:buClr>
                        <a:buFont typeface="Symbol"/>
                        <a:buChar char=""/>
                      </a:pPr>
                      <a:r>
                        <a:rPr b="0" lang="en-US" sz="1600" spc="-1" strike="noStrike">
                          <a:solidFill>
                            <a:srgbClr val="000000"/>
                          </a:solidFill>
                          <a:latin typeface="Calibri"/>
                        </a:rPr>
                        <a:t>Multiple sclerosis (IL17+)</a:t>
                      </a:r>
                      <a:endParaRPr b="0" lang="en-US" sz="1600" spc="-1" strike="noStrike">
                        <a:latin typeface="Arial"/>
                      </a:endParaRPr>
                    </a:p>
                    <a:p>
                      <a:pPr marL="343080" indent="-342720">
                        <a:lnSpc>
                          <a:spcPct val="100000"/>
                        </a:lnSpc>
                        <a:spcAft>
                          <a:spcPts val="601"/>
                        </a:spcAft>
                        <a:buClr>
                          <a:srgbClr val="000000"/>
                        </a:buClr>
                        <a:buFont typeface="Symbol"/>
                        <a:buChar char=""/>
                      </a:pPr>
                      <a:r>
                        <a:rPr b="0" lang="en-US" sz="1600" spc="-1" strike="noStrike">
                          <a:solidFill>
                            <a:srgbClr val="000000"/>
                          </a:solidFill>
                          <a:latin typeface="Calibri"/>
                        </a:rPr>
                        <a:t>Aspects of schizophrenia</a:t>
                      </a:r>
                      <a:endParaRPr b="0" lang="en-US" sz="1600" spc="-1" strike="noStrike">
                        <a:latin typeface="Arial"/>
                      </a:endParaRPr>
                    </a:p>
                    <a:p>
                      <a:pPr marL="343080" indent="-342720">
                        <a:lnSpc>
                          <a:spcPct val="100000"/>
                        </a:lnSpc>
                        <a:spcAft>
                          <a:spcPts val="601"/>
                        </a:spcAft>
                        <a:buClr>
                          <a:srgbClr val="000000"/>
                        </a:buClr>
                        <a:buFont typeface="Symbol"/>
                        <a:buChar char=""/>
                      </a:pPr>
                      <a:r>
                        <a:rPr b="0" lang="en-US" sz="1600" spc="-1" strike="noStrike">
                          <a:solidFill>
                            <a:srgbClr val="000000"/>
                          </a:solidFill>
                          <a:latin typeface="Calibri"/>
                        </a:rPr>
                        <a:t>Juvenile diabetes</a:t>
                      </a:r>
                      <a:endParaRPr b="0" lang="en-US" sz="1600" spc="-1" strike="noStrike">
                        <a:latin typeface="Arial"/>
                      </a:endParaRPr>
                    </a:p>
                    <a:p>
                      <a:pPr marL="343080" indent="-342720">
                        <a:lnSpc>
                          <a:spcPct val="100000"/>
                        </a:lnSpc>
                        <a:spcAft>
                          <a:spcPts val="601"/>
                        </a:spcAft>
                        <a:buClr>
                          <a:srgbClr val="000000"/>
                        </a:buClr>
                        <a:buFont typeface="Symbol"/>
                        <a:buChar char=""/>
                      </a:pPr>
                      <a:r>
                        <a:rPr b="0" lang="en-US" sz="1600" spc="-1" strike="noStrike">
                          <a:solidFill>
                            <a:srgbClr val="000000"/>
                          </a:solidFill>
                          <a:latin typeface="Calibri"/>
                        </a:rPr>
                        <a:t>Cardiomyopathy</a:t>
                      </a:r>
                      <a:endParaRPr b="0" lang="en-US" sz="1600" spc="-1" strike="noStrike">
                        <a:latin typeface="Arial"/>
                      </a:endParaRPr>
                    </a:p>
                    <a:p>
                      <a:pPr marL="343080" indent="-342720">
                        <a:lnSpc>
                          <a:spcPct val="100000"/>
                        </a:lnSpc>
                        <a:spcAft>
                          <a:spcPts val="601"/>
                        </a:spcAft>
                        <a:buClr>
                          <a:srgbClr val="000000"/>
                        </a:buClr>
                        <a:buFont typeface="Symbol"/>
                        <a:buChar char=""/>
                      </a:pPr>
                      <a:r>
                        <a:rPr b="0" lang="en-US" sz="1600" spc="-1" strike="noStrike">
                          <a:solidFill>
                            <a:srgbClr val="000000"/>
                          </a:solidFill>
                          <a:latin typeface="Calibri"/>
                        </a:rPr>
                        <a:t>Antiphospholipid syndrome</a:t>
                      </a:r>
                      <a:endParaRPr b="0" lang="en-US" sz="1600" spc="-1" strike="noStrike">
                        <a:latin typeface="Arial"/>
                      </a:endParaRPr>
                    </a:p>
                    <a:p>
                      <a:pPr marL="343080" indent="-342720">
                        <a:lnSpc>
                          <a:spcPct val="100000"/>
                        </a:lnSpc>
                        <a:spcAft>
                          <a:spcPts val="601"/>
                        </a:spcAft>
                        <a:buClr>
                          <a:srgbClr val="000000"/>
                        </a:buClr>
                        <a:buFont typeface="Symbol"/>
                        <a:buChar char=""/>
                      </a:pPr>
                      <a:r>
                        <a:rPr b="0" lang="en-US" sz="1600" spc="-1" strike="noStrike">
                          <a:solidFill>
                            <a:srgbClr val="000000"/>
                          </a:solidFill>
                          <a:latin typeface="Calibri"/>
                        </a:rPr>
                        <a:t>Guillain-Barré syndrome</a:t>
                      </a:r>
                      <a:endParaRPr b="0" lang="en-US" sz="1600" spc="-1" strike="noStrike">
                        <a:latin typeface="Arial"/>
                      </a:endParaRPr>
                    </a:p>
                    <a:p>
                      <a:pPr marL="343080" indent="-342720">
                        <a:lnSpc>
                          <a:spcPct val="100000"/>
                        </a:lnSpc>
                        <a:spcAft>
                          <a:spcPts val="601"/>
                        </a:spcAft>
                        <a:buClr>
                          <a:srgbClr val="000000"/>
                        </a:buClr>
                        <a:buFont typeface="Symbol"/>
                        <a:buChar char=""/>
                      </a:pPr>
                      <a:r>
                        <a:rPr b="0" lang="en-US" sz="1600" spc="-1" strike="noStrike">
                          <a:solidFill>
                            <a:srgbClr val="000000"/>
                          </a:solidFill>
                          <a:latin typeface="Calibri"/>
                        </a:rPr>
                        <a:t>Crohn’s disease</a:t>
                      </a:r>
                      <a:endParaRPr b="0" lang="en-US" sz="1600" spc="-1" strike="noStrike">
                        <a:latin typeface="Arial"/>
                      </a:endParaRPr>
                    </a:p>
                    <a:p>
                      <a:pPr marL="343080" indent="-342720">
                        <a:lnSpc>
                          <a:spcPct val="100000"/>
                        </a:lnSpc>
                        <a:spcAft>
                          <a:spcPts val="601"/>
                        </a:spcAft>
                        <a:buClr>
                          <a:srgbClr val="000000"/>
                        </a:buClr>
                        <a:buFont typeface="Symbol"/>
                        <a:buChar char=""/>
                      </a:pPr>
                      <a:r>
                        <a:rPr b="0" lang="en-US" sz="1600" spc="-1" strike="noStrike">
                          <a:solidFill>
                            <a:srgbClr val="000000"/>
                          </a:solidFill>
                          <a:latin typeface="Calibri"/>
                        </a:rPr>
                        <a:t>Graves’ disease</a:t>
                      </a:r>
                      <a:endParaRPr b="0" lang="en-US" sz="1600" spc="-1" strike="noStrike">
                        <a:latin typeface="Arial"/>
                      </a:endParaRPr>
                    </a:p>
                    <a:p>
                      <a:pPr marL="343080" indent="-342720">
                        <a:lnSpc>
                          <a:spcPct val="100000"/>
                        </a:lnSpc>
                        <a:spcAft>
                          <a:spcPts val="601"/>
                        </a:spcAft>
                        <a:buClr>
                          <a:srgbClr val="000000"/>
                        </a:buClr>
                        <a:buFont typeface="Symbol"/>
                        <a:buChar char=""/>
                      </a:pPr>
                      <a:r>
                        <a:rPr b="0" lang="en-US" sz="1600" spc="-1" strike="noStrike">
                          <a:solidFill>
                            <a:srgbClr val="000000"/>
                          </a:solidFill>
                          <a:latin typeface="Calibri"/>
                        </a:rPr>
                        <a:t>Sjogren’s syndrome</a:t>
                      </a:r>
                      <a:endParaRPr b="0" lang="en-US" sz="1600" spc="-1" strike="noStrike">
                        <a:latin typeface="Arial"/>
                      </a:endParaRPr>
                    </a:p>
                    <a:p>
                      <a:pPr marL="343080" indent="-342720">
                        <a:lnSpc>
                          <a:spcPct val="100000"/>
                        </a:lnSpc>
                        <a:spcAft>
                          <a:spcPts val="601"/>
                        </a:spcAft>
                        <a:buClr>
                          <a:srgbClr val="000000"/>
                        </a:buClr>
                        <a:buFont typeface="Symbol"/>
                        <a:buChar char=""/>
                      </a:pPr>
                      <a:r>
                        <a:rPr b="0" lang="en-US" sz="1600" spc="-1" strike="noStrike">
                          <a:solidFill>
                            <a:srgbClr val="000000"/>
                          </a:solidFill>
                          <a:latin typeface="Calibri"/>
                        </a:rPr>
                        <a:t>Vitiligo</a:t>
                      </a:r>
                      <a:endParaRPr b="0" lang="en-US" sz="1600" spc="-1" strike="noStrike">
                        <a:latin typeface="Arial"/>
                      </a:endParaRPr>
                    </a:p>
                    <a:p>
                      <a:pPr marL="343080" indent="-342720">
                        <a:lnSpc>
                          <a:spcPct val="100000"/>
                        </a:lnSpc>
                        <a:spcAft>
                          <a:spcPts val="601"/>
                        </a:spcAft>
                        <a:buClr>
                          <a:srgbClr val="000000"/>
                        </a:buClr>
                        <a:buFont typeface="Symbol"/>
                        <a:buChar char=""/>
                      </a:pPr>
                      <a:r>
                        <a:rPr b="0" lang="en-US" sz="1600" spc="-1" strike="noStrike">
                          <a:solidFill>
                            <a:srgbClr val="000000"/>
                          </a:solidFill>
                          <a:latin typeface="Calibri"/>
                        </a:rPr>
                        <a:t>Myasthenia gravis</a:t>
                      </a:r>
                      <a:endParaRPr b="0" lang="en-US" sz="1600" spc="-1" strike="noStrike">
                        <a:latin typeface="Arial"/>
                      </a:endParaRPr>
                    </a:p>
                    <a:p>
                      <a:pPr marL="343080" indent="-342720">
                        <a:lnSpc>
                          <a:spcPct val="100000"/>
                        </a:lnSpc>
                        <a:spcAft>
                          <a:spcPts val="601"/>
                        </a:spcAft>
                        <a:buClr>
                          <a:srgbClr val="000000"/>
                        </a:buClr>
                        <a:buFont typeface="Symbol"/>
                        <a:buChar char=""/>
                      </a:pPr>
                      <a:r>
                        <a:rPr b="0" lang="en-US" sz="1600" spc="-1" strike="noStrike">
                          <a:solidFill>
                            <a:srgbClr val="000000"/>
                          </a:solidFill>
                          <a:latin typeface="Calibri"/>
                        </a:rPr>
                        <a:t>Systemic lupus erythematosus (SLE)</a:t>
                      </a:r>
                      <a:endParaRPr b="0" lang="en-US" sz="1600" spc="-1" strike="noStrike">
                        <a:latin typeface="Arial"/>
                      </a:endParaRPr>
                    </a:p>
                    <a:p>
                      <a:pPr marL="343080" indent="-342720">
                        <a:lnSpc>
                          <a:spcPct val="100000"/>
                        </a:lnSpc>
                        <a:spcAft>
                          <a:spcPts val="601"/>
                        </a:spcAft>
                        <a:buClr>
                          <a:srgbClr val="000000"/>
                        </a:buClr>
                        <a:buFont typeface="Symbol"/>
                        <a:buChar char=""/>
                      </a:pPr>
                      <a:r>
                        <a:rPr b="0" lang="en-US" sz="1600" spc="-1" strike="noStrike">
                          <a:solidFill>
                            <a:srgbClr val="000000"/>
                          </a:solidFill>
                          <a:latin typeface="Calibri"/>
                        </a:rPr>
                        <a:t>Psoriasis</a:t>
                      </a:r>
                      <a:endParaRPr b="0" lang="en-US" sz="1600" spc="-1" strike="noStrike">
                        <a:latin typeface="Arial"/>
                      </a:endParaRPr>
                    </a:p>
                  </a:txBody>
                  <a:tcPr marL="63360" marR="6336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r>
            </a:tbl>
          </a:graphicData>
        </a:graphic>
      </p:graphicFrame>
      <p:sp>
        <p:nvSpPr>
          <p:cNvPr id="212" name="CustomShape 2"/>
          <p:cNvSpPr/>
          <p:nvPr/>
        </p:nvSpPr>
        <p:spPr>
          <a:xfrm>
            <a:off x="4871880" y="2276640"/>
            <a:ext cx="1079280" cy="1309320"/>
          </a:xfrm>
          <a:prstGeom prst="rect">
            <a:avLst/>
          </a:prstGeom>
          <a:noFill/>
          <a:ln>
            <a:noFill/>
          </a:ln>
        </p:spPr>
        <p:style>
          <a:lnRef idx="0"/>
          <a:fillRef idx="0"/>
          <a:effectRef idx="0"/>
          <a:fontRef idx="minor"/>
        </p:style>
        <p:txBody>
          <a:bodyPr lIns="90000" rIns="90000" tIns="45000" bIns="45000"/>
          <a:p>
            <a:pPr>
              <a:lnSpc>
                <a:spcPct val="100000"/>
              </a:lnSpc>
            </a:pPr>
            <a:r>
              <a:rPr b="0" lang="en-US" sz="8000" spc="-1" strike="noStrike">
                <a:solidFill>
                  <a:srgbClr val="000000"/>
                </a:solidFill>
                <a:latin typeface="Calibri"/>
              </a:rPr>
              <a:t>?</a:t>
            </a:r>
            <a:endParaRPr b="0" lang="en-US" sz="8000" spc="-1" strike="noStrike">
              <a:latin typeface="Arial"/>
            </a:endParaRPr>
          </a:p>
        </p:txBody>
      </p:sp>
      <p:sp>
        <p:nvSpPr>
          <p:cNvPr id="213" name="CustomShape 3"/>
          <p:cNvSpPr/>
          <p:nvPr/>
        </p:nvSpPr>
        <p:spPr>
          <a:xfrm>
            <a:off x="2202120" y="6396120"/>
            <a:ext cx="7368120" cy="45612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2400" spc="-1" strike="noStrike">
                <a:solidFill>
                  <a:srgbClr val="000000"/>
                </a:solidFill>
                <a:latin typeface="Calibri"/>
              </a:rPr>
              <a:t>Immunopharmacology : Which target for which disease ?  </a:t>
            </a:r>
            <a:endParaRPr b="0" lang="en-US" sz="2400" spc="-1" strike="noStrike">
              <a:latin typeface="Arial"/>
            </a:endParaRPr>
          </a:p>
        </p:txBody>
      </p:sp>
      <p:sp>
        <p:nvSpPr>
          <p:cNvPr id="214" name="CustomShape 4"/>
          <p:cNvSpPr/>
          <p:nvPr/>
        </p:nvSpPr>
        <p:spPr>
          <a:xfrm>
            <a:off x="2628360" y="14400"/>
            <a:ext cx="6083640" cy="1399680"/>
          </a:xfrm>
          <a:prstGeom prst="rect">
            <a:avLst/>
          </a:prstGeom>
          <a:noFill/>
          <a:ln>
            <a:noFill/>
          </a:ln>
        </p:spPr>
        <p:style>
          <a:lnRef idx="0"/>
          <a:fillRef idx="0"/>
          <a:effectRef idx="0"/>
          <a:fontRef idx="minor"/>
        </p:style>
        <p:txBody>
          <a:bodyPr wrap="none" lIns="90000" rIns="90000" tIns="45000" bIns="45000"/>
          <a:p>
            <a:pPr>
              <a:lnSpc>
                <a:spcPct val="100000"/>
              </a:lnSpc>
            </a:pPr>
            <a:r>
              <a:rPr b="1" lang="en-US" sz="2000" spc="-1" strike="noStrike">
                <a:solidFill>
                  <a:srgbClr val="ff0000"/>
                </a:solidFill>
                <a:latin typeface="Calibri"/>
              </a:rPr>
              <a:t>IUPHAR Immunopharmacology/Antibody Group formed</a:t>
            </a:r>
            <a:endParaRPr b="0" lang="en-US" sz="2000" spc="-1" strike="noStrike">
              <a:latin typeface="Arial"/>
            </a:endParaRPr>
          </a:p>
          <a:p>
            <a:pPr>
              <a:lnSpc>
                <a:spcPct val="100000"/>
              </a:lnSpc>
            </a:pPr>
            <a:r>
              <a:rPr b="1" lang="en-US" sz="1600" spc="-1" strike="noStrike">
                <a:solidFill>
                  <a:srgbClr val="000000"/>
                </a:solidFill>
                <a:latin typeface="Calibri"/>
              </a:rPr>
              <a:t>Francesca Levi-Schaffer is chair (&gt;60 members)</a:t>
            </a:r>
            <a:endParaRPr b="0" lang="en-US" sz="1600" spc="-1" strike="noStrike">
              <a:latin typeface="Arial"/>
            </a:endParaRPr>
          </a:p>
          <a:p>
            <a:pPr>
              <a:lnSpc>
                <a:spcPct val="100000"/>
              </a:lnSpc>
            </a:pPr>
            <a:r>
              <a:rPr b="1" lang="en-US" sz="1600" spc="-1" strike="noStrike">
                <a:solidFill>
                  <a:srgbClr val="000000"/>
                </a:solidFill>
                <a:latin typeface="Calibri"/>
              </a:rPr>
              <a:t>Wellcome immunopharmacology kinase grant obtained (0.5M€)</a:t>
            </a:r>
            <a:endParaRPr b="0" lang="en-US" sz="1600" spc="-1" strike="noStrike">
              <a:latin typeface="Arial"/>
            </a:endParaRPr>
          </a:p>
          <a:p>
            <a:pPr>
              <a:lnSpc>
                <a:spcPct val="100000"/>
              </a:lnSpc>
            </a:pPr>
            <a:r>
              <a:rPr b="1" lang="en-US" sz="1600" spc="-1" strike="noStrike" u="sng">
                <a:solidFill>
                  <a:srgbClr val="0563c1"/>
                </a:solidFill>
                <a:uFillTx/>
                <a:latin typeface="Calibri"/>
                <a:hlinkClick r:id="rId1"/>
              </a:rPr>
              <a:t>www.guidetoimmunopharmacology.org</a:t>
            </a:r>
            <a:r>
              <a:rPr b="1" lang="en-US" sz="1600" spc="-1" strike="noStrike">
                <a:solidFill>
                  <a:srgbClr val="000000"/>
                </a:solidFill>
                <a:latin typeface="Calibri"/>
              </a:rPr>
              <a:t>      </a:t>
            </a:r>
            <a:r>
              <a:rPr b="1" lang="en-US" sz="1600" spc="-1" strike="noStrike">
                <a:solidFill>
                  <a:srgbClr val="000000"/>
                </a:solidFill>
                <a:latin typeface="Calibri"/>
              </a:rPr>
              <a:t>Alliance with IUIS.</a:t>
            </a:r>
            <a:endParaRPr b="0" lang="en-US" sz="1600" spc="-1" strike="noStrike">
              <a:latin typeface="Arial"/>
            </a:endParaRPr>
          </a:p>
          <a:p>
            <a:pPr>
              <a:lnSpc>
                <a:spcPct val="100000"/>
              </a:lnSpc>
            </a:pPr>
            <a:endParaRPr b="0" lang="en-US" sz="1600" spc="-1" strike="noStrike">
              <a:latin typeface="Arial"/>
            </a:endParaRPr>
          </a:p>
        </p:txBody>
      </p:sp>
    </p:spTree>
  </p:cSld>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3" name="TextShape 1"/>
          <p:cNvSpPr txBox="1"/>
          <p:nvPr/>
        </p:nvSpPr>
        <p:spPr>
          <a:xfrm>
            <a:off x="838080" y="365040"/>
            <a:ext cx="2460240" cy="972720"/>
          </a:xfrm>
          <a:prstGeom prst="rect">
            <a:avLst/>
          </a:prstGeom>
          <a:noFill/>
          <a:ln>
            <a:noFill/>
          </a:ln>
        </p:spPr>
        <p:txBody>
          <a:bodyPr anchor="ctr"/>
          <a:p>
            <a:pPr>
              <a:lnSpc>
                <a:spcPct val="90000"/>
              </a:lnSpc>
            </a:pPr>
            <a:r>
              <a:rPr b="1" lang="en-US" sz="2800" spc="-1" strike="noStrike">
                <a:solidFill>
                  <a:srgbClr val="000000"/>
                </a:solidFill>
                <a:latin typeface="Calibri Light"/>
              </a:rPr>
              <a:t>Steve Trevenna</a:t>
            </a:r>
            <a:endParaRPr b="0" lang="en-US" sz="2800" spc="-1" strike="noStrike">
              <a:solidFill>
                <a:srgbClr val="000000"/>
              </a:solidFill>
              <a:latin typeface="Calibri"/>
            </a:endParaRPr>
          </a:p>
        </p:txBody>
      </p:sp>
      <p:sp>
        <p:nvSpPr>
          <p:cNvPr id="304" name="TextShape 2"/>
          <p:cNvSpPr txBox="1"/>
          <p:nvPr/>
        </p:nvSpPr>
        <p:spPr>
          <a:xfrm>
            <a:off x="262080" y="1184400"/>
            <a:ext cx="11434320" cy="5447880"/>
          </a:xfrm>
          <a:prstGeom prst="rect">
            <a:avLst/>
          </a:prstGeom>
          <a:noFill/>
          <a:ln>
            <a:noFill/>
          </a:ln>
        </p:spPr>
        <p:txBody>
          <a:bodyPr/>
          <a:p>
            <a:pPr marL="228600" indent="-228240">
              <a:lnSpc>
                <a:spcPct val="90000"/>
              </a:lnSpc>
              <a:spcBef>
                <a:spcPts val="1001"/>
              </a:spcBef>
              <a:buClr>
                <a:srgbClr val="000000"/>
              </a:buClr>
              <a:buFont typeface="Arial"/>
              <a:buChar char="•"/>
            </a:pPr>
            <a:r>
              <a:rPr b="1" lang="en-US" sz="1600" spc="-1" strike="noStrike">
                <a:solidFill>
                  <a:srgbClr val="000000"/>
                </a:solidFill>
                <a:latin typeface="Calibri"/>
              </a:rPr>
              <a:t>How to define a natural product which falls under Nagoya? </a:t>
            </a:r>
            <a:r>
              <a:rPr b="0" lang="en-US" sz="1600" spc="-1" strike="noStrike">
                <a:solidFill>
                  <a:srgbClr val="000000"/>
                </a:solidFill>
                <a:latin typeface="Calibri"/>
              </a:rPr>
              <a:t>(as compared to foxglove, digoxin for example). Need to be clear that with the Protocol and discussing scope, there is always two elements – access legislation of the provider country and compliance regulation where you are taking the resource to. This comes down to the national access legislation of the provider. Foxglove is the genetic resource which would be covered under national legislation, Digoxin is isolated from the foxglove plant – therefore a derivative and less likely to be claimed. However it depends on what the provider dictates – for example if you were to access from the UK there would be no access requirements and it would fall out of the Protocol.</a:t>
            </a:r>
            <a:endParaRPr b="0" lang="en-US" sz="1600" spc="-1" strike="noStrike">
              <a:solidFill>
                <a:srgbClr val="000000"/>
              </a:solidFill>
              <a:latin typeface="Calibri"/>
            </a:endParaRPr>
          </a:p>
          <a:p>
            <a:pPr marL="228600" indent="-228240">
              <a:lnSpc>
                <a:spcPct val="90000"/>
              </a:lnSpc>
              <a:spcBef>
                <a:spcPts val="1001"/>
              </a:spcBef>
              <a:buClr>
                <a:srgbClr val="000000"/>
              </a:buClr>
              <a:buFont typeface="Arial"/>
              <a:buChar char="•"/>
            </a:pPr>
            <a:r>
              <a:rPr b="1" lang="en-US" sz="1600" spc="-1" strike="noStrike">
                <a:solidFill>
                  <a:srgbClr val="000000"/>
                </a:solidFill>
                <a:latin typeface="Calibri"/>
              </a:rPr>
              <a:t>How to deal with plants which go beyond country boundaries, and NPs which go beyond country boundaries? </a:t>
            </a:r>
            <a:r>
              <a:rPr b="0" lang="en-US" sz="1600" spc="-1" strike="noStrike">
                <a:solidFill>
                  <a:srgbClr val="000000"/>
                </a:solidFill>
                <a:latin typeface="Calibri"/>
              </a:rPr>
              <a:t>This issue is who you access the resource from – compliance will be with their National Legislation – it is possible for two nations to claim sovereignty of a resource. PIC and MAT are bilateral agreements for material being accessed from one Party by another. Easier to be able to identify one provider country and establish contract and permit from them. I am unsure yet of any conflict on this. From the Protocol:</a:t>
            </a:r>
            <a:endParaRPr b="0" lang="en-US" sz="1600" spc="-1" strike="noStrike">
              <a:solidFill>
                <a:srgbClr val="000000"/>
              </a:solidFill>
              <a:latin typeface="Calibri"/>
            </a:endParaRPr>
          </a:p>
          <a:p>
            <a:pPr>
              <a:lnSpc>
                <a:spcPct val="90000"/>
              </a:lnSpc>
              <a:spcBef>
                <a:spcPts val="1001"/>
              </a:spcBef>
            </a:pPr>
            <a:r>
              <a:rPr b="1" lang="en-US" sz="1600" spc="-1" strike="noStrike">
                <a:solidFill>
                  <a:srgbClr val="000000"/>
                </a:solidFill>
                <a:latin typeface="Calibri"/>
              </a:rPr>
              <a:t>Article 11. Transboundary Cooperation</a:t>
            </a:r>
            <a:endParaRPr b="0" lang="en-US" sz="1600" spc="-1" strike="noStrike">
              <a:solidFill>
                <a:srgbClr val="000000"/>
              </a:solidFill>
              <a:latin typeface="Calibri"/>
            </a:endParaRPr>
          </a:p>
          <a:p>
            <a:pPr marL="514440" indent="-514080">
              <a:lnSpc>
                <a:spcPct val="90000"/>
              </a:lnSpc>
              <a:spcBef>
                <a:spcPts val="1001"/>
              </a:spcBef>
              <a:buClr>
                <a:srgbClr val="000000"/>
              </a:buClr>
              <a:buFont typeface="Arial"/>
              <a:buAutoNum type="arabicPeriod"/>
            </a:pPr>
            <a:r>
              <a:rPr b="0" i="1" lang="en-US" sz="1400" spc="-1" strike="noStrike">
                <a:solidFill>
                  <a:srgbClr val="000000"/>
                </a:solidFill>
                <a:latin typeface="Calibri"/>
              </a:rPr>
              <a:t>In instances where the same genetic resources are found in situ within the territory of more than one Party, those Parties shall endeavour to cooperate, as appropriate, with the involvement of indigenous and local communities concerned, where applicable, with a view to implementing this Protocol.</a:t>
            </a:r>
            <a:endParaRPr b="0" lang="en-US" sz="1400" spc="-1" strike="noStrike">
              <a:solidFill>
                <a:srgbClr val="000000"/>
              </a:solidFill>
              <a:latin typeface="Calibri"/>
            </a:endParaRPr>
          </a:p>
          <a:p>
            <a:pPr marL="514440" indent="-514080">
              <a:lnSpc>
                <a:spcPct val="90000"/>
              </a:lnSpc>
              <a:spcBef>
                <a:spcPts val="1001"/>
              </a:spcBef>
              <a:buClr>
                <a:srgbClr val="000000"/>
              </a:buClr>
              <a:buFont typeface="Arial"/>
              <a:buAutoNum type="arabicPeriod"/>
            </a:pPr>
            <a:r>
              <a:rPr b="0" i="1" lang="en-US" sz="1400" spc="-1" strike="noStrike">
                <a:solidFill>
                  <a:srgbClr val="000000"/>
                </a:solidFill>
                <a:latin typeface="Calibri"/>
              </a:rPr>
              <a:t> </a:t>
            </a:r>
            <a:r>
              <a:rPr b="0" i="1" lang="en-US" sz="1400" spc="-1" strike="noStrike">
                <a:solidFill>
                  <a:srgbClr val="000000"/>
                </a:solidFill>
                <a:latin typeface="Calibri"/>
              </a:rPr>
              <a:t>Where the same traditional knowledge associated with genetic resources is shared by one or more indigenous and local communities in several Parties, those Parties shall endeavour to cooperate, as appropriate, with the involvement of the indigenous and local communities concerned, with a view to implementing the objective of this Protocol</a:t>
            </a:r>
            <a:endParaRPr b="0" lang="en-US" sz="1400" spc="-1" strike="noStrike">
              <a:solidFill>
                <a:srgbClr val="000000"/>
              </a:solidFill>
              <a:latin typeface="Calibri"/>
            </a:endParaRPr>
          </a:p>
          <a:p>
            <a:pPr marL="228600" indent="-228240">
              <a:lnSpc>
                <a:spcPct val="90000"/>
              </a:lnSpc>
              <a:spcBef>
                <a:spcPts val="1001"/>
              </a:spcBef>
              <a:buClr>
                <a:srgbClr val="000000"/>
              </a:buClr>
              <a:buFont typeface="Arial"/>
              <a:buChar char="•"/>
            </a:pPr>
            <a:r>
              <a:rPr b="1" lang="en-US" sz="1600" spc="-1" strike="noStrike">
                <a:solidFill>
                  <a:srgbClr val="000000"/>
                </a:solidFill>
                <a:latin typeface="Calibri"/>
              </a:rPr>
              <a:t>Who decides this as it is an international decision, and what ‘authoritative lists’ researchers and suppliers can use? </a:t>
            </a:r>
            <a:r>
              <a:rPr b="0" lang="en-US" sz="1600" spc="-1" strike="noStrike">
                <a:solidFill>
                  <a:srgbClr val="000000"/>
                </a:solidFill>
                <a:latin typeface="Calibri"/>
              </a:rPr>
              <a:t>Not sure if there is an authoritative list for individual genetic resources at this point – Some individual countries have set up lists of those species considered indigenous. It is possible to determine what a given country claims sovereignty over through the ABS Clearing House and reviewing their legislation/ contacting the Focal Point.</a:t>
            </a:r>
            <a:endParaRPr b="0" lang="en-US" sz="1600" spc="-1" strike="noStrike">
              <a:solidFill>
                <a:srgbClr val="000000"/>
              </a:solidFill>
              <a:latin typeface="Calibri"/>
            </a:endParaRPr>
          </a:p>
          <a:p>
            <a:pPr marL="228600" indent="-228240">
              <a:lnSpc>
                <a:spcPct val="90000"/>
              </a:lnSpc>
              <a:spcBef>
                <a:spcPts val="1001"/>
              </a:spcBef>
              <a:buClr>
                <a:srgbClr val="000000"/>
              </a:buClr>
              <a:buFont typeface="Arial"/>
              <a:buChar char="•"/>
            </a:pPr>
            <a:r>
              <a:rPr b="1" lang="en-US" sz="1600" spc="-1" strike="noStrike">
                <a:solidFill>
                  <a:srgbClr val="000000"/>
                </a:solidFill>
                <a:latin typeface="Calibri"/>
              </a:rPr>
              <a:t>The Nagoya Protocol is not retroactive and only covers resources accessed after 12 October 2014,</a:t>
            </a:r>
            <a:endParaRPr b="0" lang="en-US" sz="1600" spc="-1" strike="noStrike">
              <a:solidFill>
                <a:srgbClr val="000000"/>
              </a:solidFill>
              <a:latin typeface="Calibri"/>
            </a:endParaRPr>
          </a:p>
          <a:p>
            <a:pPr>
              <a:lnSpc>
                <a:spcPct val="90000"/>
              </a:lnSpc>
              <a:spcBef>
                <a:spcPts val="1001"/>
              </a:spcBef>
            </a:pPr>
            <a:endParaRPr b="0" lang="en-US" sz="1600" spc="-1" strike="noStrike">
              <a:solidFill>
                <a:srgbClr val="000000"/>
              </a:solidFill>
              <a:latin typeface="Calibri"/>
            </a:endParaRPr>
          </a:p>
        </p:txBody>
      </p:sp>
      <p:pic>
        <p:nvPicPr>
          <p:cNvPr id="305" name="Picture 1" descr=""/>
          <p:cNvPicPr/>
          <p:nvPr/>
        </p:nvPicPr>
        <p:blipFill>
          <a:blip r:embed="rId1"/>
          <a:stretch/>
        </p:blipFill>
        <p:spPr>
          <a:xfrm>
            <a:off x="9880560" y="104760"/>
            <a:ext cx="2184120" cy="1104480"/>
          </a:xfrm>
          <a:prstGeom prst="rect">
            <a:avLst/>
          </a:prstGeom>
          <a:ln>
            <a:noFill/>
          </a:ln>
        </p:spPr>
      </p:pic>
    </p:spTree>
  </p:cSld>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06" name="Picture 2" descr=""/>
          <p:cNvPicPr/>
          <p:nvPr/>
        </p:nvPicPr>
        <p:blipFill>
          <a:blip r:embed="rId1"/>
          <a:stretch/>
        </p:blipFill>
        <p:spPr>
          <a:xfrm>
            <a:off x="447840" y="3606840"/>
            <a:ext cx="5204880" cy="3250800"/>
          </a:xfrm>
          <a:prstGeom prst="rect">
            <a:avLst/>
          </a:prstGeom>
          <a:ln>
            <a:noFill/>
          </a:ln>
        </p:spPr>
      </p:pic>
      <p:pic>
        <p:nvPicPr>
          <p:cNvPr id="307" name="Picture 4" descr=""/>
          <p:cNvPicPr/>
          <p:nvPr/>
        </p:nvPicPr>
        <p:blipFill>
          <a:blip r:embed="rId2"/>
          <a:stretch/>
        </p:blipFill>
        <p:spPr>
          <a:xfrm>
            <a:off x="203040" y="177840"/>
            <a:ext cx="7800480" cy="3250800"/>
          </a:xfrm>
          <a:prstGeom prst="rect">
            <a:avLst/>
          </a:prstGeom>
          <a:ln>
            <a:noFill/>
          </a:ln>
        </p:spPr>
      </p:pic>
      <p:sp>
        <p:nvSpPr>
          <p:cNvPr id="308" name="CustomShape 1"/>
          <p:cNvSpPr/>
          <p:nvPr/>
        </p:nvSpPr>
        <p:spPr>
          <a:xfrm>
            <a:off x="6327720" y="6261120"/>
            <a:ext cx="5651280" cy="639000"/>
          </a:xfrm>
          <a:prstGeom prst="rect">
            <a:avLst/>
          </a:prstGeom>
          <a:noFill/>
          <a:ln>
            <a:noFill/>
          </a:ln>
        </p:spPr>
        <p:style>
          <a:lnRef idx="0"/>
          <a:fillRef idx="0"/>
          <a:effectRef idx="0"/>
          <a:fontRef idx="minor"/>
        </p:style>
        <p:txBody>
          <a:bodyPr lIns="90000" rIns="90000" tIns="45000" bIns="45000"/>
          <a:p>
            <a:pPr>
              <a:lnSpc>
                <a:spcPct val="100000"/>
              </a:lnSpc>
            </a:pPr>
            <a:r>
              <a:rPr b="1" lang="en-US" sz="1800" spc="-1" strike="noStrike">
                <a:solidFill>
                  <a:srgbClr val="000000"/>
                </a:solidFill>
                <a:latin typeface="Calibri"/>
              </a:rPr>
              <a:t>A break-through paper?  </a:t>
            </a:r>
            <a:endParaRPr b="0" lang="en-US" sz="1800" spc="-1" strike="noStrike">
              <a:latin typeface="Arial"/>
            </a:endParaRPr>
          </a:p>
          <a:p>
            <a:pPr>
              <a:lnSpc>
                <a:spcPct val="100000"/>
              </a:lnSpc>
            </a:pPr>
            <a:r>
              <a:rPr b="1" lang="en-US" sz="1800" spc="-1" strike="noStrike">
                <a:solidFill>
                  <a:srgbClr val="000000"/>
                </a:solidFill>
                <a:latin typeface="Calibri"/>
              </a:rPr>
              <a:t>Lodo makes major deal with Genentech</a:t>
            </a:r>
            <a:endParaRPr b="0" lang="en-US" sz="1800" spc="-1" strike="noStrike">
              <a:latin typeface="Arial"/>
            </a:endParaRPr>
          </a:p>
        </p:txBody>
      </p:sp>
      <p:pic>
        <p:nvPicPr>
          <p:cNvPr id="309" name="Image 4" descr=""/>
          <p:cNvPicPr/>
          <p:nvPr/>
        </p:nvPicPr>
        <p:blipFill>
          <a:blip r:embed="rId3"/>
          <a:stretch/>
        </p:blipFill>
        <p:spPr>
          <a:xfrm>
            <a:off x="6319800" y="3813120"/>
            <a:ext cx="5424120" cy="2385720"/>
          </a:xfrm>
          <a:prstGeom prst="rect">
            <a:avLst/>
          </a:prstGeom>
          <a:ln>
            <a:noFill/>
          </a:ln>
        </p:spPr>
      </p:pic>
      <p:pic>
        <p:nvPicPr>
          <p:cNvPr id="310" name="Image 5" descr=""/>
          <p:cNvPicPr/>
          <p:nvPr/>
        </p:nvPicPr>
        <p:blipFill>
          <a:blip r:embed="rId4"/>
          <a:stretch/>
        </p:blipFill>
        <p:spPr>
          <a:xfrm>
            <a:off x="8381880" y="1044720"/>
            <a:ext cx="3458880" cy="2383920"/>
          </a:xfrm>
          <a:prstGeom prst="rect">
            <a:avLst/>
          </a:prstGeom>
          <a:ln>
            <a:noFill/>
          </a:ln>
        </p:spPr>
      </p:pic>
      <p:sp>
        <p:nvSpPr>
          <p:cNvPr id="311" name="CustomShape 2"/>
          <p:cNvSpPr/>
          <p:nvPr/>
        </p:nvSpPr>
        <p:spPr>
          <a:xfrm>
            <a:off x="8596440" y="457200"/>
            <a:ext cx="3443040" cy="364680"/>
          </a:xfrm>
          <a:prstGeom prst="rect">
            <a:avLst/>
          </a:prstGeom>
          <a:noFill/>
          <a:ln>
            <a:noFill/>
          </a:ln>
        </p:spPr>
        <p:style>
          <a:lnRef idx="0"/>
          <a:fillRef idx="0"/>
          <a:effectRef idx="0"/>
          <a:fontRef idx="minor"/>
        </p:style>
        <p:txBody>
          <a:bodyPr lIns="90000" rIns="90000" tIns="45000" bIns="45000"/>
          <a:p>
            <a:pPr>
              <a:lnSpc>
                <a:spcPct val="100000"/>
              </a:lnSpc>
            </a:pPr>
            <a:r>
              <a:rPr b="1" lang="en-US" sz="1800" spc="-1" strike="noStrike">
                <a:solidFill>
                  <a:srgbClr val="000000"/>
                </a:solidFill>
                <a:latin typeface="Calibri"/>
              </a:rPr>
              <a:t>Mechanism of action?</a:t>
            </a:r>
            <a:endParaRPr b="0" lang="en-US" sz="1800" spc="-1" strike="noStrike">
              <a:latin typeface="Arial"/>
            </a:endParaRPr>
          </a:p>
        </p:txBody>
      </p:sp>
    </p:spTree>
  </p:cSld>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2" name="TextShape 1"/>
          <p:cNvSpPr txBox="1"/>
          <p:nvPr/>
        </p:nvSpPr>
        <p:spPr>
          <a:xfrm>
            <a:off x="838080" y="365040"/>
            <a:ext cx="10515240" cy="1325160"/>
          </a:xfrm>
          <a:prstGeom prst="rect">
            <a:avLst/>
          </a:prstGeom>
          <a:noFill/>
          <a:ln>
            <a:noFill/>
          </a:ln>
        </p:spPr>
        <p:txBody>
          <a:bodyPr anchor="ctr"/>
          <a:p>
            <a:pPr>
              <a:lnSpc>
                <a:spcPct val="90000"/>
              </a:lnSpc>
            </a:pPr>
            <a:r>
              <a:rPr b="1" lang="en-US" sz="6000" spc="-1" strike="noStrike">
                <a:solidFill>
                  <a:srgbClr val="000000"/>
                </a:solidFill>
                <a:latin typeface="Calibri Light"/>
              </a:rPr>
              <a:t>Traps of Natural Products ?</a:t>
            </a:r>
            <a:endParaRPr b="0" lang="en-US" sz="6000" spc="-1" strike="noStrike">
              <a:solidFill>
                <a:srgbClr val="000000"/>
              </a:solidFill>
              <a:latin typeface="Calibri"/>
            </a:endParaRPr>
          </a:p>
        </p:txBody>
      </p:sp>
      <p:pic>
        <p:nvPicPr>
          <p:cNvPr id="313" name="Picture 2" descr=""/>
          <p:cNvPicPr/>
          <p:nvPr/>
        </p:nvPicPr>
        <p:blipFill>
          <a:blip r:embed="rId1"/>
          <a:stretch/>
        </p:blipFill>
        <p:spPr>
          <a:xfrm>
            <a:off x="1400040" y="2581200"/>
            <a:ext cx="2381040" cy="2381040"/>
          </a:xfrm>
          <a:prstGeom prst="rect">
            <a:avLst/>
          </a:prstGeom>
          <a:ln>
            <a:noFill/>
          </a:ln>
        </p:spPr>
      </p:pic>
      <p:sp>
        <p:nvSpPr>
          <p:cNvPr id="314" name="CustomShape 2"/>
          <p:cNvSpPr/>
          <p:nvPr/>
        </p:nvSpPr>
        <p:spPr>
          <a:xfrm>
            <a:off x="1028880" y="5207040"/>
            <a:ext cx="3644640" cy="1065240"/>
          </a:xfrm>
          <a:prstGeom prst="rect">
            <a:avLst/>
          </a:prstGeom>
          <a:noFill/>
          <a:ln>
            <a:noFill/>
          </a:ln>
        </p:spPr>
        <p:style>
          <a:lnRef idx="0"/>
          <a:fillRef idx="0"/>
          <a:effectRef idx="0"/>
          <a:fontRef idx="minor"/>
        </p:style>
        <p:txBody>
          <a:bodyPr lIns="90000" rIns="90000" tIns="45000" bIns="45000"/>
          <a:p>
            <a:pPr>
              <a:lnSpc>
                <a:spcPct val="100000"/>
              </a:lnSpc>
            </a:pPr>
            <a:r>
              <a:rPr b="0" lang="en-US" sz="3200" spc="-1" strike="noStrike">
                <a:solidFill>
                  <a:srgbClr val="000000"/>
                </a:solidFill>
                <a:latin typeface="Calibri"/>
              </a:rPr>
              <a:t>1. Toxicity,</a:t>
            </a:r>
            <a:endParaRPr b="0" lang="en-US" sz="3200" spc="-1" strike="noStrike">
              <a:latin typeface="Arial"/>
            </a:endParaRPr>
          </a:p>
          <a:p>
            <a:pPr>
              <a:lnSpc>
                <a:spcPct val="100000"/>
              </a:lnSpc>
            </a:pPr>
            <a:r>
              <a:rPr b="0" lang="en-US" sz="3200" spc="-1" strike="noStrike">
                <a:solidFill>
                  <a:srgbClr val="000000"/>
                </a:solidFill>
                <a:latin typeface="Calibri"/>
              </a:rPr>
              <a:t>e.g. Aristolochic acid</a:t>
            </a:r>
            <a:endParaRPr b="0" lang="en-US" sz="3200" spc="-1" strike="noStrike">
              <a:latin typeface="Arial"/>
            </a:endParaRPr>
          </a:p>
        </p:txBody>
      </p:sp>
      <p:sp>
        <p:nvSpPr>
          <p:cNvPr id="315" name="CustomShape 3"/>
          <p:cNvSpPr/>
          <p:nvPr/>
        </p:nvSpPr>
        <p:spPr>
          <a:xfrm>
            <a:off x="6248520" y="2133720"/>
            <a:ext cx="4038120" cy="639000"/>
          </a:xfrm>
          <a:prstGeom prst="rect">
            <a:avLst/>
          </a:prstGeom>
          <a:noFill/>
          <a:ln>
            <a:noFill/>
          </a:ln>
        </p:spPr>
        <p:style>
          <a:lnRef idx="0"/>
          <a:fillRef idx="0"/>
          <a:effectRef idx="0"/>
          <a:fontRef idx="minor"/>
        </p:style>
        <p:txBody>
          <a:bodyPr lIns="90000" rIns="90000" tIns="45000" bIns="45000"/>
          <a:p>
            <a:pPr>
              <a:lnSpc>
                <a:spcPct val="100000"/>
              </a:lnSpc>
            </a:pPr>
            <a:r>
              <a:rPr b="0" lang="en-US" sz="3600" spc="-1" strike="noStrike">
                <a:solidFill>
                  <a:srgbClr val="000000"/>
                </a:solidFill>
                <a:latin typeface="Calibri"/>
              </a:rPr>
              <a:t>2. PAINS</a:t>
            </a:r>
            <a:endParaRPr b="0" lang="en-US" sz="3600" spc="-1" strike="noStrike">
              <a:latin typeface="Arial"/>
            </a:endParaRPr>
          </a:p>
        </p:txBody>
      </p:sp>
      <p:sp>
        <p:nvSpPr>
          <p:cNvPr id="316" name="CustomShape 4"/>
          <p:cNvSpPr/>
          <p:nvPr/>
        </p:nvSpPr>
        <p:spPr>
          <a:xfrm>
            <a:off x="6264720" y="3517920"/>
            <a:ext cx="3984840" cy="63900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3600" spc="-1" strike="noStrike">
                <a:solidFill>
                  <a:srgbClr val="000000"/>
                </a:solidFill>
                <a:latin typeface="Calibri"/>
              </a:rPr>
              <a:t>3. Rapid metabolism</a:t>
            </a:r>
            <a:endParaRPr b="0" lang="en-US" sz="3600" spc="-1" strike="noStrike">
              <a:latin typeface="Arial"/>
            </a:endParaRPr>
          </a:p>
        </p:txBody>
      </p:sp>
    </p:spTree>
  </p:cSld>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17" name="Image 1" descr=""/>
          <p:cNvPicPr/>
          <p:nvPr/>
        </p:nvPicPr>
        <p:blipFill>
          <a:blip r:embed="rId1"/>
          <a:stretch/>
        </p:blipFill>
        <p:spPr>
          <a:xfrm>
            <a:off x="7675560" y="2540160"/>
            <a:ext cx="4149360" cy="4269960"/>
          </a:xfrm>
          <a:prstGeom prst="rect">
            <a:avLst/>
          </a:prstGeom>
          <a:ln>
            <a:noFill/>
          </a:ln>
        </p:spPr>
      </p:pic>
      <p:sp>
        <p:nvSpPr>
          <p:cNvPr id="318" name="CustomShape 1"/>
          <p:cNvSpPr/>
          <p:nvPr/>
        </p:nvSpPr>
        <p:spPr>
          <a:xfrm>
            <a:off x="8008920" y="765000"/>
            <a:ext cx="3663720" cy="1310040"/>
          </a:xfrm>
          <a:prstGeom prst="rect">
            <a:avLst/>
          </a:prstGeom>
          <a:noFill/>
          <a:ln>
            <a:noFill/>
          </a:ln>
        </p:spPr>
        <p:style>
          <a:lnRef idx="0"/>
          <a:fillRef idx="0"/>
          <a:effectRef idx="0"/>
          <a:fontRef idx="minor"/>
        </p:style>
        <p:txBody>
          <a:bodyPr lIns="90000" rIns="90000" tIns="45000" bIns="45000"/>
          <a:p>
            <a:pPr>
              <a:lnSpc>
                <a:spcPct val="100000"/>
              </a:lnSpc>
            </a:pPr>
            <a:r>
              <a:rPr b="1" lang="en-US" sz="2000" spc="-1" strike="noStrike">
                <a:solidFill>
                  <a:srgbClr val="000000"/>
                </a:solidFill>
                <a:latin typeface="Calibri"/>
              </a:rPr>
              <a:t>Curcumin as an adjunct drug for infectious diseases</a:t>
            </a:r>
            <a:endParaRPr b="0" lang="en-US" sz="2000" spc="-1" strike="noStrike">
              <a:latin typeface="Arial"/>
            </a:endParaRPr>
          </a:p>
          <a:p>
            <a:pPr>
              <a:lnSpc>
                <a:spcPct val="100000"/>
              </a:lnSpc>
            </a:pPr>
            <a:r>
              <a:rPr b="1" lang="en-US" sz="2000" spc="-1" strike="noStrike">
                <a:solidFill>
                  <a:srgbClr val="000000"/>
                </a:solidFill>
                <a:latin typeface="Calibri"/>
              </a:rPr>
              <a:t>G Padmenaban &amp; PN Rangajaran</a:t>
            </a:r>
            <a:endParaRPr b="0" lang="en-US" sz="2000" spc="-1" strike="noStrike">
              <a:latin typeface="Arial"/>
            </a:endParaRPr>
          </a:p>
          <a:p>
            <a:pPr>
              <a:lnSpc>
                <a:spcPct val="100000"/>
              </a:lnSpc>
            </a:pPr>
            <a:r>
              <a:rPr b="1" lang="en-US" sz="2000" spc="-1" strike="noStrike">
                <a:solidFill>
                  <a:srgbClr val="000000"/>
                </a:solidFill>
                <a:latin typeface="Calibri"/>
              </a:rPr>
              <a:t>TiPS</a:t>
            </a:r>
            <a:endParaRPr b="0" lang="en-US" sz="2000" spc="-1" strike="noStrike">
              <a:latin typeface="Arial"/>
            </a:endParaRPr>
          </a:p>
        </p:txBody>
      </p:sp>
      <p:pic>
        <p:nvPicPr>
          <p:cNvPr id="319" name="Image 2" descr=""/>
          <p:cNvPicPr/>
          <p:nvPr/>
        </p:nvPicPr>
        <p:blipFill>
          <a:blip r:embed="rId2"/>
          <a:stretch/>
        </p:blipFill>
        <p:spPr>
          <a:xfrm>
            <a:off x="611280" y="2616120"/>
            <a:ext cx="6741720" cy="3962160"/>
          </a:xfrm>
          <a:prstGeom prst="rect">
            <a:avLst/>
          </a:prstGeom>
          <a:ln>
            <a:noFill/>
          </a:ln>
        </p:spPr>
      </p:pic>
      <p:pic>
        <p:nvPicPr>
          <p:cNvPr id="320" name="Image 4" descr=""/>
          <p:cNvPicPr/>
          <p:nvPr/>
        </p:nvPicPr>
        <p:blipFill>
          <a:blip r:embed="rId3"/>
          <a:stretch/>
        </p:blipFill>
        <p:spPr>
          <a:xfrm>
            <a:off x="317520" y="858960"/>
            <a:ext cx="6124320" cy="801360"/>
          </a:xfrm>
          <a:prstGeom prst="rect">
            <a:avLst/>
          </a:prstGeom>
          <a:ln>
            <a:noFill/>
          </a:ln>
        </p:spPr>
      </p:pic>
      <p:pic>
        <p:nvPicPr>
          <p:cNvPr id="321" name="Image 5" descr=""/>
          <p:cNvPicPr/>
          <p:nvPr/>
        </p:nvPicPr>
        <p:blipFill>
          <a:blip r:embed="rId4"/>
          <a:stretch/>
        </p:blipFill>
        <p:spPr>
          <a:xfrm>
            <a:off x="411120" y="1565280"/>
            <a:ext cx="5827320" cy="336240"/>
          </a:xfrm>
          <a:prstGeom prst="rect">
            <a:avLst/>
          </a:prstGeom>
          <a:ln>
            <a:noFill/>
          </a:ln>
        </p:spPr>
      </p:pic>
      <p:pic>
        <p:nvPicPr>
          <p:cNvPr id="322" name="Image 6" descr=""/>
          <p:cNvPicPr/>
          <p:nvPr/>
        </p:nvPicPr>
        <p:blipFill>
          <a:blip r:embed="rId5"/>
          <a:stretch/>
        </p:blipFill>
        <p:spPr>
          <a:xfrm>
            <a:off x="317520" y="2009880"/>
            <a:ext cx="3914280" cy="248760"/>
          </a:xfrm>
          <a:prstGeom prst="rect">
            <a:avLst/>
          </a:prstGeom>
          <a:ln>
            <a:noFill/>
          </a:ln>
        </p:spPr>
      </p:pic>
    </p:spTree>
  </p:cSld>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3" name="TextShape 1"/>
          <p:cNvSpPr txBox="1"/>
          <p:nvPr/>
        </p:nvSpPr>
        <p:spPr>
          <a:xfrm>
            <a:off x="838080" y="365040"/>
            <a:ext cx="10515240" cy="1325160"/>
          </a:xfrm>
          <a:prstGeom prst="rect">
            <a:avLst/>
          </a:prstGeom>
          <a:noFill/>
          <a:ln>
            <a:noFill/>
          </a:ln>
        </p:spPr>
        <p:txBody>
          <a:bodyPr anchor="ctr"/>
          <a:p>
            <a:endParaRPr b="0" lang="en-US" sz="4400" spc="-1" strike="noStrike">
              <a:solidFill>
                <a:srgbClr val="000000"/>
              </a:solidFill>
              <a:latin typeface="Calibri"/>
            </a:endParaRPr>
          </a:p>
        </p:txBody>
      </p:sp>
      <p:pic>
        <p:nvPicPr>
          <p:cNvPr id="324" name="Image 2" descr=""/>
          <p:cNvPicPr/>
          <p:nvPr/>
        </p:nvPicPr>
        <p:blipFill>
          <a:blip r:embed="rId1"/>
          <a:stretch/>
        </p:blipFill>
        <p:spPr>
          <a:xfrm>
            <a:off x="193680" y="241200"/>
            <a:ext cx="3757320" cy="1366560"/>
          </a:xfrm>
          <a:prstGeom prst="rect">
            <a:avLst/>
          </a:prstGeom>
          <a:ln>
            <a:noFill/>
          </a:ln>
        </p:spPr>
      </p:pic>
      <p:pic>
        <p:nvPicPr>
          <p:cNvPr id="325" name="Image 3" descr=""/>
          <p:cNvPicPr/>
          <p:nvPr/>
        </p:nvPicPr>
        <p:blipFill>
          <a:blip r:embed="rId2"/>
          <a:stretch/>
        </p:blipFill>
        <p:spPr>
          <a:xfrm>
            <a:off x="4203720" y="4379760"/>
            <a:ext cx="4106520" cy="2477880"/>
          </a:xfrm>
          <a:prstGeom prst="rect">
            <a:avLst/>
          </a:prstGeom>
          <a:ln>
            <a:noFill/>
          </a:ln>
        </p:spPr>
      </p:pic>
      <p:pic>
        <p:nvPicPr>
          <p:cNvPr id="326" name="Image 5" descr=""/>
          <p:cNvPicPr/>
          <p:nvPr/>
        </p:nvPicPr>
        <p:blipFill>
          <a:blip r:embed="rId3"/>
          <a:stretch/>
        </p:blipFill>
        <p:spPr>
          <a:xfrm>
            <a:off x="8310600" y="1311120"/>
            <a:ext cx="3871440" cy="5331960"/>
          </a:xfrm>
          <a:prstGeom prst="rect">
            <a:avLst/>
          </a:prstGeom>
          <a:ln>
            <a:noFill/>
          </a:ln>
        </p:spPr>
      </p:pic>
      <p:pic>
        <p:nvPicPr>
          <p:cNvPr id="327" name="Image 6" descr=""/>
          <p:cNvPicPr/>
          <p:nvPr/>
        </p:nvPicPr>
        <p:blipFill>
          <a:blip r:embed="rId4"/>
          <a:stretch/>
        </p:blipFill>
        <p:spPr>
          <a:xfrm>
            <a:off x="3951360" y="95400"/>
            <a:ext cx="4458960" cy="3098520"/>
          </a:xfrm>
          <a:prstGeom prst="rect">
            <a:avLst/>
          </a:prstGeom>
          <a:ln>
            <a:noFill/>
          </a:ln>
        </p:spPr>
      </p:pic>
      <p:pic>
        <p:nvPicPr>
          <p:cNvPr id="328" name="Image 7" descr=""/>
          <p:cNvPicPr/>
          <p:nvPr/>
        </p:nvPicPr>
        <p:blipFill>
          <a:blip r:embed="rId5"/>
          <a:stretch/>
        </p:blipFill>
        <p:spPr>
          <a:xfrm>
            <a:off x="82440" y="3193920"/>
            <a:ext cx="6722640" cy="1854000"/>
          </a:xfrm>
          <a:prstGeom prst="rect">
            <a:avLst/>
          </a:prstGeom>
          <a:ln>
            <a:noFill/>
          </a:ln>
        </p:spPr>
      </p:pic>
    </p:spTree>
  </p:cSld>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9" name="CustomShape 1"/>
          <p:cNvSpPr/>
          <p:nvPr/>
        </p:nvSpPr>
        <p:spPr>
          <a:xfrm>
            <a:off x="1860480" y="2782800"/>
            <a:ext cx="8598960" cy="2897280"/>
          </a:xfrm>
          <a:prstGeom prst="rect">
            <a:avLst/>
          </a:prstGeom>
          <a:noFill/>
          <a:ln>
            <a:noFill/>
          </a:ln>
        </p:spPr>
        <p:style>
          <a:lnRef idx="0"/>
          <a:fillRef idx="0"/>
          <a:effectRef idx="0"/>
          <a:fontRef idx="minor"/>
        </p:style>
        <p:txBody>
          <a:bodyPr lIns="90000" rIns="90000" tIns="45000" bIns="45000"/>
          <a:p>
            <a:pPr>
              <a:lnSpc>
                <a:spcPct val="100000"/>
              </a:lnSpc>
            </a:pPr>
            <a:r>
              <a:rPr b="1" lang="en-US" sz="1350" spc="-1" strike="noStrike">
                <a:solidFill>
                  <a:srgbClr val="000000"/>
                </a:solidFill>
                <a:latin typeface="Calibri"/>
              </a:rPr>
              <a:t>Project Summary </a:t>
            </a:r>
            <a:endParaRPr b="0" lang="en-US" sz="1350" spc="-1" strike="noStrike">
              <a:latin typeface="Arial"/>
            </a:endParaRPr>
          </a:p>
          <a:p>
            <a:pPr algn="just">
              <a:lnSpc>
                <a:spcPct val="100000"/>
              </a:lnSpc>
            </a:pPr>
            <a:r>
              <a:rPr b="0" lang="en-US" sz="1200" spc="-1" strike="noStrike">
                <a:solidFill>
                  <a:srgbClr val="000000"/>
                </a:solidFill>
                <a:latin typeface="Calibri"/>
              </a:rPr>
              <a:t>Currently, 4800 million people live in developing countries; 2700 million live on less than US$2 a day.  Much of the world’s population has limited access to evidence-based clinical medicine based on studies with new chemical entities (NCEs) or antibodies, because of expense, or with either natural products/traditional medicine (NPs), where there is little clinical evidence for NP efficacy or if/how they work.  NPs are often described to affect inflammation/immune system, but without a consensus on the standardisation of protocols. Immunopharmacological drug targets are crucial for new drug discovery, particularly in, and for, the developing world.  For example, immunological therapy for cancer has revolutionised the field. </a:t>
            </a:r>
            <a:r>
              <a:rPr b="1" lang="en-US" sz="1200" spc="-1" strike="noStrike">
                <a:solidFill>
                  <a:srgbClr val="000000"/>
                </a:solidFill>
                <a:latin typeface="Calibri"/>
              </a:rPr>
              <a:t>However, particularly, but not exclusively, in the developing world, immunological protocols are poorly defined and are inadequate to support competitive research. There is a major need for simple validated immunological protocols around drug targets, which can be performed in labs without major facilities. </a:t>
            </a:r>
            <a:r>
              <a:rPr b="0" lang="en-US" sz="1200" spc="-1" strike="noStrike">
                <a:solidFill>
                  <a:srgbClr val="000000"/>
                </a:solidFill>
                <a:latin typeface="Calibri"/>
              </a:rPr>
              <a:t>IUIS and IUPHAR can meet this gap and supply scientific education to the developing (and developed) world via our publicly available web sites backed up by expert subcommittees (example: www.guidetopharmacology.org is supported by &gt;90 subcommittees of scientists), and high quality publications, for which we have already shown our competence.</a:t>
            </a:r>
            <a:endParaRPr b="0" lang="en-US" sz="1200" spc="-1" strike="noStrike">
              <a:latin typeface="Arial"/>
            </a:endParaRPr>
          </a:p>
          <a:p>
            <a:pPr algn="just">
              <a:lnSpc>
                <a:spcPct val="100000"/>
              </a:lnSpc>
            </a:pPr>
            <a:endParaRPr b="0" lang="en-US" sz="1200" spc="-1" strike="noStrike">
              <a:latin typeface="Arial"/>
            </a:endParaRPr>
          </a:p>
          <a:p>
            <a:pPr algn="just">
              <a:lnSpc>
                <a:spcPct val="100000"/>
              </a:lnSpc>
            </a:pPr>
            <a:r>
              <a:rPr b="1" lang="en-US" sz="1350" spc="-1" strike="noStrike">
                <a:solidFill>
                  <a:srgbClr val="000000"/>
                </a:solidFill>
                <a:latin typeface="Calibri"/>
              </a:rPr>
              <a:t>18 letters of support ! </a:t>
            </a:r>
            <a:endParaRPr b="0" lang="en-US" sz="1350" spc="-1" strike="noStrike">
              <a:latin typeface="Arial"/>
            </a:endParaRPr>
          </a:p>
          <a:p>
            <a:pPr algn="just">
              <a:lnSpc>
                <a:spcPct val="100000"/>
              </a:lnSpc>
            </a:pPr>
            <a:r>
              <a:rPr b="1" lang="en-US" sz="1350" spc="-1" strike="noStrike">
                <a:solidFill>
                  <a:srgbClr val="000000"/>
                </a:solidFill>
                <a:latin typeface="Calibri"/>
              </a:rPr>
              <a:t>Letter from President of IUIS stating that we should have an alliance whether we get the grant or not.</a:t>
            </a:r>
            <a:endParaRPr b="0" lang="en-US" sz="1350" spc="-1" strike="noStrike">
              <a:latin typeface="Arial"/>
            </a:endParaRPr>
          </a:p>
        </p:txBody>
      </p:sp>
      <p:sp>
        <p:nvSpPr>
          <p:cNvPr id="330" name="CustomShape 2"/>
          <p:cNvSpPr/>
          <p:nvPr/>
        </p:nvSpPr>
        <p:spPr>
          <a:xfrm>
            <a:off x="3525840" y="1095480"/>
            <a:ext cx="7043400" cy="410400"/>
          </a:xfrm>
          <a:prstGeom prst="rect">
            <a:avLst/>
          </a:prstGeom>
          <a:noFill/>
          <a:ln>
            <a:noFill/>
          </a:ln>
        </p:spPr>
        <p:style>
          <a:lnRef idx="0"/>
          <a:fillRef idx="0"/>
          <a:effectRef idx="0"/>
          <a:fontRef idx="minor"/>
        </p:style>
        <p:txBody>
          <a:bodyPr lIns="90000" rIns="90000" tIns="45000" bIns="45000"/>
          <a:p>
            <a:pPr>
              <a:lnSpc>
                <a:spcPct val="100000"/>
              </a:lnSpc>
            </a:pPr>
            <a:r>
              <a:rPr b="1" lang="en-US" sz="2100" spc="-1" strike="noStrike">
                <a:solidFill>
                  <a:srgbClr val="000000"/>
                </a:solidFill>
                <a:latin typeface="Calibri"/>
              </a:rPr>
              <a:t>	</a:t>
            </a:r>
            <a:r>
              <a:rPr b="1" lang="en-US" sz="1800" spc="-1" strike="noStrike">
                <a:solidFill>
                  <a:srgbClr val="000000"/>
                </a:solidFill>
                <a:latin typeface="Calibri"/>
              </a:rPr>
              <a:t>BBSCRC Grant applied for.</a:t>
            </a:r>
            <a:endParaRPr b="0" lang="en-US" sz="1800" spc="-1" strike="noStrike">
              <a:latin typeface="Arial"/>
            </a:endParaRPr>
          </a:p>
        </p:txBody>
      </p:sp>
      <p:pic>
        <p:nvPicPr>
          <p:cNvPr id="331" name="Picture 2" descr=""/>
          <p:cNvPicPr/>
          <p:nvPr/>
        </p:nvPicPr>
        <p:blipFill>
          <a:blip r:embed="rId1"/>
          <a:srcRect l="0" t="34623" r="0" b="0"/>
          <a:stretch/>
        </p:blipFill>
        <p:spPr>
          <a:xfrm>
            <a:off x="1860480" y="1095480"/>
            <a:ext cx="1665000" cy="891720"/>
          </a:xfrm>
          <a:prstGeom prst="rect">
            <a:avLst/>
          </a:prstGeom>
          <a:ln>
            <a:noFill/>
          </a:ln>
        </p:spPr>
      </p:pic>
      <p:graphicFrame>
        <p:nvGraphicFramePr>
          <p:cNvPr id="332" name="Table 3"/>
          <p:cNvGraphicFramePr/>
          <p:nvPr/>
        </p:nvGraphicFramePr>
        <p:xfrm>
          <a:off x="1860480" y="1987560"/>
          <a:ext cx="1665000" cy="234720"/>
        </p:xfrm>
        <a:graphic>
          <a:graphicData uri="http://schemas.openxmlformats.org/drawingml/2006/table">
            <a:tbl>
              <a:tblPr/>
              <a:tblGrid>
                <a:gridCol w="1665000"/>
              </a:tblGrid>
              <a:tr h="234720">
                <a:tc>
                  <a:txBody>
                    <a:bodyPr lIns="85680" rIns="85680" tIns="0" bIns="0"/>
                    <a:p>
                      <a:pPr algn="ctr">
                        <a:lnSpc>
                          <a:spcPct val="100000"/>
                        </a:lnSpc>
                      </a:pPr>
                      <a:r>
                        <a:rPr b="0" lang="en-US" sz="600" spc="-1" strike="noStrike">
                          <a:solidFill>
                            <a:srgbClr val="000000"/>
                          </a:solidFill>
                          <a:latin typeface="Calibri"/>
                        </a:rPr>
                        <a:t>Better Medicines through </a:t>
                      </a:r>
                      <a:endParaRPr b="0" lang="en-US" sz="600" spc="-1" strike="noStrike">
                        <a:latin typeface="Arial"/>
                      </a:endParaRPr>
                    </a:p>
                    <a:p>
                      <a:pPr algn="ctr">
                        <a:lnSpc>
                          <a:spcPct val="100000"/>
                        </a:lnSpc>
                      </a:pPr>
                      <a:r>
                        <a:rPr b="0" lang="en-US" sz="600" spc="-1" strike="noStrike">
                          <a:solidFill>
                            <a:srgbClr val="000000"/>
                          </a:solidFill>
                          <a:latin typeface="Calibri"/>
                        </a:rPr>
                        <a:t>Global Education and Research</a:t>
                      </a:r>
                      <a:endParaRPr b="0" lang="en-US" sz="600" spc="-1" strike="noStrike">
                        <a:latin typeface="Arial"/>
                      </a:endParaRPr>
                    </a:p>
                  </a:txBody>
                  <a:tcPr marL="85680" marR="8568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r>
            </a:tbl>
          </a:graphicData>
        </a:graphic>
      </p:graphicFrame>
      <p:sp>
        <p:nvSpPr>
          <p:cNvPr id="333" name="CustomShape 4"/>
          <p:cNvSpPr/>
          <p:nvPr/>
        </p:nvSpPr>
        <p:spPr>
          <a:xfrm>
            <a:off x="3525840" y="1500120"/>
            <a:ext cx="6846480" cy="806040"/>
          </a:xfrm>
          <a:prstGeom prst="rect">
            <a:avLst/>
          </a:prstGeom>
          <a:noFill/>
          <a:ln>
            <a:noFill/>
          </a:ln>
        </p:spPr>
        <p:style>
          <a:lnRef idx="0"/>
          <a:fillRef idx="0"/>
          <a:effectRef idx="0"/>
          <a:fontRef idx="minor"/>
        </p:style>
        <p:txBody>
          <a:bodyPr lIns="90000" rIns="90000" tIns="45000" bIns="45000"/>
          <a:p>
            <a:pPr>
              <a:lnSpc>
                <a:spcPct val="100000"/>
              </a:lnSpc>
            </a:pPr>
            <a:r>
              <a:rPr b="1" lang="en-US" sz="1500" spc="-1" strike="noStrike">
                <a:solidFill>
                  <a:srgbClr val="000000"/>
                </a:solidFill>
                <a:latin typeface="Calibri"/>
              </a:rPr>
              <a:t>ICSU </a:t>
            </a:r>
            <a:endParaRPr b="0" lang="en-US" sz="1500" spc="-1" strike="noStrike">
              <a:latin typeface="Arial"/>
            </a:endParaRPr>
          </a:p>
          <a:p>
            <a:pPr marL="457200">
              <a:lnSpc>
                <a:spcPct val="100000"/>
              </a:lnSpc>
            </a:pPr>
            <a:r>
              <a:rPr b="1" lang="en-US" sz="3200" spc="-1" strike="noStrike">
                <a:solidFill>
                  <a:srgbClr val="000000"/>
                </a:solidFill>
                <a:latin typeface="Calibri"/>
              </a:rPr>
              <a:t>Alliance IUPHAR/IUIS.</a:t>
            </a:r>
            <a:endParaRPr b="0" lang="en-US" sz="3200" spc="-1" strike="noStrike">
              <a:latin typeface="Arial"/>
            </a:endParaRPr>
          </a:p>
        </p:txBody>
      </p:sp>
      <p:sp>
        <p:nvSpPr>
          <p:cNvPr id="334" name="CustomShape 5"/>
          <p:cNvSpPr/>
          <p:nvPr/>
        </p:nvSpPr>
        <p:spPr>
          <a:xfrm>
            <a:off x="2887560" y="293760"/>
            <a:ext cx="7403760" cy="639000"/>
          </a:xfrm>
          <a:prstGeom prst="rect">
            <a:avLst/>
          </a:prstGeom>
          <a:noFill/>
          <a:ln>
            <a:noFill/>
          </a:ln>
        </p:spPr>
        <p:style>
          <a:lnRef idx="0"/>
          <a:fillRef idx="0"/>
          <a:effectRef idx="0"/>
          <a:fontRef idx="minor"/>
        </p:style>
        <p:txBody>
          <a:bodyPr lIns="90000" rIns="90000" tIns="45000" bIns="45000"/>
          <a:p>
            <a:pPr>
              <a:lnSpc>
                <a:spcPct val="100000"/>
              </a:lnSpc>
            </a:pPr>
            <a:r>
              <a:rPr b="1" i="1" lang="en-US" sz="1800" spc="-1" strike="noStrike">
                <a:solidFill>
                  <a:srgbClr val="000000"/>
                </a:solidFill>
                <a:latin typeface="Calibri"/>
              </a:rPr>
              <a:t>Thousands of articles on NPs or extracts having poorly defined antinflammatory/immune effects in animals – what benefit?</a:t>
            </a:r>
            <a:endParaRPr b="0" lang="en-US" sz="1800" spc="-1" strike="noStrike">
              <a:latin typeface="Arial"/>
            </a:endParaRPr>
          </a:p>
        </p:txBody>
      </p:sp>
      <p:sp>
        <p:nvSpPr>
          <p:cNvPr id="335" name="CustomShape 6"/>
          <p:cNvSpPr/>
          <p:nvPr/>
        </p:nvSpPr>
        <p:spPr>
          <a:xfrm>
            <a:off x="1093680" y="5973840"/>
            <a:ext cx="9857880" cy="63900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latin typeface="Calibri"/>
              </a:rPr>
              <a:t>Goals: Enabling Pharmacology throughout the world by supplying protocols and advice to make better experiments, and progressing NP research to allow real progress.</a:t>
            </a:r>
            <a:endParaRPr b="0" lang="en-US" sz="1800" spc="-1" strike="noStrike">
              <a:latin typeface="Arial"/>
            </a:endParaRPr>
          </a:p>
        </p:txBody>
      </p:sp>
    </p:spTree>
  </p:cSld>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6" name="CustomShape 1"/>
          <p:cNvSpPr/>
          <p:nvPr/>
        </p:nvSpPr>
        <p:spPr>
          <a:xfrm>
            <a:off x="1979640" y="1735200"/>
            <a:ext cx="8803800" cy="2771640"/>
          </a:xfrm>
          <a:prstGeom prst="rect">
            <a:avLst/>
          </a:prstGeom>
          <a:noFill/>
          <a:ln>
            <a:noFill/>
          </a:ln>
        </p:spPr>
        <p:style>
          <a:lnRef idx="0"/>
          <a:fillRef idx="0"/>
          <a:effectRef idx="0"/>
          <a:fontRef idx="minor"/>
        </p:style>
        <p:txBody>
          <a:bodyPr lIns="90000" rIns="90000" tIns="45000" bIns="45000"/>
          <a:p>
            <a:pPr algn="ctr">
              <a:lnSpc>
                <a:spcPct val="100000"/>
              </a:lnSpc>
            </a:pPr>
            <a:r>
              <a:rPr b="0" lang="en-US" sz="4400" spc="-1" strike="noStrike">
                <a:solidFill>
                  <a:srgbClr val="000000"/>
                </a:solidFill>
                <a:latin typeface="Calibri"/>
              </a:rPr>
              <a:t>Immunopharmacology</a:t>
            </a:r>
            <a:endParaRPr b="0" lang="en-US" sz="4400" spc="-1" strike="noStrike">
              <a:latin typeface="Arial"/>
            </a:endParaRPr>
          </a:p>
          <a:p>
            <a:pPr algn="ctr">
              <a:lnSpc>
                <a:spcPct val="100000"/>
              </a:lnSpc>
            </a:pPr>
            <a:r>
              <a:rPr b="0" lang="en-US" sz="4400" spc="-1" strike="noStrike">
                <a:solidFill>
                  <a:srgbClr val="000000"/>
                </a:solidFill>
                <a:latin typeface="Calibri"/>
              </a:rPr>
              <a:t>The new frontier</a:t>
            </a:r>
            <a:endParaRPr b="0" lang="en-US" sz="4400" spc="-1" strike="noStrike">
              <a:latin typeface="Arial"/>
            </a:endParaRPr>
          </a:p>
          <a:p>
            <a:pPr algn="ctr">
              <a:lnSpc>
                <a:spcPct val="100000"/>
              </a:lnSpc>
            </a:pPr>
            <a:r>
              <a:rPr b="0" lang="en-US" sz="4400" spc="-1" strike="noStrike">
                <a:solidFill>
                  <a:srgbClr val="000000"/>
                </a:solidFill>
                <a:latin typeface="Calibri"/>
              </a:rPr>
              <a:t>IUPHAR – IUIS Collaboration</a:t>
            </a:r>
            <a:endParaRPr b="0" lang="en-US" sz="4400" spc="-1" strike="noStrike">
              <a:latin typeface="Arial"/>
            </a:endParaRPr>
          </a:p>
          <a:p>
            <a:pPr algn="ctr">
              <a:lnSpc>
                <a:spcPct val="100000"/>
              </a:lnSpc>
            </a:pPr>
            <a:r>
              <a:rPr b="0" lang="en-US" sz="4400" spc="-1" strike="noStrike">
                <a:solidFill>
                  <a:srgbClr val="000000"/>
                </a:solidFill>
                <a:latin typeface="Calibri"/>
              </a:rPr>
              <a:t>The Guide to immunopharmacology</a:t>
            </a:r>
            <a:endParaRPr b="0" lang="en-US" sz="4400" spc="-1" strike="noStrike">
              <a:latin typeface="Arial"/>
            </a:endParaRPr>
          </a:p>
        </p:txBody>
      </p:sp>
    </p:spTree>
  </p:cSld>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7" name="TextShape 1"/>
          <p:cNvSpPr txBox="1"/>
          <p:nvPr/>
        </p:nvSpPr>
        <p:spPr>
          <a:xfrm>
            <a:off x="838080" y="365040"/>
            <a:ext cx="10909080" cy="6284520"/>
          </a:xfrm>
          <a:prstGeom prst="rect">
            <a:avLst/>
          </a:prstGeom>
          <a:noFill/>
          <a:ln>
            <a:noFill/>
          </a:ln>
        </p:spPr>
        <p:txBody>
          <a:bodyPr anchor="ctr">
            <a:normAutofit/>
          </a:bodyPr>
          <a:p>
            <a:pPr>
              <a:lnSpc>
                <a:spcPct val="90000"/>
              </a:lnSpc>
            </a:pPr>
            <a:r>
              <a:rPr b="1" lang="en-US" sz="6000" spc="-1" strike="noStrike">
                <a:solidFill>
                  <a:srgbClr val="000000"/>
                </a:solidFill>
                <a:latin typeface="Calibri Light"/>
              </a:rPr>
              <a:t>Drug Screening, Key Issues</a:t>
            </a:r>
            <a:br/>
            <a:r>
              <a:rPr b="1" lang="en-US" sz="3200" spc="-1" strike="noStrike">
                <a:solidFill>
                  <a:srgbClr val="000000"/>
                </a:solidFill>
                <a:latin typeface="Calibri Light"/>
              </a:rPr>
              <a:t>Chemical libraries of NPs for drug screening? Nagoya Protocol?</a:t>
            </a:r>
            <a:br/>
            <a:br/>
            <a:r>
              <a:rPr b="1" lang="en-US" sz="3200" spc="-1" strike="noStrike">
                <a:solidFill>
                  <a:srgbClr val="000000"/>
                </a:solidFill>
                <a:latin typeface="Calibri Light"/>
              </a:rPr>
              <a:t>Virtual libraries of NP structures?</a:t>
            </a:r>
            <a:br/>
            <a:br/>
            <a:r>
              <a:rPr b="1" lang="en-US" sz="3200" spc="-1" strike="noStrike">
                <a:solidFill>
                  <a:srgbClr val="000000"/>
                </a:solidFill>
                <a:latin typeface="Calibri Light"/>
              </a:rPr>
              <a:t>Screening for what?</a:t>
            </a:r>
            <a:br/>
            <a:r>
              <a:rPr b="1" lang="en-US" sz="3200" spc="-1" strike="noStrike">
                <a:solidFill>
                  <a:srgbClr val="000000"/>
                </a:solidFill>
                <a:latin typeface="Calibri Light"/>
              </a:rPr>
              <a:t>My advice:    - go for orphan diseases.</a:t>
            </a:r>
            <a:br/>
            <a:br/>
            <a:r>
              <a:rPr b="1" lang="en-US" sz="1600" spc="-1" strike="noStrike">
                <a:solidFill>
                  <a:srgbClr val="000000"/>
                </a:solidFill>
                <a:latin typeface="Calibri"/>
              </a:rPr>
              <a:t>Dear Mr Spedding,</a:t>
            </a:r>
            <a:br/>
            <a:r>
              <a:rPr b="1" lang="en-US" sz="1600" spc="-1" strike="noStrike">
                <a:solidFill>
                  <a:srgbClr val="000000"/>
                </a:solidFill>
                <a:latin typeface="Calibri"/>
              </a:rPr>
              <a:t> </a:t>
            </a:r>
            <a:br/>
            <a:r>
              <a:rPr b="1" lang="en-US" sz="1600" spc="-1" strike="noStrike">
                <a:solidFill>
                  <a:srgbClr val="000000"/>
                </a:solidFill>
                <a:latin typeface="Calibri"/>
              </a:rPr>
              <a:t>I am glad to inform you that on 19 April the COMP issued a positive opinion on the application for orphan drug designation of Ambroxol hydrochloride for treatment of amyotrophic lateral sclerosis.</a:t>
            </a:r>
            <a:br/>
            <a:r>
              <a:rPr b="1" lang="en-US" sz="1600" spc="-1" strike="noStrike">
                <a:solidFill>
                  <a:srgbClr val="000000"/>
                </a:solidFill>
                <a:latin typeface="Calibri"/>
              </a:rPr>
              <a:t> </a:t>
            </a:r>
            <a:br/>
            <a:r>
              <a:rPr b="1" lang="en-US" sz="1600" spc="-1" strike="noStrike">
                <a:solidFill>
                  <a:srgbClr val="000000"/>
                </a:solidFill>
                <a:latin typeface="Calibri"/>
              </a:rPr>
              <a:t>The sponsor </a:t>
            </a:r>
            <a:r>
              <a:rPr b="1" lang="en-US" sz="1600" spc="-1" strike="noStrike">
                <a:solidFill>
                  <a:srgbClr val="ed7d31"/>
                </a:solidFill>
                <a:latin typeface="Calibri"/>
              </a:rPr>
              <a:t>(SRS!) </a:t>
            </a:r>
            <a:r>
              <a:rPr b="1" lang="en-US" sz="1600" spc="-1" strike="noStrike">
                <a:solidFill>
                  <a:srgbClr val="000000"/>
                </a:solidFill>
                <a:latin typeface="Calibri"/>
              </a:rPr>
              <a:t>will, in due course, receive the opinion together with the summary report and subsequently the EMA Public Summary of Opinion for comments and finally the Decision from the European Commission.</a:t>
            </a:r>
            <a:br/>
            <a:r>
              <a:rPr b="1" lang="en-US" sz="1600" spc="-1" strike="noStrike">
                <a:solidFill>
                  <a:srgbClr val="000000"/>
                </a:solidFill>
                <a:latin typeface="Calibri"/>
              </a:rPr>
              <a:t>  </a:t>
            </a:r>
            <a:br/>
            <a:r>
              <a:rPr b="1" lang="en-US" sz="1600" spc="-1" strike="noStrike">
                <a:solidFill>
                  <a:srgbClr val="000000"/>
                </a:solidFill>
                <a:latin typeface="Calibri"/>
              </a:rPr>
              <a:t>Kind regards,</a:t>
            </a:r>
            <a:br/>
            <a:r>
              <a:rPr b="1" lang="en-US" sz="1600" spc="-1" strike="noStrike">
                <a:solidFill>
                  <a:srgbClr val="000000"/>
                </a:solidFill>
                <a:latin typeface="Calibri"/>
              </a:rPr>
              <a:t> Agnieszka Wilk-Kachlicka</a:t>
            </a:r>
            <a:br/>
            <a:r>
              <a:rPr b="1" lang="en-US" sz="1600" spc="-1" strike="noStrike">
                <a:solidFill>
                  <a:srgbClr val="000000"/>
                </a:solidFill>
                <a:latin typeface="Calibri"/>
              </a:rPr>
              <a:t>Orphan Medicines Office and PRIME Assistant</a:t>
            </a:r>
            <a:br/>
            <a:r>
              <a:rPr b="1" lang="en-US" sz="1600" spc="-1" strike="noStrike">
                <a:solidFill>
                  <a:srgbClr val="000000"/>
                </a:solidFill>
                <a:latin typeface="Calibri"/>
              </a:rPr>
              <a:t>Product Development Scientific Support</a:t>
            </a:r>
            <a:br/>
            <a:r>
              <a:rPr b="1" lang="en-US" sz="1600" spc="-1" strike="noStrike">
                <a:solidFill>
                  <a:srgbClr val="000000"/>
                </a:solidFill>
                <a:latin typeface="Calibri"/>
              </a:rPr>
              <a:t> </a:t>
            </a:r>
            <a:br/>
            <a:r>
              <a:rPr b="1" lang="en-US" sz="1600" spc="-1" strike="noStrike">
                <a:solidFill>
                  <a:srgbClr val="000000"/>
                </a:solidFill>
                <a:latin typeface="Calibri"/>
              </a:rPr>
              <a:t>European Medicines Agency</a:t>
            </a:r>
            <a:br/>
            <a:r>
              <a:rPr b="1" lang="en-US" sz="1600" spc="-1" strike="noStrike">
                <a:solidFill>
                  <a:srgbClr val="000000"/>
                </a:solidFill>
                <a:latin typeface="Calibri"/>
              </a:rPr>
              <a:t>30 Churchill Place | Canary Wharf | London E14 5EU | United Kingdom</a:t>
            </a:r>
            <a:br/>
            <a:r>
              <a:rPr b="1" lang="en-US" sz="1600" spc="-1" strike="noStrike">
                <a:solidFill>
                  <a:srgbClr val="000000"/>
                </a:solidFill>
                <a:latin typeface="Calibri"/>
              </a:rPr>
              <a:t>Tel. +44 (0)20 3660 8503</a:t>
            </a:r>
            <a:br/>
            <a:r>
              <a:rPr b="1" lang="en-US" sz="1600" spc="-1" strike="noStrike" u="sng">
                <a:solidFill>
                  <a:srgbClr val="0563c1"/>
                </a:solidFill>
                <a:uFillTx/>
                <a:latin typeface="Calibri"/>
                <a:hlinkClick r:id="rId1"/>
              </a:rPr>
              <a:t>Agnieszka.Wilk@ema.europa.eu</a:t>
            </a:r>
            <a:r>
              <a:rPr b="1" lang="en-US" sz="1600" spc="-1" strike="noStrike">
                <a:solidFill>
                  <a:srgbClr val="000000"/>
                </a:solidFill>
                <a:latin typeface="Calibri"/>
              </a:rPr>
              <a:t> </a:t>
            </a:r>
            <a:br/>
            <a:endParaRPr b="0" lang="en-US" sz="1600" spc="-1" strike="noStrike">
              <a:solidFill>
                <a:srgbClr val="000000"/>
              </a:solidFill>
              <a:latin typeface="Calibri"/>
            </a:endParaRPr>
          </a:p>
        </p:txBody>
      </p:sp>
    </p:spTree>
  </p:cSld>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38" name="Picture 2" descr=""/>
          <p:cNvPicPr/>
          <p:nvPr/>
        </p:nvPicPr>
        <p:blipFill>
          <a:blip r:embed="rId1"/>
          <a:stretch/>
        </p:blipFill>
        <p:spPr>
          <a:xfrm>
            <a:off x="7824240" y="531360"/>
            <a:ext cx="1672560" cy="2808000"/>
          </a:xfrm>
          <a:prstGeom prst="rect">
            <a:avLst/>
          </a:prstGeom>
          <a:ln>
            <a:noFill/>
          </a:ln>
        </p:spPr>
      </p:pic>
      <p:pic>
        <p:nvPicPr>
          <p:cNvPr id="339" name="Picture 3" descr=""/>
          <p:cNvPicPr/>
          <p:nvPr/>
        </p:nvPicPr>
        <p:blipFill>
          <a:blip r:embed="rId2"/>
          <a:stretch/>
        </p:blipFill>
        <p:spPr>
          <a:xfrm>
            <a:off x="7243920" y="142200"/>
            <a:ext cx="3278880" cy="479160"/>
          </a:xfrm>
          <a:prstGeom prst="rect">
            <a:avLst/>
          </a:prstGeom>
          <a:ln>
            <a:noFill/>
          </a:ln>
        </p:spPr>
      </p:pic>
      <p:pic>
        <p:nvPicPr>
          <p:cNvPr id="340" name="Picture 2" descr=""/>
          <p:cNvPicPr/>
          <p:nvPr/>
        </p:nvPicPr>
        <p:blipFill>
          <a:blip r:embed="rId3"/>
          <a:srcRect l="0" t="-6829" r="-1981" b="-5260"/>
          <a:stretch/>
        </p:blipFill>
        <p:spPr>
          <a:xfrm>
            <a:off x="4264560" y="5762520"/>
            <a:ext cx="4250160" cy="1095120"/>
          </a:xfrm>
          <a:prstGeom prst="rect">
            <a:avLst/>
          </a:prstGeom>
          <a:ln>
            <a:noFill/>
          </a:ln>
        </p:spPr>
      </p:pic>
      <p:sp>
        <p:nvSpPr>
          <p:cNvPr id="341" name="CustomShape 1"/>
          <p:cNvSpPr/>
          <p:nvPr/>
        </p:nvSpPr>
        <p:spPr>
          <a:xfrm>
            <a:off x="6390000" y="3973320"/>
            <a:ext cx="4645800" cy="149256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latin typeface="Calibri"/>
              </a:rPr>
              <a:t>Superoxide dismutase (SOD1) Tg model</a:t>
            </a:r>
            <a:endParaRPr b="0" lang="en-US" sz="1800" spc="-1" strike="noStrike">
              <a:latin typeface="Arial"/>
            </a:endParaRPr>
          </a:p>
          <a:p>
            <a:pPr>
              <a:lnSpc>
                <a:spcPct val="100000"/>
              </a:lnSpc>
            </a:pPr>
            <a:r>
              <a:rPr b="0" lang="en-US" sz="1800" spc="-1" strike="noStrike">
                <a:solidFill>
                  <a:srgbClr val="000000"/>
                </a:solidFill>
                <a:latin typeface="Calibri"/>
              </a:rPr>
              <a:t>Metabolomic &amp; transcriptomic analysis</a:t>
            </a:r>
            <a:endParaRPr b="0" lang="en-US" sz="1800" spc="-1" strike="noStrike">
              <a:latin typeface="Arial"/>
            </a:endParaRPr>
          </a:p>
          <a:p>
            <a:pPr>
              <a:lnSpc>
                <a:spcPct val="100000"/>
              </a:lnSpc>
            </a:pPr>
            <a:r>
              <a:rPr b="0" lang="en-US" sz="1800" spc="-1" strike="noStrike">
                <a:solidFill>
                  <a:srgbClr val="000000"/>
                </a:solidFill>
                <a:latin typeface="Calibri"/>
              </a:rPr>
              <a:t>Human patient tissue.</a:t>
            </a:r>
            <a:endParaRPr b="0" lang="en-US" sz="1800" spc="-1" strike="noStrike">
              <a:latin typeface="Arial"/>
            </a:endParaRPr>
          </a:p>
          <a:p>
            <a:pPr>
              <a:lnSpc>
                <a:spcPct val="100000"/>
              </a:lnSpc>
            </a:pPr>
            <a:endParaRPr b="0" lang="en-US" sz="1800" spc="-1" strike="noStrike">
              <a:latin typeface="Arial"/>
            </a:endParaRPr>
          </a:p>
          <a:p>
            <a:pPr>
              <a:lnSpc>
                <a:spcPct val="100000"/>
              </a:lnSpc>
            </a:pPr>
            <a:r>
              <a:rPr b="0" lang="en-US" sz="1800" spc="-1" strike="noStrike">
                <a:solidFill>
                  <a:srgbClr val="000000"/>
                </a:solidFill>
                <a:latin typeface="Calibri"/>
              </a:rPr>
              <a:t>New enzymatic </a:t>
            </a:r>
            <a:r>
              <a:rPr b="1" lang="en-US" sz="2000" spc="-1" strike="noStrike">
                <a:solidFill>
                  <a:srgbClr val="002060"/>
                </a:solidFill>
                <a:latin typeface="Calibri"/>
              </a:rPr>
              <a:t>target (GCase)</a:t>
            </a:r>
            <a:endParaRPr b="0" lang="en-US" sz="2000" spc="-1" strike="noStrike">
              <a:latin typeface="Arial"/>
            </a:endParaRPr>
          </a:p>
        </p:txBody>
      </p:sp>
      <p:sp>
        <p:nvSpPr>
          <p:cNvPr id="342" name="CustomShape 2"/>
          <p:cNvSpPr/>
          <p:nvPr/>
        </p:nvSpPr>
        <p:spPr>
          <a:xfrm>
            <a:off x="8519760" y="5762520"/>
            <a:ext cx="1954800" cy="913320"/>
          </a:xfrm>
          <a:prstGeom prst="rect">
            <a:avLst/>
          </a:prstGeom>
          <a:noFill/>
          <a:ln>
            <a:noFill/>
          </a:ln>
        </p:spPr>
        <p:style>
          <a:lnRef idx="0"/>
          <a:fillRef idx="0"/>
          <a:effectRef idx="0"/>
          <a:fontRef idx="minor"/>
        </p:style>
        <p:txBody>
          <a:bodyPr lIns="90000" rIns="90000" tIns="45000" bIns="45000"/>
          <a:p>
            <a:pPr>
              <a:lnSpc>
                <a:spcPct val="100000"/>
              </a:lnSpc>
            </a:pPr>
            <a:r>
              <a:rPr b="1" lang="en-US" sz="1800" spc="-1" strike="noStrike">
                <a:solidFill>
                  <a:srgbClr val="002060"/>
                </a:solidFill>
                <a:latin typeface="Calibri"/>
              </a:rPr>
              <a:t>Powerful phenotypical screens</a:t>
            </a:r>
            <a:endParaRPr b="0" lang="en-US" sz="1800" spc="-1" strike="noStrike">
              <a:latin typeface="Arial"/>
            </a:endParaRPr>
          </a:p>
        </p:txBody>
      </p:sp>
      <p:sp>
        <p:nvSpPr>
          <p:cNvPr id="343" name="CustomShape 3"/>
          <p:cNvSpPr/>
          <p:nvPr/>
        </p:nvSpPr>
        <p:spPr>
          <a:xfrm>
            <a:off x="2503800" y="5657760"/>
            <a:ext cx="1926360" cy="1187640"/>
          </a:xfrm>
          <a:prstGeom prst="rect">
            <a:avLst/>
          </a:prstGeom>
          <a:noFill/>
          <a:ln>
            <a:noFill/>
          </a:ln>
        </p:spPr>
        <p:style>
          <a:lnRef idx="0"/>
          <a:fillRef idx="0"/>
          <a:effectRef idx="0"/>
          <a:fontRef idx="minor"/>
        </p:style>
        <p:txBody>
          <a:bodyPr lIns="90000" rIns="90000" tIns="45000" bIns="45000"/>
          <a:p>
            <a:pPr>
              <a:lnSpc>
                <a:spcPct val="100000"/>
              </a:lnSpc>
            </a:pPr>
            <a:r>
              <a:rPr b="1" lang="en-US" sz="1800" spc="-1" strike="noStrike">
                <a:solidFill>
                  <a:srgbClr val="000000"/>
                </a:solidFill>
                <a:latin typeface="Calibri"/>
              </a:rPr>
              <a:t>Other Screens</a:t>
            </a:r>
            <a:endParaRPr b="0" lang="en-US" sz="1800" spc="-1" strike="noStrike">
              <a:latin typeface="Arial"/>
            </a:endParaRPr>
          </a:p>
          <a:p>
            <a:pPr>
              <a:lnSpc>
                <a:spcPct val="100000"/>
              </a:lnSpc>
            </a:pPr>
            <a:r>
              <a:rPr b="0" lang="en-US" sz="1800" spc="-1" strike="noStrike">
                <a:solidFill>
                  <a:srgbClr val="000000"/>
                </a:solidFill>
                <a:latin typeface="Calibri"/>
              </a:rPr>
              <a:t>CHMP2B</a:t>
            </a:r>
            <a:endParaRPr b="0" lang="en-US" sz="1800" spc="-1" strike="noStrike">
              <a:latin typeface="Arial"/>
            </a:endParaRPr>
          </a:p>
          <a:p>
            <a:pPr>
              <a:lnSpc>
                <a:spcPct val="100000"/>
              </a:lnSpc>
            </a:pPr>
            <a:r>
              <a:rPr b="0" lang="en-US" sz="1800" spc="-1" strike="noStrike">
                <a:solidFill>
                  <a:srgbClr val="000000"/>
                </a:solidFill>
                <a:latin typeface="Calibri"/>
              </a:rPr>
              <a:t>C9orf72</a:t>
            </a:r>
            <a:endParaRPr b="0" lang="en-US" sz="1800" spc="-1" strike="noStrike">
              <a:latin typeface="Arial"/>
            </a:endParaRPr>
          </a:p>
          <a:p>
            <a:pPr>
              <a:lnSpc>
                <a:spcPct val="100000"/>
              </a:lnSpc>
            </a:pPr>
            <a:r>
              <a:rPr b="0" lang="en-US" sz="1800" spc="-1" strike="noStrike">
                <a:solidFill>
                  <a:srgbClr val="000000"/>
                </a:solidFill>
                <a:latin typeface="Calibri"/>
              </a:rPr>
              <a:t>TDP43</a:t>
            </a:r>
            <a:endParaRPr b="0" lang="en-US" sz="1800" spc="-1" strike="noStrike">
              <a:latin typeface="Arial"/>
            </a:endParaRPr>
          </a:p>
        </p:txBody>
      </p:sp>
      <p:pic>
        <p:nvPicPr>
          <p:cNvPr id="344" name="Image 10" descr=""/>
          <p:cNvPicPr/>
          <p:nvPr/>
        </p:nvPicPr>
        <p:blipFill>
          <a:blip r:embed="rId4"/>
          <a:stretch/>
        </p:blipFill>
        <p:spPr>
          <a:xfrm>
            <a:off x="1668600" y="158400"/>
            <a:ext cx="2761560" cy="3293280"/>
          </a:xfrm>
          <a:prstGeom prst="rect">
            <a:avLst/>
          </a:prstGeom>
          <a:ln>
            <a:noFill/>
          </a:ln>
        </p:spPr>
      </p:pic>
      <p:sp>
        <p:nvSpPr>
          <p:cNvPr id="345" name="CustomShape 4"/>
          <p:cNvSpPr/>
          <p:nvPr/>
        </p:nvSpPr>
        <p:spPr>
          <a:xfrm>
            <a:off x="4736160" y="1012320"/>
            <a:ext cx="2306520" cy="913320"/>
          </a:xfrm>
          <a:prstGeom prst="rect">
            <a:avLst/>
          </a:prstGeom>
          <a:noFill/>
          <a:ln>
            <a:noFill/>
          </a:ln>
        </p:spPr>
        <p:style>
          <a:lnRef idx="0"/>
          <a:fillRef idx="0"/>
          <a:effectRef idx="0"/>
          <a:fontRef idx="minor"/>
        </p:style>
        <p:txBody>
          <a:bodyPr lIns="90000" rIns="90000" tIns="45000" bIns="45000"/>
          <a:p>
            <a:pPr>
              <a:lnSpc>
                <a:spcPct val="100000"/>
              </a:lnSpc>
            </a:pPr>
            <a:r>
              <a:rPr b="1" lang="en-US" sz="1800" spc="-1" strike="noStrike">
                <a:solidFill>
                  <a:srgbClr val="000000"/>
                </a:solidFill>
                <a:latin typeface="Calibri"/>
              </a:rPr>
              <a:t>Mitochondria &amp;</a:t>
            </a:r>
            <a:endParaRPr b="0" lang="en-US" sz="1800" spc="-1" strike="noStrike">
              <a:latin typeface="Arial"/>
            </a:endParaRPr>
          </a:p>
          <a:p>
            <a:pPr>
              <a:lnSpc>
                <a:spcPct val="100000"/>
              </a:lnSpc>
            </a:pPr>
            <a:r>
              <a:rPr b="1" lang="en-US" sz="1800" spc="-1" strike="noStrike">
                <a:solidFill>
                  <a:srgbClr val="000000"/>
                </a:solidFill>
                <a:latin typeface="Calibri"/>
              </a:rPr>
              <a:t>Lipid Metabolism</a:t>
            </a:r>
            <a:endParaRPr b="0" lang="en-US" sz="1800" spc="-1" strike="noStrike">
              <a:latin typeface="Arial"/>
            </a:endParaRPr>
          </a:p>
          <a:p>
            <a:pPr>
              <a:lnSpc>
                <a:spcPct val="100000"/>
              </a:lnSpc>
            </a:pPr>
            <a:r>
              <a:rPr b="1" lang="en-US" sz="1800" spc="-1" strike="noStrike">
                <a:solidFill>
                  <a:srgbClr val="000000"/>
                </a:solidFill>
                <a:latin typeface="Calibri"/>
              </a:rPr>
              <a:t>(Khaitovic)</a:t>
            </a:r>
            <a:endParaRPr b="0" lang="en-US" sz="1800" spc="-1" strike="noStrike">
              <a:latin typeface="Arial"/>
            </a:endParaRPr>
          </a:p>
        </p:txBody>
      </p:sp>
      <p:sp>
        <p:nvSpPr>
          <p:cNvPr id="346" name="CustomShape 5"/>
          <p:cNvSpPr/>
          <p:nvPr/>
        </p:nvSpPr>
        <p:spPr>
          <a:xfrm>
            <a:off x="4736160" y="674280"/>
            <a:ext cx="2111400" cy="337680"/>
          </a:xfrm>
          <a:prstGeom prst="rightArrow">
            <a:avLst>
              <a:gd name="adj1" fmla="val 50000"/>
              <a:gd name="adj2" fmla="val 50000"/>
            </a:avLst>
          </a:prstGeom>
          <a:solidFill>
            <a:srgbClr val="0070c0"/>
          </a:solidFill>
          <a:ln/>
        </p:spPr>
        <p:style>
          <a:lnRef idx="2">
            <a:schemeClr val="accent1">
              <a:shade val="50000"/>
            </a:schemeClr>
          </a:lnRef>
          <a:fillRef idx="1">
            <a:schemeClr val="accent1"/>
          </a:fillRef>
          <a:effectRef idx="0">
            <a:schemeClr val="accent1"/>
          </a:effectRef>
          <a:fontRef idx="minor"/>
        </p:style>
      </p:sp>
      <p:sp>
        <p:nvSpPr>
          <p:cNvPr id="347" name="CustomShape 6"/>
          <p:cNvSpPr/>
          <p:nvPr/>
        </p:nvSpPr>
        <p:spPr>
          <a:xfrm>
            <a:off x="7043040" y="2079000"/>
            <a:ext cx="391320" cy="1893600"/>
          </a:xfrm>
          <a:prstGeom prst="downArrow">
            <a:avLst>
              <a:gd name="adj1" fmla="val 50000"/>
              <a:gd name="adj2" fmla="val 50000"/>
            </a:avLst>
          </a:prstGeom>
          <a:solidFill>
            <a:srgbClr val="0070c0"/>
          </a:solidFill>
          <a:ln/>
        </p:spPr>
        <p:style>
          <a:lnRef idx="2">
            <a:schemeClr val="accent1">
              <a:shade val="50000"/>
            </a:schemeClr>
          </a:lnRef>
          <a:fillRef idx="1">
            <a:schemeClr val="accent1"/>
          </a:fillRef>
          <a:effectRef idx="0">
            <a:schemeClr val="accent1"/>
          </a:effectRef>
          <a:fontRef idx="minor"/>
        </p:style>
      </p:sp>
      <p:sp>
        <p:nvSpPr>
          <p:cNvPr id="348" name="CustomShape 7"/>
          <p:cNvSpPr/>
          <p:nvPr/>
        </p:nvSpPr>
        <p:spPr>
          <a:xfrm rot="5400000">
            <a:off x="4746960" y="4338360"/>
            <a:ext cx="391320" cy="1893600"/>
          </a:xfrm>
          <a:prstGeom prst="downArrow">
            <a:avLst>
              <a:gd name="adj1" fmla="val 50000"/>
              <a:gd name="adj2" fmla="val 50000"/>
            </a:avLst>
          </a:prstGeom>
          <a:solidFill>
            <a:srgbClr val="0070c0"/>
          </a:solidFill>
          <a:ln/>
        </p:spPr>
        <p:style>
          <a:lnRef idx="2">
            <a:schemeClr val="accent1">
              <a:shade val="50000"/>
            </a:schemeClr>
          </a:lnRef>
          <a:fillRef idx="1">
            <a:schemeClr val="accent1"/>
          </a:fillRef>
          <a:effectRef idx="0">
            <a:schemeClr val="accent1"/>
          </a:effectRef>
          <a:fontRef idx="minor"/>
        </p:style>
      </p:sp>
      <p:sp>
        <p:nvSpPr>
          <p:cNvPr id="349" name="CustomShape 8"/>
          <p:cNvSpPr/>
          <p:nvPr/>
        </p:nvSpPr>
        <p:spPr>
          <a:xfrm>
            <a:off x="1668600" y="3973320"/>
            <a:ext cx="3407040" cy="913320"/>
          </a:xfrm>
          <a:prstGeom prst="rect">
            <a:avLst/>
          </a:prstGeom>
          <a:noFill/>
          <a:ln>
            <a:noFill/>
          </a:ln>
        </p:spPr>
        <p:style>
          <a:lnRef idx="0"/>
          <a:fillRef idx="0"/>
          <a:effectRef idx="0"/>
          <a:fontRef idx="minor"/>
        </p:style>
        <p:txBody>
          <a:bodyPr lIns="90000" rIns="90000" tIns="45000" bIns="45000"/>
          <a:p>
            <a:pPr>
              <a:lnSpc>
                <a:spcPct val="100000"/>
              </a:lnSpc>
            </a:pPr>
            <a:r>
              <a:rPr b="1" lang="en-US" sz="1800" spc="-1" strike="noStrike">
                <a:solidFill>
                  <a:srgbClr val="000000"/>
                </a:solidFill>
                <a:latin typeface="Calibri"/>
              </a:rPr>
              <a:t>New (Old) Drug</a:t>
            </a:r>
            <a:endParaRPr b="0" lang="en-US" sz="1800" spc="-1" strike="noStrike">
              <a:latin typeface="Arial"/>
            </a:endParaRPr>
          </a:p>
          <a:p>
            <a:pPr>
              <a:lnSpc>
                <a:spcPct val="100000"/>
              </a:lnSpc>
            </a:pPr>
            <a:r>
              <a:rPr b="0" lang="en-US" sz="1800" spc="-1" strike="noStrike">
                <a:solidFill>
                  <a:srgbClr val="000000"/>
                </a:solidFill>
                <a:latin typeface="Calibri"/>
              </a:rPr>
              <a:t>EMA Orphan Drug Designation</a:t>
            </a:r>
            <a:endParaRPr b="0" lang="en-US" sz="1800" spc="-1" strike="noStrike">
              <a:latin typeface="Arial"/>
            </a:endParaRPr>
          </a:p>
          <a:p>
            <a:pPr>
              <a:lnSpc>
                <a:spcPct val="100000"/>
              </a:lnSpc>
            </a:pPr>
            <a:r>
              <a:rPr b="0" lang="en-US" sz="1800" spc="-1" strike="noStrike">
                <a:solidFill>
                  <a:srgbClr val="000000"/>
                </a:solidFill>
                <a:latin typeface="Calibri"/>
              </a:rPr>
              <a:t>Phase II</a:t>
            </a:r>
            <a:endParaRPr b="0" lang="en-US" sz="1800" spc="-1" strike="noStrike">
              <a:latin typeface="Arial"/>
            </a:endParaRPr>
          </a:p>
        </p:txBody>
      </p:sp>
      <p:sp>
        <p:nvSpPr>
          <p:cNvPr id="350" name="CustomShape 9"/>
          <p:cNvSpPr/>
          <p:nvPr/>
        </p:nvSpPr>
        <p:spPr>
          <a:xfrm rot="10800000">
            <a:off x="2349360" y="6081480"/>
            <a:ext cx="365040" cy="1199880"/>
          </a:xfrm>
          <a:prstGeom prst="downArrow">
            <a:avLst>
              <a:gd name="adj1" fmla="val 50000"/>
              <a:gd name="adj2" fmla="val 50000"/>
            </a:avLst>
          </a:prstGeom>
          <a:solidFill>
            <a:srgbClr val="0066ff"/>
          </a:solidFill>
          <a:ln/>
        </p:spPr>
        <p:style>
          <a:lnRef idx="2">
            <a:schemeClr val="accent1">
              <a:shade val="50000"/>
            </a:schemeClr>
          </a:lnRef>
          <a:fillRef idx="1">
            <a:schemeClr val="accent1"/>
          </a:fillRef>
          <a:effectRef idx="0">
            <a:schemeClr val="accent1"/>
          </a:effectRef>
          <a:fontRef idx="minor"/>
        </p:style>
      </p:sp>
      <p:grpSp>
        <p:nvGrpSpPr>
          <p:cNvPr id="351" name="Group 10"/>
          <p:cNvGrpSpPr/>
          <p:nvPr/>
        </p:nvGrpSpPr>
        <p:grpSpPr>
          <a:xfrm>
            <a:off x="5293800" y="2000160"/>
            <a:ext cx="1698120" cy="1049040"/>
            <a:chOff x="5293800" y="2000160"/>
            <a:chExt cx="1698120" cy="1049040"/>
          </a:xfrm>
        </p:grpSpPr>
        <p:pic>
          <p:nvPicPr>
            <p:cNvPr id="352" name="Picture 5" descr=""/>
            <p:cNvPicPr/>
            <p:nvPr/>
          </p:nvPicPr>
          <p:blipFill>
            <a:blip r:embed="rId5"/>
            <a:stretch/>
          </p:blipFill>
          <p:spPr>
            <a:xfrm>
              <a:off x="5293800" y="2062800"/>
              <a:ext cx="946080" cy="963360"/>
            </a:xfrm>
            <a:prstGeom prst="rect">
              <a:avLst/>
            </a:prstGeom>
            <a:ln>
              <a:noFill/>
            </a:ln>
          </p:spPr>
        </p:pic>
      </p:grpSp>
      <p:sp>
        <p:nvSpPr>
          <p:cNvPr id="353" name="CustomShape 11"/>
          <p:cNvSpPr/>
          <p:nvPr/>
        </p:nvSpPr>
        <p:spPr>
          <a:xfrm>
            <a:off x="5076000" y="3123000"/>
            <a:ext cx="2031840" cy="63900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latin typeface="Calibri"/>
              </a:rPr>
              <a:t>Servier lipidomics</a:t>
            </a:r>
            <a:endParaRPr b="0" lang="en-US" sz="1800" spc="-1" strike="noStrike">
              <a:latin typeface="Arial"/>
            </a:endParaRPr>
          </a:p>
          <a:p>
            <a:pPr>
              <a:lnSpc>
                <a:spcPct val="100000"/>
              </a:lnSpc>
            </a:pPr>
            <a:r>
              <a:rPr b="0" lang="en-US" sz="1800" spc="-1" strike="noStrike">
                <a:solidFill>
                  <a:srgbClr val="000000"/>
                </a:solidFill>
                <a:latin typeface="Calibri"/>
              </a:rPr>
              <a:t>3000 lipids</a:t>
            </a:r>
            <a:endParaRPr b="0" lang="en-US" sz="1800" spc="-1" strike="noStrike">
              <a:latin typeface="Arial"/>
            </a:endParaRPr>
          </a:p>
        </p:txBody>
      </p:sp>
      <p:pic>
        <p:nvPicPr>
          <p:cNvPr id="354" name="" descr=""/>
          <p:cNvPicPr/>
          <p:nvPr/>
        </p:nvPicPr>
        <p:blipFill>
          <a:blip r:embed="rId6"/>
          <a:stretch/>
        </p:blipFill>
        <p:spPr>
          <a:xfrm>
            <a:off x="6286680" y="1994040"/>
            <a:ext cx="698400" cy="1041480"/>
          </a:xfrm>
          <a:prstGeom prst="rect">
            <a:avLst/>
          </a:prstGeom>
          <a:ln>
            <a:noFill/>
          </a:ln>
        </p:spPr>
      </p:pic>
    </p:spTree>
  </p:cSld>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355" name="Table 1"/>
          <p:cNvGraphicFramePr/>
          <p:nvPr/>
        </p:nvGraphicFramePr>
        <p:xfrm>
          <a:off x="2438280" y="1184400"/>
          <a:ext cx="7210080" cy="5211360"/>
        </p:xfrm>
        <a:graphic>
          <a:graphicData uri="http://schemas.openxmlformats.org/drawingml/2006/table">
            <a:tbl>
              <a:tblPr/>
              <a:tblGrid>
                <a:gridCol w="3605040"/>
                <a:gridCol w="3605040"/>
              </a:tblGrid>
              <a:tr h="487440">
                <a:tc>
                  <a:txBody>
                    <a:bodyPr lIns="63360" rIns="63360" tIns="0" bIns="0" anchor="ctr"/>
                    <a:p>
                      <a:pPr algn="ctr">
                        <a:lnSpc>
                          <a:spcPct val="100000"/>
                        </a:lnSpc>
                        <a:spcAft>
                          <a:spcPts val="601"/>
                        </a:spcAft>
                      </a:pPr>
                      <a:br/>
                      <a:r>
                        <a:rPr b="1" lang="en-US" sz="1600" spc="-1" strike="noStrike">
                          <a:solidFill>
                            <a:srgbClr val="ffffff"/>
                          </a:solidFill>
                          <a:latin typeface="Calibri"/>
                        </a:rPr>
                        <a:t>TARGET, inhibitors</a:t>
                      </a:r>
                      <a:endParaRPr b="0" lang="en-US" sz="1600" spc="-1" strike="noStrike">
                        <a:latin typeface="Arial"/>
                      </a:endParaRPr>
                    </a:p>
                  </a:txBody>
                  <a:tcPr marL="63360" marR="63360">
                    <a:lnL w="12240">
                      <a:solidFill>
                        <a:srgbClr val="ffffff"/>
                      </a:solidFill>
                    </a:lnL>
                    <a:lnR w="12240">
                      <a:solidFill>
                        <a:srgbClr val="ffffff"/>
                      </a:solidFill>
                    </a:lnR>
                    <a:lnT w="12240">
                      <a:solidFill>
                        <a:srgbClr val="ffffff"/>
                      </a:solidFill>
                    </a:lnT>
                    <a:lnB w="38160">
                      <a:solidFill>
                        <a:srgbClr val="ffffff"/>
                      </a:solidFill>
                    </a:lnB>
                    <a:solidFill>
                      <a:srgbClr val="5b9bd5"/>
                    </a:solidFill>
                  </a:tcPr>
                </a:tc>
                <a:tc>
                  <a:txBody>
                    <a:bodyPr lIns="63360" rIns="63360" tIns="0" bIns="0" anchor="ctr"/>
                    <a:p>
                      <a:pPr algn="ctr">
                        <a:lnSpc>
                          <a:spcPct val="100000"/>
                        </a:lnSpc>
                        <a:spcAft>
                          <a:spcPts val="601"/>
                        </a:spcAft>
                      </a:pPr>
                      <a:r>
                        <a:rPr b="1" lang="en-US" sz="1600" spc="-1" strike="noStrike">
                          <a:solidFill>
                            <a:srgbClr val="ffffff"/>
                          </a:solidFill>
                          <a:latin typeface="Calibri"/>
                        </a:rPr>
                        <a:t>WHICH IMMUNE DISEASES ?</a:t>
                      </a:r>
                      <a:endParaRPr b="0" lang="en-US" sz="1600" spc="-1" strike="noStrike">
                        <a:latin typeface="Arial"/>
                      </a:endParaRPr>
                    </a:p>
                  </a:txBody>
                  <a:tcPr marL="63360" marR="63360">
                    <a:lnL w="12240">
                      <a:solidFill>
                        <a:srgbClr val="ffffff"/>
                      </a:solidFill>
                    </a:lnL>
                    <a:lnR w="12240">
                      <a:solidFill>
                        <a:srgbClr val="ffffff"/>
                      </a:solidFill>
                    </a:lnR>
                    <a:lnT w="12240">
                      <a:solidFill>
                        <a:srgbClr val="ffffff"/>
                      </a:solidFill>
                    </a:lnT>
                    <a:lnB w="38160">
                      <a:solidFill>
                        <a:srgbClr val="ffffff"/>
                      </a:solidFill>
                    </a:lnB>
                    <a:solidFill>
                      <a:srgbClr val="5b9bd5"/>
                    </a:solidFill>
                  </a:tcPr>
                </a:tc>
              </a:tr>
              <a:tr h="4723920">
                <a:tc>
                  <a:txBody>
                    <a:bodyPr lIns="63360" rIns="63360" tIns="0" bIns="0"/>
                    <a:p>
                      <a:pPr marL="343080" indent="-342720">
                        <a:lnSpc>
                          <a:spcPct val="100000"/>
                        </a:lnSpc>
                        <a:spcAft>
                          <a:spcPts val="601"/>
                        </a:spcAft>
                        <a:buClr>
                          <a:srgbClr val="ffffff"/>
                        </a:buClr>
                        <a:buFont typeface="Symbol"/>
                        <a:buChar char=""/>
                      </a:pPr>
                      <a:r>
                        <a:rPr b="1" lang="en-US" sz="1600" spc="-1" strike="noStrike">
                          <a:solidFill>
                            <a:srgbClr val="ffffff"/>
                          </a:solidFill>
                          <a:latin typeface="Calibri"/>
                        </a:rPr>
                        <a:t>Akt</a:t>
                      </a:r>
                      <a:endParaRPr b="0" lang="en-US" sz="1600" spc="-1" strike="noStrike">
                        <a:latin typeface="Arial"/>
                      </a:endParaRPr>
                    </a:p>
                    <a:p>
                      <a:pPr marL="343080" indent="-342720">
                        <a:lnSpc>
                          <a:spcPct val="100000"/>
                        </a:lnSpc>
                        <a:spcAft>
                          <a:spcPts val="601"/>
                        </a:spcAft>
                        <a:buClr>
                          <a:srgbClr val="ffffff"/>
                        </a:buClr>
                        <a:buFont typeface="Symbol"/>
                        <a:buChar char=""/>
                      </a:pPr>
                      <a:r>
                        <a:rPr b="1" lang="en-US" sz="1600" spc="-1" strike="noStrike">
                          <a:solidFill>
                            <a:srgbClr val="ffffff"/>
                          </a:solidFill>
                          <a:latin typeface="Calibri"/>
                        </a:rPr>
                        <a:t>Multiple chemokine receptors</a:t>
                      </a:r>
                      <a:endParaRPr b="0" lang="en-US" sz="1600" spc="-1" strike="noStrike">
                        <a:latin typeface="Arial"/>
                      </a:endParaRPr>
                    </a:p>
                    <a:p>
                      <a:pPr marL="343080" indent="-342720">
                        <a:lnSpc>
                          <a:spcPct val="100000"/>
                        </a:lnSpc>
                        <a:spcAft>
                          <a:spcPts val="601"/>
                        </a:spcAft>
                        <a:buClr>
                          <a:srgbClr val="ffffff"/>
                        </a:buClr>
                        <a:buFont typeface="Symbol"/>
                        <a:buChar char=""/>
                      </a:pPr>
                      <a:r>
                        <a:rPr b="1" lang="en-US" sz="1600" spc="-1" strike="noStrike">
                          <a:solidFill>
                            <a:srgbClr val="ffffff"/>
                          </a:solidFill>
                          <a:latin typeface="Calibri"/>
                        </a:rPr>
                        <a:t>INFα</a:t>
                      </a:r>
                      <a:endParaRPr b="0" lang="en-US" sz="1600" spc="-1" strike="noStrike">
                        <a:latin typeface="Arial"/>
                      </a:endParaRPr>
                    </a:p>
                    <a:p>
                      <a:pPr marL="343080" indent="-342720">
                        <a:lnSpc>
                          <a:spcPct val="100000"/>
                        </a:lnSpc>
                        <a:spcAft>
                          <a:spcPts val="601"/>
                        </a:spcAft>
                        <a:buClr>
                          <a:srgbClr val="ffffff"/>
                        </a:buClr>
                        <a:buFont typeface="Symbol"/>
                        <a:buChar char=""/>
                      </a:pPr>
                      <a:r>
                        <a:rPr b="1" lang="en-US" sz="1600" spc="-1" strike="noStrike">
                          <a:solidFill>
                            <a:srgbClr val="ffffff"/>
                          </a:solidFill>
                          <a:latin typeface="Calibri"/>
                        </a:rPr>
                        <a:t>IL1</a:t>
                      </a:r>
                      <a:endParaRPr b="0" lang="en-US" sz="1600" spc="-1" strike="noStrike">
                        <a:latin typeface="Arial"/>
                      </a:endParaRPr>
                    </a:p>
                    <a:p>
                      <a:pPr marL="343080" indent="-342720">
                        <a:lnSpc>
                          <a:spcPct val="100000"/>
                        </a:lnSpc>
                        <a:spcAft>
                          <a:spcPts val="601"/>
                        </a:spcAft>
                        <a:buClr>
                          <a:srgbClr val="ffffff"/>
                        </a:buClr>
                        <a:buFont typeface="Symbol"/>
                        <a:buChar char=""/>
                      </a:pPr>
                      <a:r>
                        <a:rPr b="1" lang="en-US" sz="1600" spc="-1" strike="noStrike">
                          <a:solidFill>
                            <a:srgbClr val="ffffff"/>
                          </a:solidFill>
                          <a:latin typeface="Calibri"/>
                        </a:rPr>
                        <a:t>IL6</a:t>
                      </a:r>
                      <a:endParaRPr b="0" lang="en-US" sz="1600" spc="-1" strike="noStrike">
                        <a:latin typeface="Arial"/>
                      </a:endParaRPr>
                    </a:p>
                    <a:p>
                      <a:pPr marL="343080" indent="-342720">
                        <a:lnSpc>
                          <a:spcPct val="100000"/>
                        </a:lnSpc>
                        <a:spcAft>
                          <a:spcPts val="601"/>
                        </a:spcAft>
                        <a:buClr>
                          <a:srgbClr val="ffffff"/>
                        </a:buClr>
                        <a:buFont typeface="Symbol"/>
                        <a:buChar char=""/>
                      </a:pPr>
                      <a:r>
                        <a:rPr b="1" lang="en-US" sz="1600" spc="-1" strike="noStrike">
                          <a:solidFill>
                            <a:srgbClr val="ffffff"/>
                          </a:solidFill>
                          <a:latin typeface="Calibri"/>
                        </a:rPr>
                        <a:t>IL17</a:t>
                      </a:r>
                      <a:endParaRPr b="0" lang="en-US" sz="1600" spc="-1" strike="noStrike">
                        <a:latin typeface="Arial"/>
                      </a:endParaRPr>
                    </a:p>
                    <a:p>
                      <a:pPr marL="343080" indent="-342720">
                        <a:lnSpc>
                          <a:spcPct val="100000"/>
                        </a:lnSpc>
                        <a:spcAft>
                          <a:spcPts val="601"/>
                        </a:spcAft>
                        <a:buClr>
                          <a:srgbClr val="ffffff"/>
                        </a:buClr>
                        <a:buFont typeface="Symbol"/>
                        <a:buChar char=""/>
                      </a:pPr>
                      <a:r>
                        <a:rPr b="1" lang="en-US" sz="1600" spc="-1" strike="noStrike">
                          <a:solidFill>
                            <a:srgbClr val="ffffff"/>
                          </a:solidFill>
                          <a:latin typeface="Calibri"/>
                        </a:rPr>
                        <a:t>Inflammasome</a:t>
                      </a:r>
                      <a:endParaRPr b="0" lang="en-US" sz="1600" spc="-1" strike="noStrike">
                        <a:latin typeface="Arial"/>
                      </a:endParaRPr>
                    </a:p>
                    <a:p>
                      <a:pPr marL="343080" indent="-342720">
                        <a:lnSpc>
                          <a:spcPct val="100000"/>
                        </a:lnSpc>
                        <a:spcAft>
                          <a:spcPts val="601"/>
                        </a:spcAft>
                        <a:buClr>
                          <a:srgbClr val="ffffff"/>
                        </a:buClr>
                        <a:buFont typeface="Symbol"/>
                        <a:buChar char=""/>
                      </a:pPr>
                      <a:r>
                        <a:rPr b="1" lang="en-US" sz="1600" spc="-1" strike="noStrike">
                          <a:solidFill>
                            <a:srgbClr val="ffffff"/>
                          </a:solidFill>
                          <a:latin typeface="Calibri"/>
                        </a:rPr>
                        <a:t>IRAK4</a:t>
                      </a:r>
                      <a:endParaRPr b="0" lang="en-US" sz="1600" spc="-1" strike="noStrike">
                        <a:latin typeface="Arial"/>
                      </a:endParaRPr>
                    </a:p>
                    <a:p>
                      <a:pPr marL="343080" indent="-342720">
                        <a:lnSpc>
                          <a:spcPct val="100000"/>
                        </a:lnSpc>
                        <a:spcAft>
                          <a:spcPts val="601"/>
                        </a:spcAft>
                        <a:buClr>
                          <a:srgbClr val="ffffff"/>
                        </a:buClr>
                        <a:buFont typeface="Symbol"/>
                        <a:buChar char=""/>
                      </a:pPr>
                      <a:r>
                        <a:rPr b="1" lang="en-US" sz="1600" spc="-1" strike="noStrike">
                          <a:solidFill>
                            <a:srgbClr val="ffffff"/>
                          </a:solidFill>
                          <a:latin typeface="Calibri"/>
                        </a:rPr>
                        <a:t>Jak/stat</a:t>
                      </a:r>
                      <a:endParaRPr b="0" lang="en-US" sz="1600" spc="-1" strike="noStrike">
                        <a:latin typeface="Arial"/>
                      </a:endParaRPr>
                    </a:p>
                    <a:p>
                      <a:pPr marL="343080" indent="-342720">
                        <a:lnSpc>
                          <a:spcPct val="100000"/>
                        </a:lnSpc>
                        <a:spcAft>
                          <a:spcPts val="601"/>
                        </a:spcAft>
                        <a:buClr>
                          <a:srgbClr val="ffffff"/>
                        </a:buClr>
                        <a:buFont typeface="Symbol"/>
                        <a:buChar char=""/>
                      </a:pPr>
                      <a:r>
                        <a:rPr b="1" lang="en-US" sz="1600" spc="-1" strike="noStrike">
                          <a:solidFill>
                            <a:srgbClr val="ffffff"/>
                          </a:solidFill>
                          <a:latin typeface="Calibri"/>
                        </a:rPr>
                        <a:t>Mtor</a:t>
                      </a:r>
                      <a:endParaRPr b="0" lang="en-US" sz="1600" spc="-1" strike="noStrike">
                        <a:latin typeface="Arial"/>
                      </a:endParaRPr>
                    </a:p>
                    <a:p>
                      <a:pPr marL="343080" indent="-342720">
                        <a:lnSpc>
                          <a:spcPct val="100000"/>
                        </a:lnSpc>
                        <a:spcAft>
                          <a:spcPts val="601"/>
                        </a:spcAft>
                        <a:buClr>
                          <a:srgbClr val="ffffff"/>
                        </a:buClr>
                        <a:buFont typeface="Symbol"/>
                        <a:buChar char=""/>
                      </a:pPr>
                      <a:r>
                        <a:rPr b="1" lang="en-US" sz="1600" spc="-1" strike="noStrike">
                          <a:solidFill>
                            <a:srgbClr val="ffffff"/>
                          </a:solidFill>
                          <a:latin typeface="Calibri"/>
                        </a:rPr>
                        <a:t>PI3K δ /γ</a:t>
                      </a:r>
                      <a:endParaRPr b="0" lang="en-US" sz="1600" spc="-1" strike="noStrike">
                        <a:latin typeface="Arial"/>
                      </a:endParaRPr>
                    </a:p>
                    <a:p>
                      <a:pPr marL="343080" indent="-342720">
                        <a:lnSpc>
                          <a:spcPct val="100000"/>
                        </a:lnSpc>
                        <a:spcAft>
                          <a:spcPts val="601"/>
                        </a:spcAft>
                        <a:buClr>
                          <a:srgbClr val="ffffff"/>
                        </a:buClr>
                        <a:buFont typeface="Symbol"/>
                        <a:buChar char=""/>
                      </a:pPr>
                      <a:r>
                        <a:rPr b="1" lang="en-US" sz="1600" spc="-1" strike="noStrike">
                          <a:solidFill>
                            <a:srgbClr val="ffffff"/>
                          </a:solidFill>
                          <a:latin typeface="Calibri"/>
                        </a:rPr>
                        <a:t>Syk</a:t>
                      </a:r>
                      <a:endParaRPr b="0" lang="en-US" sz="1600" spc="-1" strike="noStrike">
                        <a:latin typeface="Arial"/>
                      </a:endParaRPr>
                    </a:p>
                    <a:p>
                      <a:pPr marL="343080" indent="-342720">
                        <a:lnSpc>
                          <a:spcPct val="100000"/>
                        </a:lnSpc>
                        <a:spcAft>
                          <a:spcPts val="601"/>
                        </a:spcAft>
                        <a:buClr>
                          <a:srgbClr val="ffffff"/>
                        </a:buClr>
                        <a:buFont typeface="Symbol"/>
                        <a:buChar char=""/>
                      </a:pPr>
                      <a:r>
                        <a:rPr b="1" lang="en-US" sz="1600" spc="-1" strike="noStrike">
                          <a:solidFill>
                            <a:srgbClr val="ffffff"/>
                          </a:solidFill>
                          <a:latin typeface="Calibri"/>
                        </a:rPr>
                        <a:t>TLR2/4/7/9</a:t>
                      </a:r>
                      <a:endParaRPr b="0" lang="en-US" sz="1600" spc="-1" strike="noStrike">
                        <a:latin typeface="Arial"/>
                      </a:endParaRPr>
                    </a:p>
                    <a:p>
                      <a:pPr marL="343080" indent="-342720">
                        <a:lnSpc>
                          <a:spcPct val="100000"/>
                        </a:lnSpc>
                        <a:spcAft>
                          <a:spcPts val="601"/>
                        </a:spcAft>
                        <a:buClr>
                          <a:srgbClr val="ffffff"/>
                        </a:buClr>
                        <a:buFont typeface="Symbol"/>
                        <a:buChar char=""/>
                      </a:pPr>
                      <a:r>
                        <a:rPr b="1" lang="en-US" sz="1600" spc="-1" strike="noStrike">
                          <a:solidFill>
                            <a:srgbClr val="ffffff"/>
                          </a:solidFill>
                          <a:latin typeface="Calibri"/>
                        </a:rPr>
                        <a:t>TNFα</a:t>
                      </a:r>
                      <a:endParaRPr b="0" lang="en-US" sz="1600" spc="-1" strike="noStrike">
                        <a:latin typeface="Arial"/>
                      </a:endParaRPr>
                    </a:p>
                    <a:p>
                      <a:pPr marL="343080" indent="-342720">
                        <a:lnSpc>
                          <a:spcPct val="100000"/>
                        </a:lnSpc>
                        <a:spcAft>
                          <a:spcPts val="601"/>
                        </a:spcAft>
                        <a:buClr>
                          <a:srgbClr val="ffffff"/>
                        </a:buClr>
                        <a:buFont typeface="Symbol"/>
                        <a:buChar char=""/>
                      </a:pPr>
                      <a:r>
                        <a:rPr b="1" lang="en-US" sz="1600" spc="-1" strike="noStrike">
                          <a:solidFill>
                            <a:srgbClr val="ffffff"/>
                          </a:solidFill>
                          <a:latin typeface="Calibri"/>
                        </a:rPr>
                        <a:t>ROR-γ</a:t>
                      </a:r>
                      <a:endParaRPr b="0" lang="en-US" sz="1600" spc="-1" strike="noStrike">
                        <a:latin typeface="Arial"/>
                      </a:endParaRPr>
                    </a:p>
                  </a:txBody>
                  <a:tcPr marL="63360" marR="63360">
                    <a:lnL w="12240">
                      <a:solidFill>
                        <a:srgbClr val="ffffff"/>
                      </a:solidFill>
                    </a:lnL>
                    <a:lnR w="12240">
                      <a:solidFill>
                        <a:srgbClr val="ffffff"/>
                      </a:solidFill>
                    </a:lnR>
                    <a:lnT w="12240">
                      <a:solidFill>
                        <a:srgbClr val="ffffff"/>
                      </a:solidFill>
                    </a:lnT>
                    <a:lnB w="12240">
                      <a:solidFill>
                        <a:srgbClr val="ffffff"/>
                      </a:solidFill>
                    </a:lnB>
                    <a:solidFill>
                      <a:srgbClr val="5b9bd5"/>
                    </a:solidFill>
                  </a:tcPr>
                </a:tc>
                <a:tc>
                  <a:txBody>
                    <a:bodyPr lIns="63360" rIns="63360" tIns="0" bIns="0"/>
                    <a:p>
                      <a:pPr marL="343080" indent="-342720">
                        <a:lnSpc>
                          <a:spcPct val="100000"/>
                        </a:lnSpc>
                        <a:spcAft>
                          <a:spcPts val="601"/>
                        </a:spcAft>
                        <a:buClr>
                          <a:srgbClr val="000000"/>
                        </a:buClr>
                        <a:buFont typeface="Symbol"/>
                        <a:buChar char=""/>
                      </a:pPr>
                      <a:r>
                        <a:rPr b="0" lang="en-US" sz="1600" spc="-1" strike="noStrike">
                          <a:solidFill>
                            <a:srgbClr val="000000"/>
                          </a:solidFill>
                          <a:latin typeface="Calibri"/>
                        </a:rPr>
                        <a:t>Asthma</a:t>
                      </a:r>
                      <a:endParaRPr b="0" lang="en-US" sz="1600" spc="-1" strike="noStrike">
                        <a:latin typeface="Arial"/>
                      </a:endParaRPr>
                    </a:p>
                    <a:p>
                      <a:pPr marL="343080" indent="-342720">
                        <a:lnSpc>
                          <a:spcPct val="100000"/>
                        </a:lnSpc>
                        <a:spcAft>
                          <a:spcPts val="601"/>
                        </a:spcAft>
                        <a:buClr>
                          <a:srgbClr val="000000"/>
                        </a:buClr>
                        <a:buFont typeface="Symbol"/>
                        <a:buChar char=""/>
                      </a:pPr>
                      <a:r>
                        <a:rPr b="0" lang="en-US" sz="1600" spc="-1" strike="noStrike">
                          <a:solidFill>
                            <a:srgbClr val="000000"/>
                          </a:solidFill>
                          <a:latin typeface="Calibri"/>
                        </a:rPr>
                        <a:t>Rheumatoid arthritis</a:t>
                      </a:r>
                      <a:endParaRPr b="0" lang="en-US" sz="1600" spc="-1" strike="noStrike">
                        <a:latin typeface="Arial"/>
                      </a:endParaRPr>
                    </a:p>
                    <a:p>
                      <a:pPr marL="343080" indent="-342720">
                        <a:lnSpc>
                          <a:spcPct val="100000"/>
                        </a:lnSpc>
                        <a:spcAft>
                          <a:spcPts val="601"/>
                        </a:spcAft>
                        <a:buClr>
                          <a:srgbClr val="000000"/>
                        </a:buClr>
                        <a:buFont typeface="Symbol"/>
                        <a:buChar char=""/>
                      </a:pPr>
                      <a:r>
                        <a:rPr b="0" lang="en-US" sz="1600" spc="-1" strike="noStrike">
                          <a:solidFill>
                            <a:srgbClr val="000000"/>
                          </a:solidFill>
                          <a:latin typeface="Calibri"/>
                        </a:rPr>
                        <a:t>Multiple sclerosis (IL17+)</a:t>
                      </a:r>
                      <a:endParaRPr b="0" lang="en-US" sz="1600" spc="-1" strike="noStrike">
                        <a:latin typeface="Arial"/>
                      </a:endParaRPr>
                    </a:p>
                    <a:p>
                      <a:pPr marL="343080" indent="-342720">
                        <a:lnSpc>
                          <a:spcPct val="100000"/>
                        </a:lnSpc>
                        <a:spcAft>
                          <a:spcPts val="601"/>
                        </a:spcAft>
                        <a:buClr>
                          <a:srgbClr val="000000"/>
                        </a:buClr>
                        <a:buFont typeface="Symbol"/>
                        <a:buChar char=""/>
                      </a:pPr>
                      <a:r>
                        <a:rPr b="0" lang="en-US" sz="1600" spc="-1" strike="noStrike">
                          <a:solidFill>
                            <a:srgbClr val="000000"/>
                          </a:solidFill>
                          <a:latin typeface="Calibri"/>
                        </a:rPr>
                        <a:t>Aspects of schizophrenia</a:t>
                      </a:r>
                      <a:endParaRPr b="0" lang="en-US" sz="1600" spc="-1" strike="noStrike">
                        <a:latin typeface="Arial"/>
                      </a:endParaRPr>
                    </a:p>
                    <a:p>
                      <a:pPr marL="343080" indent="-342720">
                        <a:lnSpc>
                          <a:spcPct val="100000"/>
                        </a:lnSpc>
                        <a:spcAft>
                          <a:spcPts val="601"/>
                        </a:spcAft>
                        <a:buClr>
                          <a:srgbClr val="000000"/>
                        </a:buClr>
                        <a:buFont typeface="Symbol"/>
                        <a:buChar char=""/>
                      </a:pPr>
                      <a:r>
                        <a:rPr b="0" lang="en-US" sz="1600" spc="-1" strike="noStrike">
                          <a:solidFill>
                            <a:srgbClr val="000000"/>
                          </a:solidFill>
                          <a:latin typeface="Calibri"/>
                        </a:rPr>
                        <a:t>Juvenile diabetes</a:t>
                      </a:r>
                      <a:endParaRPr b="0" lang="en-US" sz="1600" spc="-1" strike="noStrike">
                        <a:latin typeface="Arial"/>
                      </a:endParaRPr>
                    </a:p>
                    <a:p>
                      <a:pPr marL="343080" indent="-342720">
                        <a:lnSpc>
                          <a:spcPct val="100000"/>
                        </a:lnSpc>
                        <a:spcAft>
                          <a:spcPts val="601"/>
                        </a:spcAft>
                        <a:buClr>
                          <a:srgbClr val="000000"/>
                        </a:buClr>
                        <a:buFont typeface="Symbol"/>
                        <a:buChar char=""/>
                      </a:pPr>
                      <a:r>
                        <a:rPr b="0" lang="en-US" sz="1600" spc="-1" strike="noStrike">
                          <a:solidFill>
                            <a:srgbClr val="000000"/>
                          </a:solidFill>
                          <a:latin typeface="Calibri"/>
                        </a:rPr>
                        <a:t>Cardiomyopathy</a:t>
                      </a:r>
                      <a:endParaRPr b="0" lang="en-US" sz="1600" spc="-1" strike="noStrike">
                        <a:latin typeface="Arial"/>
                      </a:endParaRPr>
                    </a:p>
                    <a:p>
                      <a:pPr marL="343080" indent="-342720">
                        <a:lnSpc>
                          <a:spcPct val="100000"/>
                        </a:lnSpc>
                        <a:spcAft>
                          <a:spcPts val="601"/>
                        </a:spcAft>
                        <a:buClr>
                          <a:srgbClr val="000000"/>
                        </a:buClr>
                        <a:buFont typeface="Symbol"/>
                        <a:buChar char=""/>
                      </a:pPr>
                      <a:r>
                        <a:rPr b="0" lang="en-US" sz="1600" spc="-1" strike="noStrike">
                          <a:solidFill>
                            <a:srgbClr val="000000"/>
                          </a:solidFill>
                          <a:latin typeface="Calibri"/>
                        </a:rPr>
                        <a:t>Antiphospholipid syndrome</a:t>
                      </a:r>
                      <a:endParaRPr b="0" lang="en-US" sz="1600" spc="-1" strike="noStrike">
                        <a:latin typeface="Arial"/>
                      </a:endParaRPr>
                    </a:p>
                    <a:p>
                      <a:pPr marL="343080" indent="-342720">
                        <a:lnSpc>
                          <a:spcPct val="100000"/>
                        </a:lnSpc>
                        <a:spcAft>
                          <a:spcPts val="601"/>
                        </a:spcAft>
                        <a:buClr>
                          <a:srgbClr val="000000"/>
                        </a:buClr>
                        <a:buFont typeface="Symbol"/>
                        <a:buChar char=""/>
                      </a:pPr>
                      <a:r>
                        <a:rPr b="0" lang="en-US" sz="1600" spc="-1" strike="noStrike">
                          <a:solidFill>
                            <a:srgbClr val="000000"/>
                          </a:solidFill>
                          <a:latin typeface="Calibri"/>
                        </a:rPr>
                        <a:t>Guillain-Barré syndrome</a:t>
                      </a:r>
                      <a:endParaRPr b="0" lang="en-US" sz="1600" spc="-1" strike="noStrike">
                        <a:latin typeface="Arial"/>
                      </a:endParaRPr>
                    </a:p>
                    <a:p>
                      <a:pPr marL="343080" indent="-342720">
                        <a:lnSpc>
                          <a:spcPct val="100000"/>
                        </a:lnSpc>
                        <a:spcAft>
                          <a:spcPts val="601"/>
                        </a:spcAft>
                        <a:buClr>
                          <a:srgbClr val="000000"/>
                        </a:buClr>
                        <a:buFont typeface="Symbol"/>
                        <a:buChar char=""/>
                      </a:pPr>
                      <a:r>
                        <a:rPr b="0" lang="en-US" sz="1600" spc="-1" strike="noStrike">
                          <a:solidFill>
                            <a:srgbClr val="000000"/>
                          </a:solidFill>
                          <a:latin typeface="Calibri"/>
                        </a:rPr>
                        <a:t>Crohn’s disease</a:t>
                      </a:r>
                      <a:endParaRPr b="0" lang="en-US" sz="1600" spc="-1" strike="noStrike">
                        <a:latin typeface="Arial"/>
                      </a:endParaRPr>
                    </a:p>
                    <a:p>
                      <a:pPr marL="343080" indent="-342720">
                        <a:lnSpc>
                          <a:spcPct val="100000"/>
                        </a:lnSpc>
                        <a:spcAft>
                          <a:spcPts val="601"/>
                        </a:spcAft>
                        <a:buClr>
                          <a:srgbClr val="000000"/>
                        </a:buClr>
                        <a:buFont typeface="Symbol"/>
                        <a:buChar char=""/>
                      </a:pPr>
                      <a:r>
                        <a:rPr b="0" lang="en-US" sz="1600" spc="-1" strike="noStrike">
                          <a:solidFill>
                            <a:srgbClr val="000000"/>
                          </a:solidFill>
                          <a:latin typeface="Calibri"/>
                        </a:rPr>
                        <a:t>Graves’ disease</a:t>
                      </a:r>
                      <a:endParaRPr b="0" lang="en-US" sz="1600" spc="-1" strike="noStrike">
                        <a:latin typeface="Arial"/>
                      </a:endParaRPr>
                    </a:p>
                    <a:p>
                      <a:pPr marL="343080" indent="-342720">
                        <a:lnSpc>
                          <a:spcPct val="100000"/>
                        </a:lnSpc>
                        <a:spcAft>
                          <a:spcPts val="601"/>
                        </a:spcAft>
                        <a:buClr>
                          <a:srgbClr val="000000"/>
                        </a:buClr>
                        <a:buFont typeface="Symbol"/>
                        <a:buChar char=""/>
                      </a:pPr>
                      <a:r>
                        <a:rPr b="0" lang="en-US" sz="1600" spc="-1" strike="noStrike">
                          <a:solidFill>
                            <a:srgbClr val="000000"/>
                          </a:solidFill>
                          <a:latin typeface="Calibri"/>
                        </a:rPr>
                        <a:t>Sjogren’s syndrome</a:t>
                      </a:r>
                      <a:endParaRPr b="0" lang="en-US" sz="1600" spc="-1" strike="noStrike">
                        <a:latin typeface="Arial"/>
                      </a:endParaRPr>
                    </a:p>
                    <a:p>
                      <a:pPr marL="343080" indent="-342720">
                        <a:lnSpc>
                          <a:spcPct val="100000"/>
                        </a:lnSpc>
                        <a:spcAft>
                          <a:spcPts val="601"/>
                        </a:spcAft>
                        <a:buClr>
                          <a:srgbClr val="000000"/>
                        </a:buClr>
                        <a:buFont typeface="Symbol"/>
                        <a:buChar char=""/>
                      </a:pPr>
                      <a:r>
                        <a:rPr b="0" lang="en-US" sz="1600" spc="-1" strike="noStrike">
                          <a:solidFill>
                            <a:srgbClr val="000000"/>
                          </a:solidFill>
                          <a:latin typeface="Calibri"/>
                        </a:rPr>
                        <a:t>Vitiligo</a:t>
                      </a:r>
                      <a:endParaRPr b="0" lang="en-US" sz="1600" spc="-1" strike="noStrike">
                        <a:latin typeface="Arial"/>
                      </a:endParaRPr>
                    </a:p>
                    <a:p>
                      <a:pPr marL="343080" indent="-342720">
                        <a:lnSpc>
                          <a:spcPct val="100000"/>
                        </a:lnSpc>
                        <a:spcAft>
                          <a:spcPts val="601"/>
                        </a:spcAft>
                        <a:buClr>
                          <a:srgbClr val="000000"/>
                        </a:buClr>
                        <a:buFont typeface="Symbol"/>
                        <a:buChar char=""/>
                      </a:pPr>
                      <a:r>
                        <a:rPr b="0" lang="en-US" sz="1600" spc="-1" strike="noStrike">
                          <a:solidFill>
                            <a:srgbClr val="000000"/>
                          </a:solidFill>
                          <a:latin typeface="Calibri"/>
                        </a:rPr>
                        <a:t>Myasthenia gravis</a:t>
                      </a:r>
                      <a:endParaRPr b="0" lang="en-US" sz="1600" spc="-1" strike="noStrike">
                        <a:latin typeface="Arial"/>
                      </a:endParaRPr>
                    </a:p>
                    <a:p>
                      <a:pPr marL="343080" indent="-342720">
                        <a:lnSpc>
                          <a:spcPct val="100000"/>
                        </a:lnSpc>
                        <a:spcAft>
                          <a:spcPts val="601"/>
                        </a:spcAft>
                        <a:buClr>
                          <a:srgbClr val="000000"/>
                        </a:buClr>
                        <a:buFont typeface="Symbol"/>
                        <a:buChar char=""/>
                      </a:pPr>
                      <a:r>
                        <a:rPr b="0" lang="en-US" sz="1600" spc="-1" strike="noStrike">
                          <a:solidFill>
                            <a:srgbClr val="000000"/>
                          </a:solidFill>
                          <a:latin typeface="Calibri"/>
                        </a:rPr>
                        <a:t>Systemic lupus erythematosus (SLE)</a:t>
                      </a:r>
                      <a:endParaRPr b="0" lang="en-US" sz="1600" spc="-1" strike="noStrike">
                        <a:latin typeface="Arial"/>
                      </a:endParaRPr>
                    </a:p>
                    <a:p>
                      <a:pPr marL="343080" indent="-342720">
                        <a:lnSpc>
                          <a:spcPct val="100000"/>
                        </a:lnSpc>
                        <a:spcAft>
                          <a:spcPts val="601"/>
                        </a:spcAft>
                        <a:buClr>
                          <a:srgbClr val="000000"/>
                        </a:buClr>
                        <a:buFont typeface="Symbol"/>
                        <a:buChar char=""/>
                      </a:pPr>
                      <a:r>
                        <a:rPr b="0" lang="en-US" sz="1600" spc="-1" strike="noStrike">
                          <a:solidFill>
                            <a:srgbClr val="000000"/>
                          </a:solidFill>
                          <a:latin typeface="Calibri"/>
                        </a:rPr>
                        <a:t>Psoriasis</a:t>
                      </a:r>
                      <a:endParaRPr b="0" lang="en-US" sz="1600" spc="-1" strike="noStrike">
                        <a:latin typeface="Arial"/>
                      </a:endParaRPr>
                    </a:p>
                  </a:txBody>
                  <a:tcPr marL="63360" marR="6336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r>
            </a:tbl>
          </a:graphicData>
        </a:graphic>
      </p:graphicFrame>
      <p:sp>
        <p:nvSpPr>
          <p:cNvPr id="356" name="CustomShape 2"/>
          <p:cNvSpPr/>
          <p:nvPr/>
        </p:nvSpPr>
        <p:spPr>
          <a:xfrm>
            <a:off x="4871880" y="2276640"/>
            <a:ext cx="1079280" cy="1309320"/>
          </a:xfrm>
          <a:prstGeom prst="rect">
            <a:avLst/>
          </a:prstGeom>
          <a:noFill/>
          <a:ln>
            <a:noFill/>
          </a:ln>
        </p:spPr>
        <p:style>
          <a:lnRef idx="0"/>
          <a:fillRef idx="0"/>
          <a:effectRef idx="0"/>
          <a:fontRef idx="minor"/>
        </p:style>
        <p:txBody>
          <a:bodyPr lIns="90000" rIns="90000" tIns="45000" bIns="45000"/>
          <a:p>
            <a:pPr>
              <a:lnSpc>
                <a:spcPct val="100000"/>
              </a:lnSpc>
            </a:pPr>
            <a:r>
              <a:rPr b="0" lang="en-US" sz="8000" spc="-1" strike="noStrike">
                <a:solidFill>
                  <a:srgbClr val="000000"/>
                </a:solidFill>
                <a:latin typeface="Calibri"/>
              </a:rPr>
              <a:t>?</a:t>
            </a:r>
            <a:endParaRPr b="0" lang="en-US" sz="8000" spc="-1" strike="noStrike">
              <a:latin typeface="Arial"/>
            </a:endParaRPr>
          </a:p>
        </p:txBody>
      </p:sp>
      <p:sp>
        <p:nvSpPr>
          <p:cNvPr id="357" name="CustomShape 3"/>
          <p:cNvSpPr/>
          <p:nvPr/>
        </p:nvSpPr>
        <p:spPr>
          <a:xfrm>
            <a:off x="2202120" y="6396120"/>
            <a:ext cx="7368120" cy="45612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2400" spc="-1" strike="noStrike">
                <a:solidFill>
                  <a:srgbClr val="000000"/>
                </a:solidFill>
                <a:latin typeface="Calibri"/>
              </a:rPr>
              <a:t>Immunopharmacology : Which target for which disease ?  </a:t>
            </a:r>
            <a:endParaRPr b="0" lang="en-US" sz="2400" spc="-1" strike="noStrike">
              <a:latin typeface="Arial"/>
            </a:endParaRPr>
          </a:p>
        </p:txBody>
      </p:sp>
      <p:sp>
        <p:nvSpPr>
          <p:cNvPr id="358" name="CustomShape 4"/>
          <p:cNvSpPr/>
          <p:nvPr/>
        </p:nvSpPr>
        <p:spPr>
          <a:xfrm>
            <a:off x="2628360" y="14400"/>
            <a:ext cx="6083640" cy="1399680"/>
          </a:xfrm>
          <a:prstGeom prst="rect">
            <a:avLst/>
          </a:prstGeom>
          <a:noFill/>
          <a:ln>
            <a:noFill/>
          </a:ln>
        </p:spPr>
        <p:style>
          <a:lnRef idx="0"/>
          <a:fillRef idx="0"/>
          <a:effectRef idx="0"/>
          <a:fontRef idx="minor"/>
        </p:style>
        <p:txBody>
          <a:bodyPr wrap="none" lIns="90000" rIns="90000" tIns="45000" bIns="45000"/>
          <a:p>
            <a:pPr>
              <a:lnSpc>
                <a:spcPct val="100000"/>
              </a:lnSpc>
            </a:pPr>
            <a:r>
              <a:rPr b="1" lang="en-US" sz="2000" spc="-1" strike="noStrike">
                <a:solidFill>
                  <a:srgbClr val="ff0000"/>
                </a:solidFill>
                <a:latin typeface="Calibri"/>
              </a:rPr>
              <a:t>IUPHAR Immunopharmacology/Antibody Group formed</a:t>
            </a:r>
            <a:endParaRPr b="0" lang="en-US" sz="2000" spc="-1" strike="noStrike">
              <a:latin typeface="Arial"/>
            </a:endParaRPr>
          </a:p>
          <a:p>
            <a:pPr>
              <a:lnSpc>
                <a:spcPct val="100000"/>
              </a:lnSpc>
            </a:pPr>
            <a:r>
              <a:rPr b="1" lang="en-US" sz="1600" spc="-1" strike="noStrike">
                <a:solidFill>
                  <a:srgbClr val="000000"/>
                </a:solidFill>
                <a:latin typeface="Calibri"/>
              </a:rPr>
              <a:t>Francesca Levi-Schaffer is chair (&gt;60 members)</a:t>
            </a:r>
            <a:endParaRPr b="0" lang="en-US" sz="1600" spc="-1" strike="noStrike">
              <a:latin typeface="Arial"/>
            </a:endParaRPr>
          </a:p>
          <a:p>
            <a:pPr>
              <a:lnSpc>
                <a:spcPct val="100000"/>
              </a:lnSpc>
            </a:pPr>
            <a:r>
              <a:rPr b="1" lang="en-US" sz="1600" spc="-1" strike="noStrike">
                <a:solidFill>
                  <a:srgbClr val="000000"/>
                </a:solidFill>
                <a:latin typeface="Calibri"/>
              </a:rPr>
              <a:t>Wellcome immunopharmacology kinase grant obtained (0.5M€)</a:t>
            </a:r>
            <a:endParaRPr b="0" lang="en-US" sz="1600" spc="-1" strike="noStrike">
              <a:latin typeface="Arial"/>
            </a:endParaRPr>
          </a:p>
          <a:p>
            <a:pPr>
              <a:lnSpc>
                <a:spcPct val="100000"/>
              </a:lnSpc>
            </a:pPr>
            <a:r>
              <a:rPr b="1" lang="en-US" sz="1600" spc="-1" strike="noStrike" u="sng">
                <a:solidFill>
                  <a:srgbClr val="0563c1"/>
                </a:solidFill>
                <a:uFillTx/>
                <a:latin typeface="Calibri"/>
                <a:hlinkClick r:id="rId1"/>
              </a:rPr>
              <a:t>www.guidetoimmunopharmacology.org</a:t>
            </a:r>
            <a:r>
              <a:rPr b="1" lang="en-US" sz="1600" spc="-1" strike="noStrike">
                <a:solidFill>
                  <a:srgbClr val="000000"/>
                </a:solidFill>
                <a:latin typeface="Calibri"/>
              </a:rPr>
              <a:t>      </a:t>
            </a:r>
            <a:r>
              <a:rPr b="1" lang="en-US" sz="1600" spc="-1" strike="noStrike">
                <a:solidFill>
                  <a:srgbClr val="000000"/>
                </a:solidFill>
                <a:latin typeface="Calibri"/>
              </a:rPr>
              <a:t>Alliance with IUIS.</a:t>
            </a:r>
            <a:endParaRPr b="0" lang="en-US" sz="1600" spc="-1" strike="noStrike">
              <a:latin typeface="Arial"/>
            </a:endParaRPr>
          </a:p>
          <a:p>
            <a:pPr>
              <a:lnSpc>
                <a:spcPct val="100000"/>
              </a:lnSpc>
            </a:pPr>
            <a:endParaRPr b="0" lang="en-US" sz="1600" spc="-1" strike="noStrike">
              <a:latin typeface="Arial"/>
            </a:endParaRPr>
          </a:p>
        </p:txBody>
      </p:sp>
    </p:spTree>
  </p:cSld>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15" name="Image 1" descr=""/>
          <p:cNvPicPr/>
          <p:nvPr/>
        </p:nvPicPr>
        <p:blipFill>
          <a:blip r:embed="rId1"/>
          <a:stretch/>
        </p:blipFill>
        <p:spPr>
          <a:xfrm>
            <a:off x="86040" y="30240"/>
            <a:ext cx="4704120" cy="6797160"/>
          </a:xfrm>
          <a:prstGeom prst="rect">
            <a:avLst/>
          </a:prstGeom>
          <a:ln>
            <a:noFill/>
          </a:ln>
        </p:spPr>
      </p:pic>
      <p:pic>
        <p:nvPicPr>
          <p:cNvPr id="216" name="Image 2" descr=""/>
          <p:cNvPicPr/>
          <p:nvPr/>
        </p:nvPicPr>
        <p:blipFill>
          <a:blip r:embed="rId2"/>
          <a:stretch/>
        </p:blipFill>
        <p:spPr>
          <a:xfrm>
            <a:off x="5194800" y="709200"/>
            <a:ext cx="6274440" cy="651960"/>
          </a:xfrm>
          <a:prstGeom prst="rect">
            <a:avLst/>
          </a:prstGeom>
          <a:ln>
            <a:noFill/>
          </a:ln>
        </p:spPr>
      </p:pic>
      <p:pic>
        <p:nvPicPr>
          <p:cNvPr id="217" name="Image 3" descr=""/>
          <p:cNvPicPr/>
          <p:nvPr/>
        </p:nvPicPr>
        <p:blipFill>
          <a:blip r:embed="rId3"/>
          <a:stretch/>
        </p:blipFill>
        <p:spPr>
          <a:xfrm>
            <a:off x="5194800" y="1988280"/>
            <a:ext cx="6923160" cy="1384560"/>
          </a:xfrm>
          <a:prstGeom prst="rect">
            <a:avLst/>
          </a:prstGeom>
          <a:ln>
            <a:noFill/>
          </a:ln>
        </p:spPr>
      </p:pic>
      <p:pic>
        <p:nvPicPr>
          <p:cNvPr id="218" name="Image 4" descr=""/>
          <p:cNvPicPr/>
          <p:nvPr/>
        </p:nvPicPr>
        <p:blipFill>
          <a:blip r:embed="rId4"/>
          <a:stretch/>
        </p:blipFill>
        <p:spPr>
          <a:xfrm>
            <a:off x="5194800" y="4629240"/>
            <a:ext cx="5677560" cy="1281600"/>
          </a:xfrm>
          <a:prstGeom prst="rect">
            <a:avLst/>
          </a:prstGeom>
          <a:ln>
            <a:noFill/>
          </a:ln>
        </p:spPr>
      </p:pic>
      <p:sp>
        <p:nvSpPr>
          <p:cNvPr id="219" name="CustomShape 1"/>
          <p:cNvSpPr/>
          <p:nvPr/>
        </p:nvSpPr>
        <p:spPr>
          <a:xfrm>
            <a:off x="5291280" y="4043520"/>
            <a:ext cx="1650240" cy="456120"/>
          </a:xfrm>
          <a:prstGeom prst="rect">
            <a:avLst/>
          </a:prstGeom>
          <a:noFill/>
          <a:ln>
            <a:noFill/>
          </a:ln>
        </p:spPr>
        <p:style>
          <a:lnRef idx="0"/>
          <a:fillRef idx="0"/>
          <a:effectRef idx="0"/>
          <a:fontRef idx="minor"/>
        </p:style>
        <p:txBody>
          <a:bodyPr wrap="none" lIns="90000" rIns="90000" tIns="45000" bIns="45000"/>
          <a:p>
            <a:pPr>
              <a:lnSpc>
                <a:spcPct val="100000"/>
              </a:lnSpc>
            </a:pPr>
            <a:r>
              <a:rPr b="1" lang="en-US" sz="2400" spc="-1" strike="noStrike">
                <a:solidFill>
                  <a:srgbClr val="000000"/>
                </a:solidFill>
                <a:latin typeface="Calibri"/>
              </a:rPr>
              <a:t>Symposium</a:t>
            </a:r>
            <a:endParaRPr b="0" lang="en-US" sz="2400" spc="-1" strike="noStrike">
              <a:latin typeface="Arial"/>
            </a:endParaRPr>
          </a:p>
        </p:txBody>
      </p:sp>
    </p:spTree>
  </p:cSld>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59" name="Image 3" descr=""/>
          <p:cNvPicPr/>
          <p:nvPr/>
        </p:nvPicPr>
        <p:blipFill>
          <a:blip r:embed="rId1"/>
          <a:stretch/>
        </p:blipFill>
        <p:spPr>
          <a:xfrm>
            <a:off x="2668680" y="0"/>
            <a:ext cx="8565840" cy="6857640"/>
          </a:xfrm>
          <a:prstGeom prst="rect">
            <a:avLst/>
          </a:prstGeom>
          <a:ln>
            <a:noFill/>
          </a:ln>
        </p:spPr>
      </p:pic>
      <p:pic>
        <p:nvPicPr>
          <p:cNvPr id="360" name="Picture 2" descr=""/>
          <p:cNvPicPr/>
          <p:nvPr/>
        </p:nvPicPr>
        <p:blipFill>
          <a:blip r:embed="rId2"/>
          <a:srcRect l="0" t="34625" r="0" b="0"/>
          <a:stretch/>
        </p:blipFill>
        <p:spPr>
          <a:xfrm>
            <a:off x="449280" y="317520"/>
            <a:ext cx="2219040" cy="1190160"/>
          </a:xfrm>
          <a:prstGeom prst="rect">
            <a:avLst/>
          </a:prstGeom>
          <a:ln>
            <a:noFill/>
          </a:ln>
        </p:spPr>
      </p:pic>
      <p:graphicFrame>
        <p:nvGraphicFramePr>
          <p:cNvPr id="361" name="Table 1"/>
          <p:cNvGraphicFramePr/>
          <p:nvPr/>
        </p:nvGraphicFramePr>
        <p:xfrm>
          <a:off x="449280" y="1508040"/>
          <a:ext cx="2219040" cy="310680"/>
        </p:xfrm>
        <a:graphic>
          <a:graphicData uri="http://schemas.openxmlformats.org/drawingml/2006/table">
            <a:tbl>
              <a:tblPr/>
              <a:tblGrid>
                <a:gridCol w="2219040"/>
              </a:tblGrid>
              <a:tr h="311040">
                <a:tc>
                  <a:txBody>
                    <a:bodyPr lIns="114120" rIns="114120" tIns="0" bIns="0"/>
                    <a:p>
                      <a:pPr algn="ctr">
                        <a:lnSpc>
                          <a:spcPct val="100000"/>
                        </a:lnSpc>
                      </a:pPr>
                      <a:r>
                        <a:rPr b="0" lang="en-US" sz="800" spc="-1" strike="noStrike">
                          <a:solidFill>
                            <a:srgbClr val="000000"/>
                          </a:solidFill>
                          <a:latin typeface="Calibri"/>
                        </a:rPr>
                        <a:t>Better Medicines through </a:t>
                      </a:r>
                      <a:endParaRPr b="0" lang="en-US" sz="800" spc="-1" strike="noStrike">
                        <a:latin typeface="Arial"/>
                      </a:endParaRPr>
                    </a:p>
                    <a:p>
                      <a:pPr algn="ctr">
                        <a:lnSpc>
                          <a:spcPct val="100000"/>
                        </a:lnSpc>
                      </a:pPr>
                      <a:r>
                        <a:rPr b="0" lang="en-US" sz="800" spc="-1" strike="noStrike">
                          <a:solidFill>
                            <a:srgbClr val="000000"/>
                          </a:solidFill>
                          <a:latin typeface="Calibri"/>
                        </a:rPr>
                        <a:t>Global Education and Research</a:t>
                      </a:r>
                      <a:endParaRPr b="0" lang="en-US" sz="800" spc="-1" strike="noStrike">
                        <a:latin typeface="Arial"/>
                      </a:endParaRPr>
                    </a:p>
                  </a:txBody>
                  <a:tcPr marL="114120" marR="11412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r>
            </a:tbl>
          </a:graphicData>
        </a:graphic>
      </p:graphicFrame>
    </p:spTree>
  </p:cSld>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2" name="TextShape 1"/>
          <p:cNvSpPr txBox="1"/>
          <p:nvPr/>
        </p:nvSpPr>
        <p:spPr>
          <a:xfrm>
            <a:off x="973080" y="0"/>
            <a:ext cx="10467720" cy="1068120"/>
          </a:xfrm>
          <a:prstGeom prst="rect">
            <a:avLst/>
          </a:prstGeom>
          <a:noFill/>
          <a:ln>
            <a:noFill/>
          </a:ln>
        </p:spPr>
        <p:txBody>
          <a:bodyPr anchor="b"/>
          <a:p>
            <a:pPr algn="ctr">
              <a:lnSpc>
                <a:spcPct val="90000"/>
              </a:lnSpc>
            </a:pPr>
            <a:r>
              <a:rPr b="1" lang="en-US" sz="2400" spc="-1" strike="noStrike">
                <a:solidFill>
                  <a:srgbClr val="000000"/>
                </a:solidFill>
                <a:latin typeface="Calibri Light"/>
              </a:rPr>
              <a:t>Challenges of Natural Products in drug discovery programs: a future to reinvent ? 1</a:t>
            </a:r>
            <a:br/>
            <a:endParaRPr b="0" lang="en-US" sz="2400" spc="-1" strike="noStrike">
              <a:solidFill>
                <a:srgbClr val="000000"/>
              </a:solidFill>
              <a:latin typeface="Calibri"/>
            </a:endParaRPr>
          </a:p>
        </p:txBody>
      </p:sp>
      <p:sp>
        <p:nvSpPr>
          <p:cNvPr id="363" name="TextShape 2"/>
          <p:cNvSpPr txBox="1"/>
          <p:nvPr/>
        </p:nvSpPr>
        <p:spPr>
          <a:xfrm>
            <a:off x="353880" y="647640"/>
            <a:ext cx="11705760" cy="1655280"/>
          </a:xfrm>
          <a:prstGeom prst="rect">
            <a:avLst/>
          </a:prstGeom>
          <a:noFill/>
          <a:ln>
            <a:noFill/>
          </a:ln>
        </p:spPr>
        <p:txBody>
          <a:bodyPr/>
          <a:p>
            <a:pPr>
              <a:lnSpc>
                <a:spcPct val="90000"/>
              </a:lnSpc>
              <a:spcBef>
                <a:spcPts val="1001"/>
              </a:spcBef>
            </a:pPr>
            <a:r>
              <a:rPr b="0" lang="en-US" sz="1800" spc="-1" strike="noStrike">
                <a:solidFill>
                  <a:srgbClr val="0070c0"/>
                </a:solidFill>
                <a:latin typeface="Calibri"/>
              </a:rPr>
              <a:t> </a:t>
            </a:r>
            <a:endParaRPr b="0" lang="en-US" sz="1800" spc="-1" strike="noStrike">
              <a:latin typeface="Arial"/>
            </a:endParaRPr>
          </a:p>
          <a:p>
            <a:pPr>
              <a:lnSpc>
                <a:spcPct val="90000"/>
              </a:lnSpc>
              <a:spcBef>
                <a:spcPts val="1001"/>
              </a:spcBef>
            </a:pPr>
            <a:r>
              <a:rPr b="1" lang="en-US" sz="1800" spc="-1" strike="noStrike">
                <a:solidFill>
                  <a:srgbClr val="000000"/>
                </a:solidFill>
                <a:latin typeface="Calibri"/>
              </a:rPr>
              <a:t>Plant and microbial biodiversity still represents a huge reservoir of chemically diversified and bioactive molecules, but the pharmaceutical industry and Natural Products seem divorced today : a stop or at least strong reduction in many companies.</a:t>
            </a:r>
            <a:endParaRPr b="0" lang="en-US" sz="1800" spc="-1" strike="noStrike">
              <a:latin typeface="Arial"/>
            </a:endParaRPr>
          </a:p>
          <a:p>
            <a:pPr marL="285840" indent="-285480">
              <a:lnSpc>
                <a:spcPct val="90000"/>
              </a:lnSpc>
              <a:spcBef>
                <a:spcPts val="1001"/>
              </a:spcBef>
              <a:buClr>
                <a:srgbClr val="000000"/>
              </a:buClr>
              <a:buFont typeface="Arial"/>
              <a:buChar char="•"/>
            </a:pPr>
            <a:r>
              <a:rPr b="1" lang="en-US" sz="1600" spc="-1" strike="noStrike">
                <a:solidFill>
                  <a:srgbClr val="000000"/>
                </a:solidFill>
                <a:latin typeface="Calibri"/>
              </a:rPr>
              <a:t>Drawbacks of NP for a lot of companies: </a:t>
            </a:r>
            <a:endParaRPr b="0" lang="en-US" sz="1600" spc="-1" strike="noStrike">
              <a:latin typeface="Arial"/>
            </a:endParaRPr>
          </a:p>
          <a:p>
            <a:pPr lvl="1" marL="743040" indent="-285480">
              <a:lnSpc>
                <a:spcPct val="100000"/>
              </a:lnSpc>
              <a:spcBef>
                <a:spcPts val="499"/>
              </a:spcBef>
              <a:buClr>
                <a:srgbClr val="000000"/>
              </a:buClr>
              <a:buFont typeface="Arial"/>
              <a:buChar char="•"/>
            </a:pPr>
            <a:r>
              <a:rPr b="1" lang="en-US" sz="1400" spc="-1" strike="noStrike">
                <a:solidFill>
                  <a:srgbClr val="000000"/>
                </a:solidFill>
                <a:latin typeface="Calibri"/>
              </a:rPr>
              <a:t>The access to biodiversity and associated legal uncertainty adds risk, how to manage? Are WHO guidelines compatible? </a:t>
            </a:r>
            <a:endParaRPr b="0" lang="en-US" sz="1400" spc="-1" strike="noStrike">
              <a:latin typeface="Arial"/>
            </a:endParaRPr>
          </a:p>
          <a:p>
            <a:pPr lvl="1" marL="743040" indent="-285480">
              <a:lnSpc>
                <a:spcPct val="100000"/>
              </a:lnSpc>
              <a:spcBef>
                <a:spcPts val="499"/>
              </a:spcBef>
              <a:buClr>
                <a:srgbClr val="000000"/>
              </a:buClr>
              <a:buFont typeface="Arial"/>
              <a:buChar char="•"/>
            </a:pPr>
            <a:r>
              <a:rPr b="1" lang="en-US" sz="1400" spc="-1" strike="noStrike">
                <a:solidFill>
                  <a:srgbClr val="000000"/>
                </a:solidFill>
                <a:latin typeface="Calibri"/>
              </a:rPr>
              <a:t>Mixtures are problematic : dereplication and isolation steps, up to date technologies (profiling of new compounds)</a:t>
            </a:r>
            <a:endParaRPr b="0" lang="en-US" sz="1400" spc="-1" strike="noStrike">
              <a:latin typeface="Arial"/>
            </a:endParaRPr>
          </a:p>
          <a:p>
            <a:pPr lvl="1" marL="743040" indent="-285480">
              <a:lnSpc>
                <a:spcPct val="100000"/>
              </a:lnSpc>
              <a:spcBef>
                <a:spcPts val="499"/>
              </a:spcBef>
              <a:buClr>
                <a:srgbClr val="000000"/>
              </a:buClr>
              <a:buFont typeface="Arial"/>
              <a:buChar char="•"/>
            </a:pPr>
            <a:r>
              <a:rPr b="1" lang="en-US" sz="1400" spc="-1" strike="noStrike">
                <a:solidFill>
                  <a:srgbClr val="000000"/>
                </a:solidFill>
                <a:latin typeface="Calibri"/>
              </a:rPr>
              <a:t>Hits are easy to discover, leads and candidates more rare : are most NP druggable? (e.g. curcumin, Nelson et al, 2016) Recollection and scaling up are challenging. Is redox critical to many NPs?  What are the best ways to prevent issues such as those raised about curcumin developability?</a:t>
            </a:r>
            <a:endParaRPr b="0" lang="en-US" sz="1400" spc="-1" strike="noStrike">
              <a:latin typeface="Arial"/>
            </a:endParaRPr>
          </a:p>
          <a:p>
            <a:pPr lvl="1" marL="743040" indent="-285480">
              <a:lnSpc>
                <a:spcPct val="100000"/>
              </a:lnSpc>
              <a:spcBef>
                <a:spcPts val="499"/>
              </a:spcBef>
              <a:buClr>
                <a:srgbClr val="000000"/>
              </a:buClr>
              <a:buFont typeface="Arial"/>
              <a:buChar char="•"/>
            </a:pPr>
            <a:r>
              <a:rPr b="1" lang="en-US" sz="1400" spc="-1" strike="noStrike">
                <a:solidFill>
                  <a:srgbClr val="000000"/>
                </a:solidFill>
                <a:latin typeface="Calibri"/>
              </a:rPr>
              <a:t>Many new chemical entities have been derived from natural products – have we taken the ‘low hanging fruits’ ?</a:t>
            </a:r>
            <a:endParaRPr b="0" lang="en-US" sz="1400" spc="-1" strike="noStrike">
              <a:latin typeface="Arial"/>
            </a:endParaRPr>
          </a:p>
          <a:p>
            <a:pPr>
              <a:lnSpc>
                <a:spcPct val="90000"/>
              </a:lnSpc>
              <a:spcBef>
                <a:spcPts val="1001"/>
              </a:spcBef>
            </a:pPr>
            <a:r>
              <a:rPr b="1" lang="en-US" sz="1800" spc="-1" strike="noStrike">
                <a:solidFill>
                  <a:srgbClr val="000000"/>
                </a:solidFill>
                <a:latin typeface="Calibri"/>
              </a:rPr>
              <a:t> </a:t>
            </a:r>
            <a:r>
              <a:rPr b="1" lang="en-US" sz="1600" spc="-1" strike="noStrike">
                <a:solidFill>
                  <a:srgbClr val="000000"/>
                </a:solidFill>
                <a:latin typeface="Calibri"/>
              </a:rPr>
              <a:t>Theoretically, a very huge numbers of underexplored NP and large chemical diversity : let us be sure of it. How to conclude ?</a:t>
            </a:r>
            <a:endParaRPr b="0" lang="en-US" sz="1600" spc="-1" strike="noStrike">
              <a:latin typeface="Arial"/>
            </a:endParaRPr>
          </a:p>
          <a:p>
            <a:pPr lvl="1" marL="743040" indent="-285480">
              <a:lnSpc>
                <a:spcPct val="100000"/>
              </a:lnSpc>
              <a:spcBef>
                <a:spcPts val="499"/>
              </a:spcBef>
              <a:buClr>
                <a:srgbClr val="000000"/>
              </a:buClr>
              <a:buFont typeface="Arial"/>
              <a:buChar char="•"/>
            </a:pPr>
            <a:r>
              <a:rPr b="1" lang="en-US" sz="1400" spc="-1" strike="noStrike">
                <a:solidFill>
                  <a:srgbClr val="000000"/>
                </a:solidFill>
                <a:latin typeface="Calibri"/>
              </a:rPr>
              <a:t>New screening technologies, new targets?</a:t>
            </a:r>
            <a:endParaRPr b="0" lang="en-US" sz="1400" spc="-1" strike="noStrike">
              <a:latin typeface="Arial"/>
            </a:endParaRPr>
          </a:p>
          <a:p>
            <a:pPr lvl="1" marL="743040" indent="-285480">
              <a:lnSpc>
                <a:spcPct val="100000"/>
              </a:lnSpc>
              <a:spcBef>
                <a:spcPts val="499"/>
              </a:spcBef>
              <a:buClr>
                <a:srgbClr val="000000"/>
              </a:buClr>
              <a:buFont typeface="Arial"/>
              <a:buChar char="•"/>
            </a:pPr>
            <a:r>
              <a:rPr b="1" lang="en-US" sz="1400" spc="-1" strike="noStrike">
                <a:solidFill>
                  <a:srgbClr val="000000"/>
                </a:solidFill>
                <a:latin typeface="Calibri"/>
              </a:rPr>
              <a:t>Phenotypic and uncommon assays ? in vivo (systemic effect)?</a:t>
            </a:r>
            <a:endParaRPr b="0" lang="en-US" sz="1400" spc="-1" strike="noStrike">
              <a:latin typeface="Arial"/>
            </a:endParaRPr>
          </a:p>
          <a:p>
            <a:pPr lvl="1" marL="743040" indent="-285480">
              <a:lnSpc>
                <a:spcPct val="90000"/>
              </a:lnSpc>
              <a:spcBef>
                <a:spcPts val="499"/>
              </a:spcBef>
              <a:buClr>
                <a:srgbClr val="000000"/>
              </a:buClr>
              <a:buFont typeface="Arial"/>
              <a:buChar char="•"/>
            </a:pPr>
            <a:r>
              <a:rPr b="1" lang="en-US" sz="1400" spc="-1" strike="noStrike">
                <a:solidFill>
                  <a:srgbClr val="000000"/>
                </a:solidFill>
                <a:latin typeface="Calibri"/>
              </a:rPr>
              <a:t>Metabolomics?</a:t>
            </a:r>
            <a:endParaRPr b="0" lang="en-US" sz="1400" spc="-1" strike="noStrike">
              <a:latin typeface="Arial"/>
            </a:endParaRPr>
          </a:p>
          <a:p>
            <a:pPr lvl="1" marL="743040" indent="-285480">
              <a:lnSpc>
                <a:spcPct val="90000"/>
              </a:lnSpc>
              <a:spcBef>
                <a:spcPts val="499"/>
              </a:spcBef>
              <a:buClr>
                <a:srgbClr val="000000"/>
              </a:buClr>
              <a:buFont typeface="Arial"/>
              <a:buChar char="•"/>
            </a:pPr>
            <a:r>
              <a:rPr b="1" lang="en-US" sz="1400" spc="-1" strike="noStrike">
                <a:solidFill>
                  <a:srgbClr val="000000"/>
                </a:solidFill>
                <a:latin typeface="Calibri"/>
              </a:rPr>
              <a:t>Rare samples/products ? Special attention to minor compounds?</a:t>
            </a:r>
            <a:endParaRPr b="0" lang="en-US" sz="1400" spc="-1" strike="noStrike">
              <a:latin typeface="Arial"/>
            </a:endParaRPr>
          </a:p>
          <a:p>
            <a:pPr lvl="1" marL="743040" indent="-285480">
              <a:lnSpc>
                <a:spcPct val="90000"/>
              </a:lnSpc>
              <a:spcBef>
                <a:spcPts val="499"/>
              </a:spcBef>
              <a:buClr>
                <a:srgbClr val="000000"/>
              </a:buClr>
              <a:buFont typeface="Arial"/>
              <a:buChar char="•"/>
            </a:pPr>
            <a:r>
              <a:rPr b="1" lang="en-US" sz="1400" spc="-1" strike="noStrike">
                <a:solidFill>
                  <a:srgbClr val="000000"/>
                </a:solidFill>
                <a:latin typeface="Calibri"/>
              </a:rPr>
              <a:t>Virtual screening? </a:t>
            </a:r>
            <a:endParaRPr b="0" lang="en-US" sz="1400" spc="-1" strike="noStrike">
              <a:latin typeface="Arial"/>
            </a:endParaRPr>
          </a:p>
          <a:p>
            <a:pPr>
              <a:lnSpc>
                <a:spcPct val="90000"/>
              </a:lnSpc>
              <a:spcBef>
                <a:spcPts val="1001"/>
              </a:spcBef>
            </a:pPr>
            <a:r>
              <a:rPr b="1" lang="en-US" sz="1600" spc="-1" strike="noStrike">
                <a:solidFill>
                  <a:srgbClr val="000000"/>
                </a:solidFill>
                <a:latin typeface="Calibri"/>
              </a:rPr>
              <a:t>Is the road for success comes with the evolution/progress of platforms and translational medicines strategies?</a:t>
            </a:r>
            <a:endParaRPr b="0" lang="en-US" sz="1600" spc="-1" strike="noStrike">
              <a:latin typeface="Arial"/>
            </a:endParaRPr>
          </a:p>
          <a:p>
            <a:pPr lvl="1" marL="743040" indent="-285480">
              <a:lnSpc>
                <a:spcPct val="90000"/>
              </a:lnSpc>
              <a:spcBef>
                <a:spcPts val="499"/>
              </a:spcBef>
              <a:buClr>
                <a:srgbClr val="000000"/>
              </a:buClr>
              <a:buFont typeface="Arial"/>
              <a:buChar char="•"/>
            </a:pPr>
            <a:r>
              <a:rPr b="1" lang="en-US" sz="1400" spc="-1" strike="noStrike">
                <a:solidFill>
                  <a:srgbClr val="000000"/>
                </a:solidFill>
                <a:latin typeface="Calibri"/>
              </a:rPr>
              <a:t>“</a:t>
            </a:r>
            <a:r>
              <a:rPr b="1" lang="en-US" sz="1400" spc="-1" strike="noStrike">
                <a:solidFill>
                  <a:srgbClr val="000000"/>
                </a:solidFill>
                <a:latin typeface="Calibri"/>
              </a:rPr>
              <a:t>omics” technologies? </a:t>
            </a:r>
            <a:endParaRPr b="0" lang="en-US" sz="1400" spc="-1" strike="noStrike">
              <a:latin typeface="Arial"/>
            </a:endParaRPr>
          </a:p>
          <a:p>
            <a:pPr lvl="1" marL="743040" indent="-285480">
              <a:lnSpc>
                <a:spcPct val="90000"/>
              </a:lnSpc>
              <a:spcBef>
                <a:spcPts val="499"/>
              </a:spcBef>
              <a:buClr>
                <a:srgbClr val="000000"/>
              </a:buClr>
              <a:buFont typeface="Arial"/>
              <a:buChar char="•"/>
            </a:pPr>
            <a:r>
              <a:rPr b="1" lang="en-US" sz="1400" spc="-1" strike="noStrike">
                <a:solidFill>
                  <a:srgbClr val="000000"/>
                </a:solidFill>
                <a:latin typeface="Calibri"/>
              </a:rPr>
              <a:t>Repositioning of known compounds? </a:t>
            </a:r>
            <a:endParaRPr b="0" lang="en-US" sz="1400" spc="-1" strike="noStrike">
              <a:latin typeface="Arial"/>
            </a:endParaRPr>
          </a:p>
          <a:p>
            <a:pPr lvl="1" marL="743040" indent="-285480">
              <a:lnSpc>
                <a:spcPct val="90000"/>
              </a:lnSpc>
              <a:spcBef>
                <a:spcPts val="499"/>
              </a:spcBef>
              <a:buClr>
                <a:srgbClr val="000000"/>
              </a:buClr>
              <a:buFont typeface="Arial"/>
              <a:buChar char="•"/>
            </a:pPr>
            <a:r>
              <a:rPr b="1" lang="en-US" sz="1400" spc="-1" strike="noStrike">
                <a:solidFill>
                  <a:srgbClr val="000000"/>
                </a:solidFill>
                <a:latin typeface="Calibri"/>
              </a:rPr>
              <a:t>Valorization of complex mixtures as herbal drugs?</a:t>
            </a:r>
            <a:endParaRPr b="0" lang="en-US" sz="1400" spc="-1" strike="noStrike">
              <a:latin typeface="Arial"/>
            </a:endParaRPr>
          </a:p>
          <a:p>
            <a:pPr>
              <a:lnSpc>
                <a:spcPct val="90000"/>
              </a:lnSpc>
              <a:spcBef>
                <a:spcPts val="1001"/>
              </a:spcBef>
            </a:pPr>
            <a:endParaRPr b="0" lang="en-US" sz="1400" spc="-1" strike="noStrike">
              <a:latin typeface="Arial"/>
            </a:endParaRPr>
          </a:p>
        </p:txBody>
      </p:sp>
    </p:spTree>
  </p:cSld>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4" name="TextShape 1"/>
          <p:cNvSpPr txBox="1"/>
          <p:nvPr/>
        </p:nvSpPr>
        <p:spPr>
          <a:xfrm>
            <a:off x="973080" y="0"/>
            <a:ext cx="10467720" cy="1068120"/>
          </a:xfrm>
          <a:prstGeom prst="rect">
            <a:avLst/>
          </a:prstGeom>
          <a:noFill/>
          <a:ln>
            <a:noFill/>
          </a:ln>
        </p:spPr>
        <p:txBody>
          <a:bodyPr anchor="b">
            <a:normAutofit/>
          </a:bodyPr>
          <a:p>
            <a:pPr algn="ctr">
              <a:lnSpc>
                <a:spcPct val="90000"/>
              </a:lnSpc>
            </a:pPr>
            <a:r>
              <a:rPr b="1" lang="en-US" sz="2400" spc="-1" strike="noStrike">
                <a:solidFill>
                  <a:srgbClr val="000000"/>
                </a:solidFill>
                <a:latin typeface="Calibri Light"/>
              </a:rPr>
              <a:t>Challenges of Natural Products in drug discovery/development programs: a future to reinvent 2</a:t>
            </a:r>
            <a:br/>
            <a:endParaRPr b="0" lang="en-US" sz="2400" spc="-1" strike="noStrike">
              <a:solidFill>
                <a:srgbClr val="000000"/>
              </a:solidFill>
              <a:latin typeface="Calibri"/>
            </a:endParaRPr>
          </a:p>
        </p:txBody>
      </p:sp>
      <p:sp>
        <p:nvSpPr>
          <p:cNvPr id="365" name="TextShape 2"/>
          <p:cNvSpPr txBox="1"/>
          <p:nvPr/>
        </p:nvSpPr>
        <p:spPr>
          <a:xfrm>
            <a:off x="353880" y="647640"/>
            <a:ext cx="11705760" cy="1655280"/>
          </a:xfrm>
          <a:prstGeom prst="rect">
            <a:avLst/>
          </a:prstGeom>
          <a:noFill/>
          <a:ln>
            <a:noFill/>
          </a:ln>
        </p:spPr>
        <p:txBody>
          <a:bodyPr/>
          <a:p>
            <a:pPr>
              <a:lnSpc>
                <a:spcPct val="90000"/>
              </a:lnSpc>
              <a:spcBef>
                <a:spcPts val="1001"/>
              </a:spcBef>
            </a:pPr>
            <a:r>
              <a:rPr b="0" lang="en-US" sz="1800" spc="-1" strike="noStrike">
                <a:solidFill>
                  <a:srgbClr val="0070c0"/>
                </a:solidFill>
                <a:latin typeface="Calibri"/>
              </a:rPr>
              <a:t> </a:t>
            </a:r>
            <a:endParaRPr b="0" lang="en-US" sz="1800" spc="-1" strike="noStrike">
              <a:latin typeface="Arial"/>
            </a:endParaRPr>
          </a:p>
          <a:p>
            <a:pPr marL="285840" indent="-285480">
              <a:lnSpc>
                <a:spcPct val="90000"/>
              </a:lnSpc>
              <a:spcBef>
                <a:spcPts val="1001"/>
              </a:spcBef>
              <a:buClr>
                <a:srgbClr val="000000"/>
              </a:buClr>
              <a:buFont typeface="Arial"/>
              <a:buChar char="-"/>
            </a:pPr>
            <a:r>
              <a:rPr b="1" lang="en-US" sz="1800" spc="-1" strike="noStrike">
                <a:solidFill>
                  <a:srgbClr val="000000"/>
                </a:solidFill>
                <a:latin typeface="Calibri"/>
              </a:rPr>
              <a:t>Development of NPs and NCEs for use as medicines are well defined (and expensive), yet NPs are used everywhere – how can we navigate between the two worlds, Or do we just leave them separate ?</a:t>
            </a:r>
            <a:endParaRPr b="0" lang="en-US" sz="1800" spc="-1" strike="noStrike">
              <a:latin typeface="Arial"/>
            </a:endParaRPr>
          </a:p>
          <a:p>
            <a:pPr marL="285840" indent="-285480">
              <a:lnSpc>
                <a:spcPct val="90000"/>
              </a:lnSpc>
              <a:spcBef>
                <a:spcPts val="1001"/>
              </a:spcBef>
              <a:buClr>
                <a:srgbClr val="000000"/>
              </a:buClr>
              <a:buFont typeface="Arial"/>
              <a:buChar char="-"/>
            </a:pPr>
            <a:r>
              <a:rPr b="1" lang="en-US" sz="1800" spc="-1" strike="noStrike">
                <a:solidFill>
                  <a:srgbClr val="000000"/>
                </a:solidFill>
                <a:latin typeface="Calibri"/>
              </a:rPr>
              <a:t>There is an immunopharmacology revolution and reactivating the immune system, or suppressing it, can have immense impact. There thousands of papers about NPs affecting inflammation, but with little mechanistic or clinical follow-up.</a:t>
            </a:r>
            <a:endParaRPr b="0" lang="en-US" sz="1800" spc="-1" strike="noStrike">
              <a:latin typeface="Arial"/>
            </a:endParaRPr>
          </a:p>
          <a:p>
            <a:pPr marL="285840" indent="-285480">
              <a:lnSpc>
                <a:spcPct val="90000"/>
              </a:lnSpc>
              <a:spcBef>
                <a:spcPts val="1001"/>
              </a:spcBef>
              <a:buClr>
                <a:srgbClr val="000000"/>
              </a:buClr>
              <a:buFont typeface="Arial"/>
              <a:buChar char="-"/>
            </a:pPr>
            <a:r>
              <a:rPr b="1" lang="en-US" sz="1800" spc="-1" strike="noStrike">
                <a:solidFill>
                  <a:srgbClr val="000000"/>
                </a:solidFill>
                <a:latin typeface="Calibri"/>
              </a:rPr>
              <a:t>IUIS and IUPHAR have agreed to collaborate on delineating immunopharmacology drug targets and prepare common databases of validated targets. Furthermore, simple lists of human biomarkers are validated by IUIS/SITC and these could be rapidly applied to human NP research.</a:t>
            </a:r>
            <a:endParaRPr b="0" lang="en-US" sz="1800" spc="-1" strike="noStrike">
              <a:latin typeface="Arial"/>
            </a:endParaRPr>
          </a:p>
          <a:p>
            <a:pPr>
              <a:lnSpc>
                <a:spcPct val="90000"/>
              </a:lnSpc>
              <a:spcBef>
                <a:spcPts val="1001"/>
              </a:spcBef>
            </a:pPr>
            <a:endParaRPr b="0" lang="en-US" sz="1800" spc="-1" strike="noStrike">
              <a:latin typeface="Arial"/>
            </a:endParaRPr>
          </a:p>
          <a:p>
            <a:pPr algn="ctr">
              <a:lnSpc>
                <a:spcPct val="90000"/>
              </a:lnSpc>
              <a:spcBef>
                <a:spcPts val="1001"/>
              </a:spcBef>
            </a:pPr>
            <a:r>
              <a:rPr b="1" lang="en-US" sz="1800" spc="-1" strike="noStrike">
                <a:solidFill>
                  <a:srgbClr val="000000"/>
                </a:solidFill>
                <a:latin typeface="Calibri"/>
              </a:rPr>
              <a:t> </a:t>
            </a:r>
            <a:r>
              <a:rPr b="1" lang="en-US" sz="1800" spc="-1" strike="noStrike">
                <a:solidFill>
                  <a:srgbClr val="000000"/>
                </a:solidFill>
                <a:latin typeface="Calibri"/>
              </a:rPr>
              <a:t>So is it worth keeping searching ? Are we prepared to invest again in a new maturity of NP research in Pharma/Biotech/Academic drug discovery? If so we need clear recommendations. </a:t>
            </a:r>
            <a:endParaRPr b="0" lang="en-US" sz="1800" spc="-1" strike="noStrike">
              <a:latin typeface="Arial"/>
            </a:endParaRPr>
          </a:p>
          <a:p>
            <a:pPr algn="ctr">
              <a:lnSpc>
                <a:spcPct val="90000"/>
              </a:lnSpc>
              <a:spcBef>
                <a:spcPts val="1001"/>
              </a:spcBef>
            </a:pPr>
            <a:r>
              <a:rPr b="1" lang="en-US" sz="1800" spc="-1" strike="noStrike">
                <a:solidFill>
                  <a:srgbClr val="000000"/>
                </a:solidFill>
                <a:latin typeface="Calibri"/>
              </a:rPr>
              <a:t> </a:t>
            </a:r>
            <a:endParaRPr b="0" lang="en-US" sz="1800" spc="-1" strike="noStrike">
              <a:latin typeface="Arial"/>
            </a:endParaRPr>
          </a:p>
          <a:p>
            <a:pPr>
              <a:lnSpc>
                <a:spcPct val="90000"/>
              </a:lnSpc>
              <a:spcBef>
                <a:spcPts val="1001"/>
              </a:spcBef>
            </a:pPr>
            <a:endParaRPr b="0" lang="en-US" sz="1800" spc="-1" strike="noStrike">
              <a:latin typeface="Arial"/>
            </a:endParaRPr>
          </a:p>
        </p:txBody>
      </p:sp>
    </p:spTree>
  </p:cSld>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6" name="TextShape 1"/>
          <p:cNvSpPr txBox="1"/>
          <p:nvPr/>
        </p:nvSpPr>
        <p:spPr>
          <a:xfrm>
            <a:off x="914400" y="365040"/>
            <a:ext cx="10438920" cy="840960"/>
          </a:xfrm>
          <a:prstGeom prst="rect">
            <a:avLst/>
          </a:prstGeom>
          <a:noFill/>
          <a:ln>
            <a:noFill/>
          </a:ln>
        </p:spPr>
        <p:txBody>
          <a:bodyPr anchor="ctr"/>
          <a:p>
            <a:pPr>
              <a:lnSpc>
                <a:spcPct val="90000"/>
              </a:lnSpc>
            </a:pPr>
            <a:r>
              <a:rPr b="0" lang="en-US" sz="4400" spc="-1" strike="noStrike">
                <a:solidFill>
                  <a:srgbClr val="000000"/>
                </a:solidFill>
                <a:latin typeface="Calibri Light"/>
              </a:rPr>
              <a:t>Possibilities ?</a:t>
            </a:r>
            <a:endParaRPr b="0" lang="en-US" sz="4400" spc="-1" strike="noStrike">
              <a:solidFill>
                <a:srgbClr val="000000"/>
              </a:solidFill>
              <a:latin typeface="Calibri"/>
            </a:endParaRPr>
          </a:p>
        </p:txBody>
      </p:sp>
      <p:sp>
        <p:nvSpPr>
          <p:cNvPr id="367" name="TextShape 2"/>
          <p:cNvSpPr txBox="1"/>
          <p:nvPr/>
        </p:nvSpPr>
        <p:spPr>
          <a:xfrm>
            <a:off x="838080" y="1825560"/>
            <a:ext cx="10515240" cy="4350960"/>
          </a:xfrm>
          <a:prstGeom prst="rect">
            <a:avLst/>
          </a:prstGeom>
          <a:noFill/>
          <a:ln>
            <a:noFill/>
          </a:ln>
        </p:spPr>
        <p:txBody>
          <a:bodyPr>
            <a:normAutofit/>
          </a:bodyPr>
          <a:p>
            <a:pPr marL="228600" indent="-228240">
              <a:lnSpc>
                <a:spcPct val="90000"/>
              </a:lnSpc>
              <a:spcBef>
                <a:spcPts val="1001"/>
              </a:spcBef>
              <a:buClr>
                <a:srgbClr val="000000"/>
              </a:buClr>
              <a:buFont typeface="Arial"/>
              <a:buChar char="•"/>
            </a:pPr>
            <a:r>
              <a:rPr b="0" i="1" lang="en-US" sz="2800" spc="-1" strike="noStrike">
                <a:solidFill>
                  <a:srgbClr val="000000"/>
                </a:solidFill>
                <a:latin typeface="Calibri"/>
              </a:rPr>
              <a:t>Link to GNPS</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i="1" lang="en-US" sz="2800" spc="-1" strike="noStrike">
                <a:solidFill>
                  <a:srgbClr val="000000"/>
                </a:solidFill>
                <a:latin typeface="Calibri"/>
              </a:rPr>
              <a:t>The same polyphenols are found across multiple species so I do not see how the notion of sovereignity exists </a:t>
            </a:r>
            <a:r>
              <a:rPr b="0" i="1" lang="en-US" sz="2800" spc="-1" strike="noStrike" u="sng">
                <a:solidFill>
                  <a:srgbClr val="000000"/>
                </a:solidFill>
                <a:uFillTx/>
                <a:latin typeface="Calibri"/>
              </a:rPr>
              <a:t>where</a:t>
            </a:r>
            <a:r>
              <a:rPr b="0" i="1" lang="en-US" sz="2800" spc="-1" strike="noStrike">
                <a:solidFill>
                  <a:srgbClr val="000000"/>
                </a:solidFill>
                <a:latin typeface="Calibri"/>
              </a:rPr>
              <a:t> they are world-wide resources. If only one polyphenol is found in only one plant found in one country then this is an argument like TCMs, but worldwide resources should not be held to ransom by single nations. There is a case for a website showing providence, using metabolomics such as GNPS.  Surely NPs such as quercetin are so widespread that it cannot be covered by Nagoya? So where is the dividing line, based on scientific evidence? Here IUPHAR could make clear recommendations.</a:t>
            </a: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i="1" lang="en-US" sz="2800" spc="-1" strike="noStrike">
                <a:solidFill>
                  <a:srgbClr val="000000"/>
                </a:solidFill>
                <a:latin typeface="Calibri"/>
              </a:rPr>
              <a:t>Propositions based on Metabolomics, Biosynthesis and orphan designations. Biosynthesis now offers the possibility of making single NPs or mixtures which are original. Metabolomics can now define these mixtures reasonably well. Furthermore, metabolomics coupled with in vitro drug screening can deconvolute mixtures to find active synergies. This presumably would not be covered by the Nagoya protocol?</a:t>
            </a:r>
            <a:endParaRPr b="0" lang="en-US" sz="2800" spc="-1" strike="noStrike">
              <a:solidFill>
                <a:srgbClr val="000000"/>
              </a:solidFill>
              <a:latin typeface="Calibri"/>
            </a:endParaRPr>
          </a:p>
          <a:p>
            <a:pPr>
              <a:lnSpc>
                <a:spcPct val="90000"/>
              </a:lnSpc>
              <a:spcBef>
                <a:spcPts val="1001"/>
              </a:spcBef>
            </a:pPr>
            <a:endParaRPr b="0" lang="en-US"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800" spc="-1" strike="noStrike">
                <a:solidFill>
                  <a:srgbClr val="000000"/>
                </a:solidFill>
                <a:latin typeface="Calibri"/>
              </a:rPr>
              <a:t>IUPHAR could organise pharmacological societies world-wide to have a common voice but this would require substantial resources. We could also put up a database of common natural products which are ‘multinational’ and hence not restricted. IUPHAR has had sufficient influence in the past to make scientific recommendations which have withstood the test of time.</a:t>
            </a:r>
            <a:endParaRPr b="0" lang="en-US" sz="2800" spc="-1" strike="noStrike">
              <a:solidFill>
                <a:srgbClr val="000000"/>
              </a:solidFill>
              <a:latin typeface="Calibri"/>
            </a:endParaRPr>
          </a:p>
          <a:p>
            <a:pPr>
              <a:lnSpc>
                <a:spcPct val="90000"/>
              </a:lnSpc>
              <a:spcBef>
                <a:spcPts val="1001"/>
              </a:spcBef>
            </a:pPr>
            <a:endParaRPr b="0" lang="en-US" sz="2800" spc="-1" strike="noStrike">
              <a:solidFill>
                <a:srgbClr val="000000"/>
              </a:solidFill>
              <a:latin typeface="Calibri"/>
            </a:endParaRPr>
          </a:p>
        </p:txBody>
      </p:sp>
    </p:spTree>
  </p:cSld>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8" name="TextShape 1"/>
          <p:cNvSpPr txBox="1"/>
          <p:nvPr/>
        </p:nvSpPr>
        <p:spPr>
          <a:xfrm>
            <a:off x="838080" y="365040"/>
            <a:ext cx="10515240" cy="1325160"/>
          </a:xfrm>
          <a:prstGeom prst="rect">
            <a:avLst/>
          </a:prstGeom>
          <a:noFill/>
          <a:ln>
            <a:noFill/>
          </a:ln>
        </p:spPr>
        <p:txBody>
          <a:bodyPr anchor="ctr">
            <a:normAutofit/>
          </a:bodyPr>
          <a:p>
            <a:pPr>
              <a:lnSpc>
                <a:spcPct val="90000"/>
              </a:lnSpc>
            </a:pPr>
            <a:r>
              <a:rPr b="1" lang="en-US" sz="6000" spc="-1" strike="noStrike">
                <a:solidFill>
                  <a:srgbClr val="000000"/>
                </a:solidFill>
                <a:latin typeface="Calibri Light"/>
              </a:rPr>
              <a:t>How to Progress Natural Products and clinical development ?</a:t>
            </a:r>
            <a:endParaRPr b="0" lang="en-US" sz="6000" spc="-1" strike="noStrike">
              <a:solidFill>
                <a:srgbClr val="000000"/>
              </a:solidFill>
              <a:latin typeface="Calibri"/>
            </a:endParaRPr>
          </a:p>
        </p:txBody>
      </p:sp>
    </p:spTree>
  </p:cSld>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9" name="TextShape 1"/>
          <p:cNvSpPr txBox="1"/>
          <p:nvPr/>
        </p:nvSpPr>
        <p:spPr>
          <a:xfrm>
            <a:off x="914400" y="146160"/>
            <a:ext cx="10353240" cy="606240"/>
          </a:xfrm>
          <a:prstGeom prst="rect">
            <a:avLst/>
          </a:prstGeom>
          <a:noFill/>
          <a:ln>
            <a:noFill/>
          </a:ln>
        </p:spPr>
        <p:txBody>
          <a:bodyPr anchor="ctr">
            <a:normAutofit/>
          </a:bodyPr>
          <a:p>
            <a:pPr algn="ctr">
              <a:lnSpc>
                <a:spcPct val="90000"/>
              </a:lnSpc>
            </a:pPr>
            <a:r>
              <a:rPr b="0" lang="en-US" sz="4400" spc="-1" strike="noStrike">
                <a:solidFill>
                  <a:srgbClr val="000000"/>
                </a:solidFill>
                <a:latin typeface="Calibri Light"/>
              </a:rPr>
              <a:t>Ways Forward</a:t>
            </a:r>
            <a:endParaRPr b="0" lang="en-US" sz="4400" spc="-1" strike="noStrike">
              <a:solidFill>
                <a:srgbClr val="000000"/>
              </a:solidFill>
              <a:latin typeface="Calibri"/>
            </a:endParaRPr>
          </a:p>
        </p:txBody>
      </p:sp>
      <p:sp>
        <p:nvSpPr>
          <p:cNvPr id="370" name="CustomShape 2"/>
          <p:cNvSpPr/>
          <p:nvPr/>
        </p:nvSpPr>
        <p:spPr>
          <a:xfrm>
            <a:off x="819000" y="752400"/>
            <a:ext cx="10067400" cy="7039800"/>
          </a:xfrm>
          <a:prstGeom prst="rect">
            <a:avLst/>
          </a:prstGeom>
          <a:noFill/>
          <a:ln>
            <a:noFill/>
          </a:ln>
        </p:spPr>
        <p:style>
          <a:lnRef idx="0"/>
          <a:fillRef idx="0"/>
          <a:effectRef idx="0"/>
          <a:fontRef idx="minor"/>
        </p:style>
        <p:txBody>
          <a:bodyPr lIns="90000" rIns="90000" tIns="45000" bIns="45000"/>
          <a:p>
            <a:pPr>
              <a:lnSpc>
                <a:spcPct val="100000"/>
              </a:lnSpc>
            </a:pPr>
            <a:r>
              <a:rPr b="1" lang="en-US" sz="2400" spc="-1" strike="noStrike">
                <a:solidFill>
                  <a:srgbClr val="000000"/>
                </a:solidFill>
                <a:latin typeface="Calibri"/>
              </a:rPr>
              <a:t>Pharmacology Education, IUPHAR web sites, Practical training.</a:t>
            </a:r>
            <a:endParaRPr b="0" lang="en-US" sz="2400" spc="-1" strike="noStrike">
              <a:latin typeface="Arial"/>
            </a:endParaRPr>
          </a:p>
          <a:p>
            <a:pPr>
              <a:lnSpc>
                <a:spcPct val="100000"/>
              </a:lnSpc>
            </a:pPr>
            <a:r>
              <a:rPr b="1" lang="en-US" sz="2400" spc="-1" strike="noStrike">
                <a:solidFill>
                  <a:srgbClr val="000000"/>
                </a:solidFill>
                <a:latin typeface="Calibri"/>
              </a:rPr>
              <a:t>Proper Phenotypical screening</a:t>
            </a:r>
            <a:endParaRPr b="0" lang="en-US" sz="2400" spc="-1" strike="noStrike">
              <a:latin typeface="Arial"/>
            </a:endParaRPr>
          </a:p>
          <a:p>
            <a:pPr>
              <a:lnSpc>
                <a:spcPct val="100000"/>
              </a:lnSpc>
            </a:pPr>
            <a:r>
              <a:rPr b="1" lang="en-US" sz="2400" spc="-1" strike="noStrike">
                <a:solidFill>
                  <a:srgbClr val="000000"/>
                </a:solidFill>
                <a:latin typeface="Calibri"/>
              </a:rPr>
              <a:t>Metabolomic Analysis of complex mixtures</a:t>
            </a:r>
            <a:endParaRPr b="0" lang="en-US" sz="2400" spc="-1" strike="noStrike">
              <a:latin typeface="Arial"/>
            </a:endParaRPr>
          </a:p>
          <a:p>
            <a:pPr>
              <a:lnSpc>
                <a:spcPct val="100000"/>
              </a:lnSpc>
            </a:pPr>
            <a:r>
              <a:rPr b="1" lang="en-US" sz="2400" spc="-1" strike="noStrike">
                <a:solidFill>
                  <a:srgbClr val="000000"/>
                </a:solidFill>
                <a:latin typeface="Calibri"/>
              </a:rPr>
              <a:t>Rescreening and amelioration of mixtures</a:t>
            </a:r>
            <a:endParaRPr b="0" lang="en-US" sz="2400" spc="-1" strike="noStrike">
              <a:latin typeface="Arial"/>
            </a:endParaRPr>
          </a:p>
          <a:p>
            <a:pPr>
              <a:lnSpc>
                <a:spcPct val="100000"/>
              </a:lnSpc>
            </a:pPr>
            <a:r>
              <a:rPr b="1" lang="en-US" sz="2400" spc="-1" strike="noStrike">
                <a:solidFill>
                  <a:srgbClr val="000000"/>
                </a:solidFill>
                <a:latin typeface="Calibri"/>
              </a:rPr>
              <a:t>‘</a:t>
            </a:r>
            <a:r>
              <a:rPr b="1" lang="en-US" sz="2400" spc="-1" strike="noStrike">
                <a:solidFill>
                  <a:srgbClr val="000000"/>
                </a:solidFill>
                <a:latin typeface="Calibri"/>
              </a:rPr>
              <a:t>Virtual’ libraries of established NP structures </a:t>
            </a:r>
            <a:endParaRPr b="0" lang="en-US" sz="2400" spc="-1" strike="noStrike">
              <a:latin typeface="Arial"/>
            </a:endParaRPr>
          </a:p>
          <a:p>
            <a:pPr>
              <a:lnSpc>
                <a:spcPct val="100000"/>
              </a:lnSpc>
            </a:pPr>
            <a:r>
              <a:rPr b="1" lang="en-US" sz="2400" spc="-1" strike="noStrike">
                <a:solidFill>
                  <a:srgbClr val="000000"/>
                </a:solidFill>
                <a:latin typeface="Calibri"/>
              </a:rPr>
              <a:t>Improve immunological screening, with immunological revolution, IUPHAR/IUIS</a:t>
            </a:r>
            <a:endParaRPr b="0" lang="en-US" sz="2400" spc="-1" strike="noStrike">
              <a:latin typeface="Arial"/>
            </a:endParaRPr>
          </a:p>
          <a:p>
            <a:pPr>
              <a:lnSpc>
                <a:spcPct val="100000"/>
              </a:lnSpc>
            </a:pPr>
            <a:r>
              <a:rPr b="1" lang="en-US" sz="2400" spc="-1" strike="noStrike">
                <a:solidFill>
                  <a:srgbClr val="000000"/>
                </a:solidFill>
                <a:latin typeface="Calibri"/>
              </a:rPr>
              <a:t>Biological Synthesis of Single compounds or of Mixtures</a:t>
            </a:r>
            <a:endParaRPr b="0" lang="en-US" sz="2400" spc="-1" strike="noStrike">
              <a:latin typeface="Arial"/>
            </a:endParaRPr>
          </a:p>
          <a:p>
            <a:pPr>
              <a:lnSpc>
                <a:spcPct val="100000"/>
              </a:lnSpc>
            </a:pPr>
            <a:r>
              <a:rPr b="1" lang="en-US" sz="2400" spc="-1" strike="noStrike">
                <a:solidFill>
                  <a:srgbClr val="000000"/>
                </a:solidFill>
                <a:latin typeface="Calibri"/>
              </a:rPr>
              <a:t>I recommend clinical testing in orphan and ‘impossible’ diseases !</a:t>
            </a:r>
            <a:endParaRPr b="0" lang="en-US" sz="2400" spc="-1" strike="noStrike">
              <a:latin typeface="Arial"/>
            </a:endParaRPr>
          </a:p>
          <a:p>
            <a:pPr>
              <a:lnSpc>
                <a:spcPct val="100000"/>
              </a:lnSpc>
            </a:pPr>
            <a:endParaRPr b="0" lang="en-US" sz="2400" spc="-1" strike="noStrike">
              <a:latin typeface="Arial"/>
            </a:endParaRPr>
          </a:p>
          <a:p>
            <a:pPr>
              <a:lnSpc>
                <a:spcPct val="100000"/>
              </a:lnSpc>
            </a:pPr>
            <a:r>
              <a:rPr b="1" i="1" lang="en-US" sz="2400" spc="-1" strike="noStrike">
                <a:solidFill>
                  <a:srgbClr val="000000"/>
                </a:solidFill>
                <a:latin typeface="Calibri"/>
              </a:rPr>
              <a:t>‘</a:t>
            </a:r>
            <a:r>
              <a:rPr b="1" i="1" lang="en-US" sz="2400" spc="-1" strike="noStrike">
                <a:solidFill>
                  <a:srgbClr val="000000"/>
                </a:solidFill>
                <a:latin typeface="Calibri"/>
              </a:rPr>
              <a:t>Syn’tegrate funding in Europe/US central facilities with Chinese funding using our model.</a:t>
            </a:r>
            <a:endParaRPr b="0" lang="en-US" sz="2400" spc="-1" strike="noStrike">
              <a:latin typeface="Arial"/>
            </a:endParaRPr>
          </a:p>
          <a:p>
            <a:pPr>
              <a:lnSpc>
                <a:spcPct val="100000"/>
              </a:lnSpc>
            </a:pPr>
            <a:endParaRPr b="0" lang="en-US" sz="2400" spc="-1" strike="noStrike">
              <a:latin typeface="Arial"/>
            </a:endParaRPr>
          </a:p>
          <a:p>
            <a:pPr>
              <a:lnSpc>
                <a:spcPct val="100000"/>
              </a:lnSpc>
            </a:pPr>
            <a:r>
              <a:rPr b="1" i="1" lang="en-US" sz="2400" spc="-1" strike="noStrike">
                <a:solidFill>
                  <a:srgbClr val="c00000"/>
                </a:solidFill>
                <a:latin typeface="Calibri"/>
              </a:rPr>
              <a:t>We must avoid: including in TCM sensitive environmental issues:</a:t>
            </a:r>
            <a:endParaRPr b="0" lang="en-US" sz="2400" spc="-1" strike="noStrike">
              <a:latin typeface="Arial"/>
            </a:endParaRPr>
          </a:p>
          <a:p>
            <a:pPr>
              <a:lnSpc>
                <a:spcPct val="100000"/>
              </a:lnSpc>
            </a:pPr>
            <a:r>
              <a:rPr b="1" i="1" lang="en-US" sz="2400" spc="-1" strike="noStrike">
                <a:solidFill>
                  <a:srgbClr val="c00000"/>
                </a:solidFill>
                <a:latin typeface="Calibri"/>
              </a:rPr>
              <a:t>Bear paws, sharks fins, rhinoceros horns which will discredit everything. </a:t>
            </a:r>
            <a:endParaRPr b="0" lang="en-US" sz="2400" spc="-1" strike="noStrike">
              <a:latin typeface="Arial"/>
            </a:endParaRPr>
          </a:p>
          <a:p>
            <a:pPr>
              <a:lnSpc>
                <a:spcPct val="100000"/>
              </a:lnSpc>
            </a:pPr>
            <a:r>
              <a:rPr b="1" i="1" lang="en-US" sz="2400" spc="-1" strike="noStrike">
                <a:solidFill>
                  <a:srgbClr val="c00000"/>
                </a:solidFill>
                <a:latin typeface="Calibri"/>
              </a:rPr>
              <a:t>Proposed in Jiang et al, 2018, Clin J Pharm Tox, 32, 1 </a:t>
            </a:r>
            <a:endParaRPr b="0" lang="en-US" sz="2400" spc="-1" strike="noStrike">
              <a:latin typeface="Arial"/>
            </a:endParaRPr>
          </a:p>
          <a:p>
            <a:pPr>
              <a:lnSpc>
                <a:spcPct val="100000"/>
              </a:lnSpc>
            </a:pPr>
            <a:endParaRPr b="0" lang="en-US" sz="2400" spc="-1" strike="noStrike">
              <a:latin typeface="Arial"/>
            </a:endParaRPr>
          </a:p>
          <a:p>
            <a:pPr>
              <a:lnSpc>
                <a:spcPct val="100000"/>
              </a:lnSpc>
            </a:pPr>
            <a:endParaRPr b="0" lang="en-US" sz="2400" spc="-1" strike="noStrike">
              <a:latin typeface="Arial"/>
            </a:endParaRPr>
          </a:p>
          <a:p>
            <a:pPr>
              <a:lnSpc>
                <a:spcPct val="100000"/>
              </a:lnSpc>
            </a:pPr>
            <a:endParaRPr b="0" lang="en-US" sz="2400" spc="-1" strike="noStrike">
              <a:latin typeface="Arial"/>
            </a:endParaRPr>
          </a:p>
        </p:txBody>
      </p:sp>
    </p:spTree>
  </p:cSld>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1" name="CustomShape 1"/>
          <p:cNvSpPr/>
          <p:nvPr/>
        </p:nvSpPr>
        <p:spPr>
          <a:xfrm>
            <a:off x="1197000" y="1112760"/>
            <a:ext cx="10623240" cy="5208840"/>
          </a:xfrm>
          <a:prstGeom prst="rect">
            <a:avLst/>
          </a:prstGeom>
          <a:noFill/>
          <a:ln>
            <a:noFill/>
          </a:ln>
        </p:spPr>
        <p:style>
          <a:lnRef idx="0"/>
          <a:fillRef idx="0"/>
          <a:effectRef idx="0"/>
          <a:fontRef idx="minor"/>
        </p:style>
        <p:txBody>
          <a:bodyPr lIns="90000" rIns="90000" tIns="45000" bIns="45000"/>
          <a:p>
            <a:pPr>
              <a:lnSpc>
                <a:spcPct val="100000"/>
              </a:lnSpc>
            </a:pPr>
            <a:r>
              <a:rPr b="1" lang="en-US" sz="2800" spc="-1" strike="noStrike">
                <a:solidFill>
                  <a:srgbClr val="000000"/>
                </a:solidFill>
                <a:latin typeface="Calibri"/>
              </a:rPr>
              <a:t>Pour information, une ressource biologique est définie comme étant :</a:t>
            </a:r>
            <a:endParaRPr b="0" lang="en-US" sz="2800" spc="-1" strike="noStrike">
              <a:latin typeface="Arial"/>
            </a:endParaRPr>
          </a:p>
          <a:p>
            <a:pPr>
              <a:lnSpc>
                <a:spcPct val="100000"/>
              </a:lnSpc>
            </a:pPr>
            <a:r>
              <a:rPr b="1" lang="en-US" sz="2800" spc="-1" strike="noStrike">
                <a:solidFill>
                  <a:srgbClr val="000000"/>
                </a:solidFill>
                <a:latin typeface="Calibri"/>
              </a:rPr>
              <a:t>- toute ressource produite naturellement, faite d'ADN, d’ARN ou de composé biochimique produit grâce au génome : protéine, lipides, glucides...</a:t>
            </a:r>
            <a:endParaRPr b="0" lang="en-US" sz="2800" spc="-1" strike="noStrike">
              <a:latin typeface="Arial"/>
            </a:endParaRPr>
          </a:p>
          <a:p>
            <a:pPr>
              <a:lnSpc>
                <a:spcPct val="100000"/>
              </a:lnSpc>
            </a:pPr>
            <a:r>
              <a:rPr b="1" lang="en-US" sz="2800" spc="-1" strike="noStrike">
                <a:solidFill>
                  <a:srgbClr val="000000"/>
                </a:solidFill>
                <a:latin typeface="Calibri"/>
              </a:rPr>
              <a:t>- obtenue à partir de n’importe quel organisme : animal, végétal, fongique, bactérie, virus… qu’il soit vivant ou mort</a:t>
            </a:r>
            <a:endParaRPr b="0" lang="en-US" sz="2800" spc="-1" strike="noStrike">
              <a:latin typeface="Arial"/>
            </a:endParaRPr>
          </a:p>
          <a:p>
            <a:pPr>
              <a:lnSpc>
                <a:spcPct val="100000"/>
              </a:lnSpc>
            </a:pPr>
            <a:r>
              <a:rPr b="1" lang="en-US" sz="2800" spc="-1" strike="noStrike">
                <a:solidFill>
                  <a:srgbClr val="000000"/>
                </a:solidFill>
                <a:latin typeface="Calibri"/>
              </a:rPr>
              <a:t>- à l'échelle de molécule, cellule, tissu, organe, organisme, groupe d'une même espèce ou groupe multi-espèce</a:t>
            </a:r>
            <a:endParaRPr b="0" lang="en-US" sz="2800" spc="-1" strike="noStrike">
              <a:latin typeface="Arial"/>
            </a:endParaRPr>
          </a:p>
          <a:p>
            <a:pPr marL="457200" indent="-456840">
              <a:lnSpc>
                <a:spcPct val="100000"/>
              </a:lnSpc>
              <a:buClr>
                <a:srgbClr val="000000"/>
              </a:buClr>
              <a:buFont typeface="StarSymbol"/>
              <a:buChar char="-"/>
            </a:pPr>
            <a:r>
              <a:rPr b="1" lang="en-US" sz="2800" spc="-1" strike="noStrike">
                <a:solidFill>
                  <a:srgbClr val="000000"/>
                </a:solidFill>
                <a:latin typeface="Calibri"/>
              </a:rPr>
              <a:t>à prélever ou déjà prélevée, sur place ou dans une collection</a:t>
            </a:r>
            <a:endParaRPr b="0" lang="en-US" sz="2800" spc="-1" strike="noStrike">
              <a:latin typeface="Arial"/>
            </a:endParaRPr>
          </a:p>
          <a:p>
            <a:pPr>
              <a:lnSpc>
                <a:spcPct val="100000"/>
              </a:lnSpc>
            </a:pPr>
            <a:endParaRPr b="0" lang="en-US" sz="2800" spc="-1" strike="noStrike">
              <a:latin typeface="Arial"/>
            </a:endParaRPr>
          </a:p>
          <a:p>
            <a:pPr marL="457200" indent="-456840">
              <a:lnSpc>
                <a:spcPct val="100000"/>
              </a:lnSpc>
              <a:buClr>
                <a:srgbClr val="000000"/>
              </a:buClr>
              <a:buFont typeface="StarSymbol"/>
              <a:buChar char="-"/>
            </a:pPr>
            <a:r>
              <a:rPr b="1" lang="en-US" sz="2800" spc="-1" strike="noStrike">
                <a:solidFill>
                  <a:srgbClr val="000000"/>
                </a:solidFill>
                <a:latin typeface="Calibri"/>
              </a:rPr>
              <a:t>Protocole de Nagoya.</a:t>
            </a:r>
            <a:endParaRPr b="0" lang="en-US" sz="2800" spc="-1" strike="noStrike">
              <a:latin typeface="Arial"/>
            </a:endParaRPr>
          </a:p>
          <a:p>
            <a:pPr>
              <a:lnSpc>
                <a:spcPct val="100000"/>
              </a:lnSpc>
            </a:pPr>
            <a:endParaRPr b="0" lang="en-US" sz="2800" spc="-1" strike="noStrike">
              <a:latin typeface="Arial"/>
            </a:endParaRPr>
          </a:p>
        </p:txBody>
      </p:sp>
    </p:spTree>
  </p:cSld>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372" name="Table 1"/>
          <p:cNvGraphicFramePr/>
          <p:nvPr/>
        </p:nvGraphicFramePr>
        <p:xfrm>
          <a:off x="2008080" y="981000"/>
          <a:ext cx="8210160" cy="5508360"/>
        </p:xfrm>
        <a:graphic>
          <a:graphicData uri="http://schemas.openxmlformats.org/drawingml/2006/table">
            <a:tbl>
              <a:tblPr/>
              <a:tblGrid>
                <a:gridCol w="2225880"/>
                <a:gridCol w="1261440"/>
                <a:gridCol w="1984680"/>
                <a:gridCol w="2738160"/>
              </a:tblGrid>
              <a:tr h="182880">
                <a:tc>
                  <a:txBody>
                    <a:bodyPr lIns="51840" rIns="51840" tIns="0" bIns="0"/>
                    <a:p>
                      <a:pPr algn="ctr">
                        <a:lnSpc>
                          <a:spcPct val="100000"/>
                        </a:lnSpc>
                      </a:pPr>
                      <a:r>
                        <a:rPr b="1" lang="en-US" sz="1200" spc="-1" strike="noStrike">
                          <a:solidFill>
                            <a:srgbClr val="ffffff"/>
                          </a:solidFill>
                          <a:latin typeface="Calibri"/>
                        </a:rPr>
                        <a:t>Organisation</a:t>
                      </a:r>
                      <a:endParaRPr b="0" lang="en-US" sz="1200" spc="-1" strike="noStrike">
                        <a:latin typeface="Arial"/>
                      </a:endParaRPr>
                    </a:p>
                  </a:txBody>
                  <a:tcPr marL="51840" marR="51840">
                    <a:lnL w="12240">
                      <a:solidFill>
                        <a:srgbClr val="ffffff"/>
                      </a:solidFill>
                    </a:lnL>
                    <a:lnR w="12240">
                      <a:solidFill>
                        <a:srgbClr val="ffffff"/>
                      </a:solidFill>
                    </a:lnR>
                    <a:lnT w="12240">
                      <a:solidFill>
                        <a:srgbClr val="ffffff"/>
                      </a:solidFill>
                    </a:lnT>
                    <a:lnB w="38160">
                      <a:solidFill>
                        <a:srgbClr val="ffffff"/>
                      </a:solidFill>
                    </a:lnB>
                    <a:solidFill>
                      <a:srgbClr val="5b9bd5"/>
                    </a:solidFill>
                  </a:tcPr>
                </a:tc>
                <a:tc>
                  <a:txBody>
                    <a:bodyPr lIns="51840" rIns="51840" tIns="0" bIns="0"/>
                    <a:p>
                      <a:pPr algn="ctr">
                        <a:lnSpc>
                          <a:spcPct val="100000"/>
                        </a:lnSpc>
                      </a:pPr>
                      <a:r>
                        <a:rPr b="1" lang="en-US" sz="1200" spc="-1" strike="noStrike">
                          <a:solidFill>
                            <a:srgbClr val="ffffff"/>
                          </a:solidFill>
                          <a:latin typeface="Calibri"/>
                        </a:rPr>
                        <a:t>Location</a:t>
                      </a:r>
                      <a:endParaRPr b="0" lang="en-US" sz="1200" spc="-1" strike="noStrike">
                        <a:latin typeface="Arial"/>
                      </a:endParaRPr>
                    </a:p>
                  </a:txBody>
                  <a:tcPr marL="51840" marR="51840">
                    <a:lnL w="12240">
                      <a:solidFill>
                        <a:srgbClr val="ffffff"/>
                      </a:solidFill>
                    </a:lnL>
                    <a:lnR w="12240">
                      <a:solidFill>
                        <a:srgbClr val="ffffff"/>
                      </a:solidFill>
                    </a:lnR>
                    <a:lnT w="12240">
                      <a:solidFill>
                        <a:srgbClr val="ffffff"/>
                      </a:solidFill>
                    </a:lnT>
                    <a:lnB w="38160">
                      <a:solidFill>
                        <a:srgbClr val="ffffff"/>
                      </a:solidFill>
                    </a:lnB>
                    <a:solidFill>
                      <a:srgbClr val="5b9bd5"/>
                    </a:solidFill>
                  </a:tcPr>
                </a:tc>
                <a:tc>
                  <a:txBody>
                    <a:bodyPr lIns="51840" rIns="51840" tIns="0" bIns="0"/>
                    <a:p>
                      <a:pPr algn="ctr">
                        <a:lnSpc>
                          <a:spcPct val="100000"/>
                        </a:lnSpc>
                      </a:pPr>
                      <a:r>
                        <a:rPr b="1" lang="en-US" sz="1200" spc="-1" strike="noStrike">
                          <a:solidFill>
                            <a:srgbClr val="ffffff"/>
                          </a:solidFill>
                          <a:latin typeface="Calibri"/>
                        </a:rPr>
                        <a:t>Collection</a:t>
                      </a:r>
                      <a:endParaRPr b="0" lang="en-US" sz="1200" spc="-1" strike="noStrike">
                        <a:latin typeface="Arial"/>
                      </a:endParaRPr>
                    </a:p>
                  </a:txBody>
                  <a:tcPr marL="51840" marR="51840">
                    <a:lnL w="12240">
                      <a:solidFill>
                        <a:srgbClr val="ffffff"/>
                      </a:solidFill>
                    </a:lnL>
                    <a:lnR w="12240">
                      <a:solidFill>
                        <a:srgbClr val="ffffff"/>
                      </a:solidFill>
                    </a:lnR>
                    <a:lnT w="12240">
                      <a:solidFill>
                        <a:srgbClr val="ffffff"/>
                      </a:solidFill>
                    </a:lnT>
                    <a:lnB w="38160">
                      <a:solidFill>
                        <a:srgbClr val="ffffff"/>
                      </a:solidFill>
                    </a:lnB>
                    <a:solidFill>
                      <a:srgbClr val="5b9bd5"/>
                    </a:solidFill>
                  </a:tcPr>
                </a:tc>
                <a:tc>
                  <a:txBody>
                    <a:bodyPr lIns="51840" rIns="51840" tIns="0" bIns="0"/>
                    <a:p>
                      <a:pPr algn="ctr">
                        <a:lnSpc>
                          <a:spcPct val="100000"/>
                        </a:lnSpc>
                      </a:pPr>
                      <a:r>
                        <a:rPr b="1" lang="en-US" sz="1200" spc="-1" strike="noStrike">
                          <a:solidFill>
                            <a:srgbClr val="ffffff"/>
                          </a:solidFill>
                          <a:latin typeface="Calibri"/>
                        </a:rPr>
                        <a:t>Additional Information</a:t>
                      </a:r>
                      <a:endParaRPr b="0" lang="en-US" sz="1200" spc="-1" strike="noStrike">
                        <a:latin typeface="Arial"/>
                      </a:endParaRPr>
                    </a:p>
                  </a:txBody>
                  <a:tcPr marL="51840" marR="51840">
                    <a:lnL w="12240">
                      <a:solidFill>
                        <a:srgbClr val="ffffff"/>
                      </a:solidFill>
                    </a:lnL>
                    <a:lnR w="12240">
                      <a:solidFill>
                        <a:srgbClr val="ffffff"/>
                      </a:solidFill>
                    </a:lnR>
                    <a:lnT w="12240">
                      <a:solidFill>
                        <a:srgbClr val="ffffff"/>
                      </a:solidFill>
                    </a:lnT>
                    <a:lnB w="38160">
                      <a:solidFill>
                        <a:srgbClr val="ffffff"/>
                      </a:solidFill>
                    </a:lnB>
                    <a:solidFill>
                      <a:srgbClr val="5b9bd5"/>
                    </a:solidFill>
                  </a:tcPr>
                </a:tc>
              </a:tr>
              <a:tr h="1291680">
                <a:tc>
                  <a:txBody>
                    <a:bodyPr lIns="51840" rIns="51840" tIns="0" bIns="0"/>
                    <a:p>
                      <a:pPr>
                        <a:lnSpc>
                          <a:spcPct val="100000"/>
                        </a:lnSpc>
                      </a:pPr>
                      <a:r>
                        <a:rPr b="1" lang="en-US" sz="1200" spc="-1" strike="noStrike">
                          <a:solidFill>
                            <a:srgbClr val="ffffff"/>
                          </a:solidFill>
                          <a:latin typeface="Calibri"/>
                        </a:rPr>
                        <a:t>Glycomar</a:t>
                      </a:r>
                      <a:endParaRPr b="0" lang="en-US" sz="1200" spc="-1" strike="noStrike">
                        <a:latin typeface="Arial"/>
                      </a:endParaRPr>
                    </a:p>
                    <a:p>
                      <a:pPr>
                        <a:lnSpc>
                          <a:spcPct val="100000"/>
                        </a:lnSpc>
                      </a:pPr>
                      <a:r>
                        <a:rPr b="1" lang="en-US" sz="1200" spc="-1" strike="noStrike">
                          <a:solidFill>
                            <a:srgbClr val="ffffff"/>
                          </a:solidFill>
                          <a:latin typeface="Calibri"/>
                        </a:rPr>
                        <a:t> </a:t>
                      </a:r>
                      <a:endParaRPr b="0" lang="en-US" sz="1200" spc="-1" strike="noStrike">
                        <a:latin typeface="Arial"/>
                      </a:endParaRPr>
                    </a:p>
                  </a:txBody>
                  <a:tcPr marL="51840" marR="51840">
                    <a:lnL w="12240">
                      <a:solidFill>
                        <a:srgbClr val="ffffff"/>
                      </a:solidFill>
                    </a:lnL>
                    <a:lnR w="12240">
                      <a:solidFill>
                        <a:srgbClr val="ffffff"/>
                      </a:solidFill>
                    </a:lnR>
                    <a:lnT w="12240">
                      <a:solidFill>
                        <a:srgbClr val="ffffff"/>
                      </a:solidFill>
                    </a:lnT>
                    <a:lnB w="12240">
                      <a:solidFill>
                        <a:srgbClr val="ffffff"/>
                      </a:solidFill>
                    </a:lnB>
                    <a:solidFill>
                      <a:srgbClr val="5b9bd5"/>
                    </a:solidFill>
                  </a:tcPr>
                </a:tc>
                <a:tc>
                  <a:txBody>
                    <a:bodyPr lIns="51840" rIns="51840" tIns="0" bIns="0"/>
                    <a:p>
                      <a:pPr>
                        <a:lnSpc>
                          <a:spcPct val="100000"/>
                        </a:lnSpc>
                      </a:pPr>
                      <a:r>
                        <a:rPr b="0" lang="en-US" sz="1200" spc="-1" strike="noStrike">
                          <a:solidFill>
                            <a:srgbClr val="000000"/>
                          </a:solidFill>
                          <a:latin typeface="Calibri"/>
                        </a:rPr>
                        <a:t>European Marine Science Park, Oban</a:t>
                      </a:r>
                      <a:endParaRPr b="0" lang="en-US" sz="1200" spc="-1" strike="noStrike">
                        <a:latin typeface="Arial"/>
                      </a:endParaRPr>
                    </a:p>
                  </a:txBody>
                  <a:tcPr marL="51840" marR="5184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c>
                  <a:txBody>
                    <a:bodyPr lIns="51840" rIns="51840" tIns="0" bIns="0"/>
                    <a:p>
                      <a:pPr>
                        <a:lnSpc>
                          <a:spcPct val="100000"/>
                        </a:lnSpc>
                      </a:pPr>
                      <a:r>
                        <a:rPr b="0" lang="en-US" sz="1200" spc="-1" strike="noStrike">
                          <a:solidFill>
                            <a:srgbClr val="000000"/>
                          </a:solidFill>
                          <a:latin typeface="Calibri"/>
                        </a:rPr>
                        <a:t>Glycobiological products from marine organisms:</a:t>
                      </a:r>
                      <a:endParaRPr b="0" lang="en-US" sz="1200" spc="-1" strike="noStrike">
                        <a:latin typeface="Arial"/>
                      </a:endParaRPr>
                    </a:p>
                    <a:p>
                      <a:pPr marL="343080" indent="-342720">
                        <a:lnSpc>
                          <a:spcPct val="107000"/>
                        </a:lnSpc>
                        <a:buClr>
                          <a:srgbClr val="000000"/>
                        </a:buClr>
                        <a:buFont typeface="Symbol"/>
                        <a:buChar char=""/>
                      </a:pPr>
                      <a:r>
                        <a:rPr b="0" lang="en-US" sz="1200" spc="-1" strike="noStrike">
                          <a:solidFill>
                            <a:srgbClr val="000000"/>
                          </a:solidFill>
                          <a:latin typeface="Calibri"/>
                        </a:rPr>
                        <a:t>Microalgae</a:t>
                      </a:r>
                      <a:endParaRPr b="0" lang="en-US" sz="1200" spc="-1" strike="noStrike">
                        <a:latin typeface="Arial"/>
                      </a:endParaRPr>
                    </a:p>
                    <a:p>
                      <a:pPr marL="343080" indent="-342720">
                        <a:lnSpc>
                          <a:spcPct val="107000"/>
                        </a:lnSpc>
                        <a:buClr>
                          <a:srgbClr val="000000"/>
                        </a:buClr>
                        <a:buFont typeface="Symbol"/>
                        <a:buChar char=""/>
                      </a:pPr>
                      <a:r>
                        <a:rPr b="0" lang="en-US" sz="1200" spc="-1" strike="noStrike">
                          <a:solidFill>
                            <a:srgbClr val="000000"/>
                          </a:solidFill>
                          <a:latin typeface="Calibri"/>
                        </a:rPr>
                        <a:t>Marine invertebrates]</a:t>
                      </a:r>
                      <a:endParaRPr b="0" lang="en-US" sz="1200" spc="-1" strike="noStrike">
                        <a:latin typeface="Arial"/>
                      </a:endParaRPr>
                    </a:p>
                  </a:txBody>
                  <a:tcPr marL="51840" marR="5184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c>
                  <a:txBody>
                    <a:bodyPr lIns="51840" rIns="51840" tIns="0" bIns="0"/>
                    <a:p>
                      <a:pPr marL="343080" indent="-342720">
                        <a:lnSpc>
                          <a:spcPct val="107000"/>
                        </a:lnSpc>
                        <a:buClr>
                          <a:srgbClr val="000000"/>
                        </a:buClr>
                        <a:buFont typeface="Symbol"/>
                        <a:buChar char=""/>
                      </a:pPr>
                      <a:r>
                        <a:rPr b="0" lang="en-US" sz="1200" spc="-1" strike="noStrike">
                          <a:solidFill>
                            <a:srgbClr val="000000"/>
                          </a:solidFill>
                          <a:latin typeface="Calibri"/>
                        </a:rPr>
                        <a:t>Commercial screening collection of purified compounds and extracts</a:t>
                      </a:r>
                      <a:endParaRPr b="0" lang="en-US" sz="1200" spc="-1" strike="noStrike">
                        <a:latin typeface="Arial"/>
                      </a:endParaRPr>
                    </a:p>
                    <a:p>
                      <a:pPr marL="343080" indent="-342720">
                        <a:lnSpc>
                          <a:spcPct val="107000"/>
                        </a:lnSpc>
                        <a:buClr>
                          <a:srgbClr val="000000"/>
                        </a:buClr>
                        <a:buFont typeface="Symbol"/>
                        <a:buChar char=""/>
                      </a:pPr>
                      <a:r>
                        <a:rPr b="0" lang="en-US" sz="1200" spc="-1" strike="noStrike">
                          <a:solidFill>
                            <a:srgbClr val="000000"/>
                          </a:solidFill>
                          <a:latin typeface="Calibri"/>
                        </a:rPr>
                        <a:t>Applied to in house drug discovery activities focused on novel anti-inflammatory agents.</a:t>
                      </a:r>
                      <a:endParaRPr b="0" lang="en-US" sz="1200" spc="-1" strike="noStrike">
                        <a:latin typeface="Arial"/>
                      </a:endParaRPr>
                    </a:p>
                    <a:p>
                      <a:pPr>
                        <a:lnSpc>
                          <a:spcPct val="100000"/>
                        </a:lnSpc>
                      </a:pPr>
                      <a:r>
                        <a:rPr b="0" lang="en-US" sz="1200" spc="-1" strike="noStrike">
                          <a:solidFill>
                            <a:srgbClr val="000000"/>
                          </a:solidFill>
                          <a:latin typeface="Calibri"/>
                        </a:rPr>
                        <a:t> </a:t>
                      </a:r>
                      <a:endParaRPr b="0" lang="en-US" sz="1200" spc="-1" strike="noStrike">
                        <a:latin typeface="Arial"/>
                      </a:endParaRPr>
                    </a:p>
                  </a:txBody>
                  <a:tcPr marL="51840" marR="5184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r>
              <a:tr h="1642320">
                <a:tc>
                  <a:txBody>
                    <a:bodyPr lIns="51840" rIns="51840" tIns="0" bIns="0"/>
                    <a:p>
                      <a:pPr>
                        <a:lnSpc>
                          <a:spcPct val="100000"/>
                        </a:lnSpc>
                      </a:pPr>
                      <a:r>
                        <a:rPr b="1" lang="en-US" sz="1200" spc="-1" strike="noStrike">
                          <a:solidFill>
                            <a:srgbClr val="ffffff"/>
                          </a:solidFill>
                          <a:latin typeface="Calibri"/>
                        </a:rPr>
                        <a:t>Lallemand Aquapharm</a:t>
                      </a:r>
                      <a:endParaRPr b="0" lang="en-US" sz="1200" spc="-1" strike="noStrike">
                        <a:latin typeface="Arial"/>
                      </a:endParaRPr>
                    </a:p>
                    <a:p>
                      <a:pPr>
                        <a:lnSpc>
                          <a:spcPct val="100000"/>
                        </a:lnSpc>
                      </a:pPr>
                      <a:r>
                        <a:rPr b="1" lang="en-US" sz="1200" spc="-1" strike="noStrike">
                          <a:solidFill>
                            <a:srgbClr val="ffffff"/>
                          </a:solidFill>
                          <a:latin typeface="Calibri"/>
                        </a:rPr>
                        <a:t> </a:t>
                      </a:r>
                      <a:endParaRPr b="0" lang="en-US" sz="1200" spc="-1" strike="noStrike">
                        <a:latin typeface="Arial"/>
                      </a:endParaRPr>
                    </a:p>
                  </a:txBody>
                  <a:tcPr marL="51840" marR="51840">
                    <a:lnL w="12240">
                      <a:solidFill>
                        <a:srgbClr val="ffffff"/>
                      </a:solidFill>
                    </a:lnL>
                    <a:lnR w="12240">
                      <a:solidFill>
                        <a:srgbClr val="ffffff"/>
                      </a:solidFill>
                    </a:lnR>
                    <a:lnT w="12240">
                      <a:solidFill>
                        <a:srgbClr val="ffffff"/>
                      </a:solidFill>
                    </a:lnT>
                    <a:lnB w="12240">
                      <a:solidFill>
                        <a:srgbClr val="ffffff"/>
                      </a:solidFill>
                    </a:lnB>
                    <a:solidFill>
                      <a:srgbClr val="5b9bd5"/>
                    </a:solidFill>
                  </a:tcPr>
                </a:tc>
                <a:tc>
                  <a:txBody>
                    <a:bodyPr lIns="51840" rIns="51840" tIns="0" bIns="0"/>
                    <a:p>
                      <a:pPr>
                        <a:lnSpc>
                          <a:spcPct val="100000"/>
                        </a:lnSpc>
                      </a:pPr>
                      <a:r>
                        <a:rPr b="0" lang="en-US" sz="1200" spc="-1" strike="noStrike">
                          <a:solidFill>
                            <a:srgbClr val="000000"/>
                          </a:solidFill>
                          <a:latin typeface="Calibri"/>
                        </a:rPr>
                        <a:t>Formerly Aquapharm,</a:t>
                      </a:r>
                      <a:endParaRPr b="0" lang="en-US" sz="1200" spc="-1" strike="noStrike">
                        <a:latin typeface="Arial"/>
                      </a:endParaRPr>
                    </a:p>
                    <a:p>
                      <a:pPr>
                        <a:lnSpc>
                          <a:spcPct val="100000"/>
                        </a:lnSpc>
                      </a:pPr>
                      <a:r>
                        <a:rPr b="0" lang="en-US" sz="1200" spc="-1" strike="noStrike">
                          <a:solidFill>
                            <a:srgbClr val="000000"/>
                          </a:solidFill>
                          <a:latin typeface="Calibri"/>
                        </a:rPr>
                        <a:t>European Marine Science Park, </a:t>
                      </a:r>
                      <a:endParaRPr b="0" lang="en-US" sz="1200" spc="-1" strike="noStrike">
                        <a:latin typeface="Arial"/>
                      </a:endParaRPr>
                    </a:p>
                    <a:p>
                      <a:pPr>
                        <a:lnSpc>
                          <a:spcPct val="100000"/>
                        </a:lnSpc>
                      </a:pPr>
                      <a:r>
                        <a:rPr b="0" lang="en-US" sz="1200" spc="-1" strike="noStrike">
                          <a:solidFill>
                            <a:srgbClr val="000000"/>
                          </a:solidFill>
                          <a:latin typeface="Calibri"/>
                        </a:rPr>
                        <a:t>Oban</a:t>
                      </a:r>
                      <a:endParaRPr b="0" lang="en-US" sz="1200" spc="-1" strike="noStrike">
                        <a:latin typeface="Arial"/>
                      </a:endParaRPr>
                    </a:p>
                  </a:txBody>
                  <a:tcPr marL="51840" marR="5184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c>
                  <a:txBody>
                    <a:bodyPr lIns="51840" rIns="51840" tIns="0" bIns="0"/>
                    <a:p>
                      <a:pPr>
                        <a:lnSpc>
                          <a:spcPct val="100000"/>
                        </a:lnSpc>
                      </a:pPr>
                      <a:r>
                        <a:rPr b="0" lang="en-US" sz="1200" spc="-1" strike="noStrike">
                          <a:solidFill>
                            <a:srgbClr val="000000"/>
                          </a:solidFill>
                          <a:latin typeface="Calibri"/>
                        </a:rPr>
                        <a:t>8,750 marine microbial strains</a:t>
                      </a:r>
                      <a:endParaRPr b="0" lang="en-US" sz="1200" spc="-1" strike="noStrike">
                        <a:latin typeface="Arial"/>
                      </a:endParaRPr>
                    </a:p>
                    <a:p>
                      <a:pPr marL="343080" indent="-342720">
                        <a:lnSpc>
                          <a:spcPct val="107000"/>
                        </a:lnSpc>
                        <a:buClr>
                          <a:srgbClr val="000000"/>
                        </a:buClr>
                        <a:buFont typeface="Symbol"/>
                        <a:buChar char=""/>
                      </a:pPr>
                      <a:r>
                        <a:rPr b="0" lang="en-US" sz="1200" spc="-1" strike="noStrike">
                          <a:solidFill>
                            <a:srgbClr val="000000"/>
                          </a:solidFill>
                          <a:latin typeface="Calibri"/>
                        </a:rPr>
                        <a:t>Bacteria</a:t>
                      </a:r>
                      <a:endParaRPr b="0" lang="en-US" sz="1200" spc="-1" strike="noStrike">
                        <a:latin typeface="Arial"/>
                      </a:endParaRPr>
                    </a:p>
                    <a:p>
                      <a:pPr marL="343080" indent="-342720">
                        <a:lnSpc>
                          <a:spcPct val="107000"/>
                        </a:lnSpc>
                        <a:buClr>
                          <a:srgbClr val="000000"/>
                        </a:buClr>
                        <a:buFont typeface="Symbol"/>
                        <a:buChar char=""/>
                      </a:pPr>
                      <a:r>
                        <a:rPr b="0" lang="en-US" sz="1200" spc="-1" strike="noStrike">
                          <a:solidFill>
                            <a:srgbClr val="000000"/>
                          </a:solidFill>
                          <a:latin typeface="Calibri"/>
                        </a:rPr>
                        <a:t>Yeast </a:t>
                      </a:r>
                      <a:endParaRPr b="0" lang="en-US" sz="1200" spc="-1" strike="noStrike">
                        <a:latin typeface="Arial"/>
                      </a:endParaRPr>
                    </a:p>
                    <a:p>
                      <a:pPr marL="343080" indent="-342720">
                        <a:lnSpc>
                          <a:spcPct val="107000"/>
                        </a:lnSpc>
                        <a:buClr>
                          <a:srgbClr val="000000"/>
                        </a:buClr>
                        <a:buFont typeface="Symbol"/>
                        <a:buChar char=""/>
                      </a:pPr>
                      <a:r>
                        <a:rPr b="0" lang="en-US" sz="1200" spc="-1" strike="noStrike">
                          <a:solidFill>
                            <a:srgbClr val="000000"/>
                          </a:solidFill>
                          <a:latin typeface="Calibri"/>
                        </a:rPr>
                        <a:t>Fungi</a:t>
                      </a:r>
                      <a:endParaRPr b="0" lang="en-US" sz="1200" spc="-1" strike="noStrike">
                        <a:latin typeface="Arial"/>
                      </a:endParaRPr>
                    </a:p>
                    <a:p>
                      <a:pPr marL="343080" indent="-342720">
                        <a:lnSpc>
                          <a:spcPct val="107000"/>
                        </a:lnSpc>
                        <a:buClr>
                          <a:srgbClr val="000000"/>
                        </a:buClr>
                        <a:buFont typeface="Symbol"/>
                        <a:buChar char=""/>
                      </a:pPr>
                      <a:r>
                        <a:rPr b="0" lang="en-US" sz="1200" spc="-1" strike="noStrike">
                          <a:solidFill>
                            <a:srgbClr val="000000"/>
                          </a:solidFill>
                          <a:latin typeface="Calibri"/>
                        </a:rPr>
                        <a:t>Actinomycetes] </a:t>
                      </a:r>
                      <a:endParaRPr b="0" lang="en-US" sz="1200" spc="-1" strike="noStrike">
                        <a:latin typeface="Arial"/>
                      </a:endParaRPr>
                    </a:p>
                    <a:p>
                      <a:pPr>
                        <a:lnSpc>
                          <a:spcPct val="107000"/>
                        </a:lnSpc>
                      </a:pPr>
                      <a:r>
                        <a:rPr b="0" lang="en-US" sz="1200" spc="-1" strike="noStrike">
                          <a:solidFill>
                            <a:srgbClr val="000000"/>
                          </a:solidFill>
                          <a:latin typeface="Calibri"/>
                        </a:rPr>
                        <a:t>Some extracts and 50-60 purified compounds may still exist.</a:t>
                      </a:r>
                      <a:endParaRPr b="0" lang="en-US" sz="1200" spc="-1" strike="noStrike">
                        <a:latin typeface="Arial"/>
                      </a:endParaRPr>
                    </a:p>
                  </a:txBody>
                  <a:tcPr marL="51840" marR="5184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c>
                  <a:txBody>
                    <a:bodyPr lIns="51840" rIns="51840" tIns="0" bIns="0"/>
                    <a:p>
                      <a:pPr marL="343080" indent="-342720">
                        <a:lnSpc>
                          <a:spcPct val="107000"/>
                        </a:lnSpc>
                        <a:buClr>
                          <a:srgbClr val="000000"/>
                        </a:buClr>
                        <a:buFont typeface="Symbol"/>
                        <a:buChar char=""/>
                      </a:pPr>
                      <a:r>
                        <a:rPr b="0" lang="en-US" sz="1200" spc="-1" strike="noStrike">
                          <a:solidFill>
                            <a:srgbClr val="000000"/>
                          </a:solidFill>
                          <a:latin typeface="Calibri"/>
                        </a:rPr>
                        <a:t>High quality source of organisms</a:t>
                      </a:r>
                      <a:endParaRPr b="0" lang="en-US" sz="1200" spc="-1" strike="noStrike">
                        <a:latin typeface="Arial"/>
                      </a:endParaRPr>
                    </a:p>
                    <a:p>
                      <a:pPr marL="343080" indent="-342720">
                        <a:lnSpc>
                          <a:spcPct val="107000"/>
                        </a:lnSpc>
                        <a:buClr>
                          <a:srgbClr val="000000"/>
                        </a:buClr>
                        <a:buFont typeface="Symbol"/>
                        <a:buChar char=""/>
                      </a:pPr>
                      <a:r>
                        <a:rPr b="0" lang="en-US" sz="1200" spc="-1" strike="noStrike">
                          <a:solidFill>
                            <a:srgbClr val="000000"/>
                          </a:solidFill>
                          <a:latin typeface="Calibri"/>
                        </a:rPr>
                        <a:t>Source of purified, structural elucidated compounds with some associated biological data</a:t>
                      </a:r>
                      <a:endParaRPr b="0" lang="en-US" sz="1200" spc="-1" strike="noStrike">
                        <a:latin typeface="Arial"/>
                      </a:endParaRPr>
                    </a:p>
                  </a:txBody>
                  <a:tcPr marL="51840" marR="5184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r>
              <a:tr h="1293840">
                <a:tc>
                  <a:txBody>
                    <a:bodyPr lIns="51840" rIns="51840" tIns="0" bIns="0"/>
                    <a:p>
                      <a:pPr algn="ctr">
                        <a:lnSpc>
                          <a:spcPct val="100000"/>
                        </a:lnSpc>
                      </a:pPr>
                      <a:r>
                        <a:rPr b="1" lang="en-US" sz="1200" spc="-1" strike="noStrike">
                          <a:solidFill>
                            <a:srgbClr val="ffffff"/>
                          </a:solidFill>
                          <a:latin typeface="Calibri"/>
                        </a:rPr>
                        <a:t>Marine Biodiversity Centre</a:t>
                      </a:r>
                      <a:endParaRPr b="0" lang="en-US" sz="1200" spc="-1" strike="noStrike">
                        <a:latin typeface="Arial"/>
                      </a:endParaRPr>
                    </a:p>
                    <a:p>
                      <a:pPr>
                        <a:lnSpc>
                          <a:spcPct val="100000"/>
                        </a:lnSpc>
                      </a:pPr>
                      <a:r>
                        <a:rPr b="1" lang="en-US" sz="1200" spc="-1" strike="noStrike">
                          <a:solidFill>
                            <a:srgbClr val="ffffff"/>
                          </a:solidFill>
                          <a:latin typeface="Calibri"/>
                        </a:rPr>
                        <a:t> </a:t>
                      </a:r>
                      <a:endParaRPr b="0" lang="en-US" sz="1200" spc="-1" strike="noStrike">
                        <a:latin typeface="Arial"/>
                      </a:endParaRPr>
                    </a:p>
                    <a:p>
                      <a:pPr>
                        <a:lnSpc>
                          <a:spcPct val="100000"/>
                        </a:lnSpc>
                      </a:pPr>
                      <a:r>
                        <a:rPr b="1" lang="en-US" sz="1200" spc="-1" strike="noStrike">
                          <a:solidFill>
                            <a:srgbClr val="ffffff"/>
                          </a:solidFill>
                          <a:latin typeface="Calibri"/>
                        </a:rPr>
                        <a:t> </a:t>
                      </a:r>
                      <a:endParaRPr b="0" lang="en-US" sz="1200" spc="-1" strike="noStrike">
                        <a:latin typeface="Arial"/>
                      </a:endParaRPr>
                    </a:p>
                  </a:txBody>
                  <a:tcPr marL="51840" marR="51840">
                    <a:lnL w="12240">
                      <a:solidFill>
                        <a:srgbClr val="ffffff"/>
                      </a:solidFill>
                    </a:lnL>
                    <a:lnR w="12240">
                      <a:solidFill>
                        <a:srgbClr val="ffffff"/>
                      </a:solidFill>
                    </a:lnR>
                    <a:lnT w="12240">
                      <a:solidFill>
                        <a:srgbClr val="ffffff"/>
                      </a:solidFill>
                    </a:lnT>
                    <a:lnB w="12240">
                      <a:solidFill>
                        <a:srgbClr val="ffffff"/>
                      </a:solidFill>
                    </a:lnB>
                    <a:solidFill>
                      <a:srgbClr val="5b9bd5"/>
                    </a:solidFill>
                  </a:tcPr>
                </a:tc>
                <a:tc>
                  <a:txBody>
                    <a:bodyPr lIns="51840" rIns="51840" tIns="0" bIns="0"/>
                    <a:p>
                      <a:pPr>
                        <a:lnSpc>
                          <a:spcPct val="100000"/>
                        </a:lnSpc>
                      </a:pPr>
                      <a:r>
                        <a:rPr b="0" lang="en-US" sz="1200" spc="-1" strike="noStrike">
                          <a:solidFill>
                            <a:srgbClr val="000000"/>
                          </a:solidFill>
                          <a:latin typeface="Calibri"/>
                        </a:rPr>
                        <a:t>Aberdeen University</a:t>
                      </a:r>
                      <a:endParaRPr b="0" lang="en-US" sz="1200" spc="-1" strike="noStrike">
                        <a:latin typeface="Arial"/>
                      </a:endParaRPr>
                    </a:p>
                  </a:txBody>
                  <a:tcPr marL="51840" marR="5184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c>
                  <a:txBody>
                    <a:bodyPr lIns="51840" rIns="51840" tIns="0" bIns="0"/>
                    <a:p>
                      <a:pPr marL="343080" indent="-342720">
                        <a:lnSpc>
                          <a:spcPct val="107000"/>
                        </a:lnSpc>
                        <a:buClr>
                          <a:srgbClr val="000000"/>
                        </a:buClr>
                        <a:buFont typeface="Symbol"/>
                        <a:buChar char=""/>
                      </a:pPr>
                      <a:r>
                        <a:rPr b="0" lang="en-US" sz="1200" spc="-1" strike="noStrike">
                          <a:solidFill>
                            <a:srgbClr val="000000"/>
                          </a:solidFill>
                          <a:latin typeface="Calibri"/>
                        </a:rPr>
                        <a:t>400+ plant derived purified natural product compounds</a:t>
                      </a:r>
                      <a:endParaRPr b="0" lang="en-US" sz="1200" spc="-1" strike="noStrike">
                        <a:latin typeface="Arial"/>
                      </a:endParaRPr>
                    </a:p>
                    <a:p>
                      <a:pPr marL="343080" indent="-342720">
                        <a:lnSpc>
                          <a:spcPct val="107000"/>
                        </a:lnSpc>
                        <a:buClr>
                          <a:srgbClr val="000000"/>
                        </a:buClr>
                        <a:buFont typeface="Symbol"/>
                        <a:buChar char=""/>
                      </a:pPr>
                      <a:r>
                        <a:rPr b="0" lang="en-US" sz="1200" spc="-1" strike="noStrike">
                          <a:solidFill>
                            <a:srgbClr val="000000"/>
                          </a:solidFill>
                          <a:latin typeface="Calibri"/>
                        </a:rPr>
                        <a:t>200+ marine microbial derived purified natural product compounds</a:t>
                      </a:r>
                      <a:endParaRPr b="0" lang="en-US" sz="1200" spc="-1" strike="noStrike">
                        <a:latin typeface="Arial"/>
                      </a:endParaRPr>
                    </a:p>
                  </a:txBody>
                  <a:tcPr marL="51840" marR="5184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c>
                  <a:txBody>
                    <a:bodyPr lIns="51840" rIns="51840" tIns="0" bIns="0"/>
                    <a:p>
                      <a:pPr marL="343080" indent="-342720">
                        <a:lnSpc>
                          <a:spcPct val="107000"/>
                        </a:lnSpc>
                        <a:buClr>
                          <a:srgbClr val="000000"/>
                        </a:buClr>
                        <a:buFont typeface="Symbol"/>
                        <a:buChar char=""/>
                      </a:pPr>
                      <a:r>
                        <a:rPr b="0" lang="en-US" sz="1200" spc="-1" strike="noStrike">
                          <a:solidFill>
                            <a:srgbClr val="000000"/>
                          </a:solidFill>
                          <a:latin typeface="Calibri"/>
                        </a:rPr>
                        <a:t>Significant source of purified, structural elucidated compounds with some associated biological data</a:t>
                      </a:r>
                      <a:endParaRPr b="0" lang="en-US" sz="1200" spc="-1" strike="noStrike">
                        <a:latin typeface="Arial"/>
                      </a:endParaRPr>
                    </a:p>
                    <a:p>
                      <a:pPr marL="343080" indent="-342720">
                        <a:lnSpc>
                          <a:spcPct val="107000"/>
                        </a:lnSpc>
                        <a:buClr>
                          <a:srgbClr val="000000"/>
                        </a:buClr>
                        <a:buFont typeface="Symbol"/>
                        <a:buChar char=""/>
                      </a:pPr>
                      <a:r>
                        <a:rPr b="0" lang="en-US" sz="1200" spc="-1" strike="noStrike">
                          <a:solidFill>
                            <a:srgbClr val="000000"/>
                          </a:solidFill>
                          <a:latin typeface="Calibri"/>
                        </a:rPr>
                        <a:t>96 well plate formatted </a:t>
                      </a:r>
                      <a:endParaRPr b="0" lang="en-US" sz="1200" spc="-1" strike="noStrike">
                        <a:latin typeface="Arial"/>
                      </a:endParaRPr>
                    </a:p>
                    <a:p>
                      <a:pPr>
                        <a:lnSpc>
                          <a:spcPct val="100000"/>
                        </a:lnSpc>
                      </a:pPr>
                      <a:r>
                        <a:rPr b="0" lang="en-US" sz="1200" spc="-1" strike="noStrike">
                          <a:solidFill>
                            <a:srgbClr val="000000"/>
                          </a:solidFill>
                          <a:latin typeface="Calibri"/>
                        </a:rPr>
                        <a:t> </a:t>
                      </a:r>
                      <a:endParaRPr b="0" lang="en-US" sz="1200" spc="-1" strike="noStrike">
                        <a:latin typeface="Arial"/>
                      </a:endParaRPr>
                    </a:p>
                  </a:txBody>
                  <a:tcPr marL="51840" marR="5184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r>
              <a:tr h="1097640">
                <a:tc>
                  <a:txBody>
                    <a:bodyPr lIns="51840" rIns="51840" tIns="0" bIns="0"/>
                    <a:p>
                      <a:pPr algn="ctr">
                        <a:lnSpc>
                          <a:spcPct val="100000"/>
                        </a:lnSpc>
                      </a:pPr>
                      <a:r>
                        <a:rPr b="1" lang="en-US" sz="1200" spc="-1" strike="noStrike">
                          <a:solidFill>
                            <a:srgbClr val="ffffff"/>
                          </a:solidFill>
                          <a:latin typeface="Calibri"/>
                        </a:rPr>
                        <a:t>Robert Gordon University Natural Products Library</a:t>
                      </a:r>
                      <a:endParaRPr b="0" lang="en-US" sz="1200" spc="-1" strike="noStrike">
                        <a:latin typeface="Arial"/>
                      </a:endParaRPr>
                    </a:p>
                    <a:p>
                      <a:pPr algn="ctr">
                        <a:lnSpc>
                          <a:spcPct val="100000"/>
                        </a:lnSpc>
                      </a:pPr>
                      <a:r>
                        <a:rPr b="1" lang="en-US" sz="1200" spc="-1" strike="noStrike">
                          <a:solidFill>
                            <a:srgbClr val="ffffff"/>
                          </a:solidFill>
                          <a:latin typeface="Calibri"/>
                        </a:rPr>
                        <a:t>(Formerly Housed at Strathclyde University)</a:t>
                      </a:r>
                      <a:endParaRPr b="0" lang="en-US" sz="1200" spc="-1" strike="noStrike">
                        <a:latin typeface="Arial"/>
                      </a:endParaRPr>
                    </a:p>
                    <a:p>
                      <a:pPr>
                        <a:lnSpc>
                          <a:spcPct val="100000"/>
                        </a:lnSpc>
                      </a:pPr>
                      <a:r>
                        <a:rPr b="1" lang="en-US" sz="1200" spc="-1" strike="noStrike">
                          <a:solidFill>
                            <a:srgbClr val="ffffff"/>
                          </a:solidFill>
                          <a:latin typeface="Calibri"/>
                        </a:rPr>
                        <a:t> </a:t>
                      </a:r>
                      <a:endParaRPr b="0" lang="en-US" sz="1200" spc="-1" strike="noStrike">
                        <a:latin typeface="Arial"/>
                      </a:endParaRPr>
                    </a:p>
                    <a:p>
                      <a:pPr>
                        <a:lnSpc>
                          <a:spcPct val="100000"/>
                        </a:lnSpc>
                      </a:pPr>
                      <a:r>
                        <a:rPr b="1" lang="en-US" sz="1200" spc="-1" strike="noStrike">
                          <a:solidFill>
                            <a:srgbClr val="ffffff"/>
                          </a:solidFill>
                          <a:latin typeface="Calibri"/>
                        </a:rPr>
                        <a:t> </a:t>
                      </a:r>
                      <a:endParaRPr b="0" lang="en-US" sz="1200" spc="-1" strike="noStrike">
                        <a:latin typeface="Arial"/>
                      </a:endParaRPr>
                    </a:p>
                  </a:txBody>
                  <a:tcPr marL="51840" marR="51840">
                    <a:lnL w="12240">
                      <a:solidFill>
                        <a:srgbClr val="ffffff"/>
                      </a:solidFill>
                    </a:lnL>
                    <a:lnR w="12240">
                      <a:solidFill>
                        <a:srgbClr val="ffffff"/>
                      </a:solidFill>
                    </a:lnR>
                    <a:lnT w="12240">
                      <a:solidFill>
                        <a:srgbClr val="ffffff"/>
                      </a:solidFill>
                    </a:lnT>
                    <a:lnB w="12240">
                      <a:solidFill>
                        <a:srgbClr val="ffffff"/>
                      </a:solidFill>
                    </a:lnB>
                    <a:solidFill>
                      <a:srgbClr val="5b9bd5"/>
                    </a:solidFill>
                  </a:tcPr>
                </a:tc>
                <a:tc>
                  <a:txBody>
                    <a:bodyPr lIns="51840" rIns="51840" tIns="0" bIns="0"/>
                    <a:p>
                      <a:pPr>
                        <a:lnSpc>
                          <a:spcPct val="100000"/>
                        </a:lnSpc>
                      </a:pPr>
                      <a:r>
                        <a:rPr b="0" lang="en-US" sz="1200" spc="-1" strike="noStrike">
                          <a:solidFill>
                            <a:srgbClr val="000000"/>
                          </a:solidFill>
                          <a:latin typeface="Calibri"/>
                        </a:rPr>
                        <a:t>RGU, Aberdeen</a:t>
                      </a:r>
                      <a:endParaRPr b="0" lang="en-US" sz="1200" spc="-1" strike="noStrike">
                        <a:latin typeface="Arial"/>
                      </a:endParaRPr>
                    </a:p>
                  </a:txBody>
                  <a:tcPr marL="51840" marR="5184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c>
                  <a:txBody>
                    <a:bodyPr lIns="51840" rIns="51840" tIns="0" bIns="0"/>
                    <a:p>
                      <a:pPr marL="343080" indent="-342720">
                        <a:lnSpc>
                          <a:spcPct val="107000"/>
                        </a:lnSpc>
                        <a:buClr>
                          <a:srgbClr val="000000"/>
                        </a:buClr>
                        <a:buFont typeface="Symbol"/>
                        <a:buChar char=""/>
                      </a:pPr>
                      <a:r>
                        <a:rPr b="0" lang="en-US" sz="1200" spc="-1" strike="noStrike">
                          <a:solidFill>
                            <a:srgbClr val="000000"/>
                          </a:solidFill>
                          <a:latin typeface="Calibri"/>
                        </a:rPr>
                        <a:t>5,000+ plant extracts</a:t>
                      </a:r>
                      <a:endParaRPr b="0" lang="en-US" sz="1200" spc="-1" strike="noStrike">
                        <a:latin typeface="Arial"/>
                      </a:endParaRPr>
                    </a:p>
                    <a:p>
                      <a:pPr marL="343080" indent="-342720">
                        <a:lnSpc>
                          <a:spcPct val="107000"/>
                        </a:lnSpc>
                        <a:buClr>
                          <a:srgbClr val="000000"/>
                        </a:buClr>
                        <a:buFont typeface="Symbol"/>
                        <a:buChar char=""/>
                      </a:pPr>
                      <a:r>
                        <a:rPr b="0" lang="en-US" sz="1200" spc="-1" strike="noStrike">
                          <a:solidFill>
                            <a:srgbClr val="000000"/>
                          </a:solidFill>
                          <a:latin typeface="Calibri"/>
                        </a:rPr>
                        <a:t>Plus 2,000 dried plant material</a:t>
                      </a:r>
                      <a:endParaRPr b="0" lang="en-US" sz="1200" spc="-1" strike="noStrike">
                        <a:latin typeface="Arial"/>
                      </a:endParaRPr>
                    </a:p>
                    <a:p>
                      <a:pPr marL="343080" indent="-342720">
                        <a:lnSpc>
                          <a:spcPct val="107000"/>
                        </a:lnSpc>
                        <a:buClr>
                          <a:srgbClr val="000000"/>
                        </a:buClr>
                        <a:buFont typeface="Symbol"/>
                        <a:buChar char=""/>
                      </a:pPr>
                      <a:r>
                        <a:rPr b="0" lang="en-US" sz="1200" spc="-1" strike="noStrike">
                          <a:solidFill>
                            <a:srgbClr val="000000"/>
                          </a:solidFill>
                          <a:latin typeface="Calibri"/>
                        </a:rPr>
                        <a:t>~60 purified compounds</a:t>
                      </a:r>
                      <a:endParaRPr b="0" lang="en-US" sz="1200" spc="-1" strike="noStrike">
                        <a:latin typeface="Arial"/>
                      </a:endParaRPr>
                    </a:p>
                  </a:txBody>
                  <a:tcPr marL="51840" marR="5184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c>
                  <a:txBody>
                    <a:bodyPr lIns="51840" rIns="51840" tIns="0" bIns="0"/>
                    <a:p>
                      <a:pPr marL="343080" indent="-342720">
                        <a:lnSpc>
                          <a:spcPct val="107000"/>
                        </a:lnSpc>
                        <a:buClr>
                          <a:srgbClr val="000000"/>
                        </a:buClr>
                        <a:buFont typeface="Symbol"/>
                        <a:buChar char=""/>
                      </a:pPr>
                      <a:r>
                        <a:rPr b="0" lang="en-US" sz="1200" spc="-1" strike="noStrike">
                          <a:solidFill>
                            <a:srgbClr val="000000"/>
                          </a:solidFill>
                          <a:latin typeface="Calibri"/>
                        </a:rPr>
                        <a:t>Source of natural product extracts with some associated biological data</a:t>
                      </a:r>
                      <a:endParaRPr b="0" lang="en-US" sz="1200" spc="-1" strike="noStrike">
                        <a:latin typeface="Arial"/>
                      </a:endParaRPr>
                    </a:p>
                    <a:p>
                      <a:pPr marL="343080" indent="-342720">
                        <a:lnSpc>
                          <a:spcPct val="107000"/>
                        </a:lnSpc>
                        <a:buClr>
                          <a:srgbClr val="000000"/>
                        </a:buClr>
                        <a:buFont typeface="Symbol"/>
                        <a:buChar char=""/>
                      </a:pPr>
                      <a:r>
                        <a:rPr b="0" lang="en-US" sz="1200" spc="-1" strike="noStrike">
                          <a:solidFill>
                            <a:srgbClr val="000000"/>
                          </a:solidFill>
                          <a:latin typeface="Calibri"/>
                        </a:rPr>
                        <a:t>96 well plate formatted</a:t>
                      </a:r>
                      <a:endParaRPr b="0" lang="en-US" sz="1200" spc="-1" strike="noStrike">
                        <a:latin typeface="Arial"/>
                      </a:endParaRPr>
                    </a:p>
                    <a:p>
                      <a:pPr>
                        <a:lnSpc>
                          <a:spcPct val="100000"/>
                        </a:lnSpc>
                      </a:pPr>
                      <a:r>
                        <a:rPr b="0" lang="en-US" sz="1200" spc="-1" strike="noStrike">
                          <a:solidFill>
                            <a:srgbClr val="000000"/>
                          </a:solidFill>
                          <a:latin typeface="Calibri"/>
                        </a:rPr>
                        <a:t> </a:t>
                      </a:r>
                      <a:endParaRPr b="0" lang="en-US" sz="1200" spc="-1" strike="noStrike">
                        <a:latin typeface="Arial"/>
                      </a:endParaRPr>
                    </a:p>
                  </a:txBody>
                  <a:tcPr marL="51840" marR="5184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r>
            </a:tbl>
          </a:graphicData>
        </a:graphic>
      </p:graphicFrame>
      <p:sp>
        <p:nvSpPr>
          <p:cNvPr id="373" name="CustomShape 2"/>
          <p:cNvSpPr/>
          <p:nvPr/>
        </p:nvSpPr>
        <p:spPr>
          <a:xfrm>
            <a:off x="2027160" y="385920"/>
            <a:ext cx="4995360" cy="456120"/>
          </a:xfrm>
          <a:prstGeom prst="rect">
            <a:avLst/>
          </a:prstGeom>
          <a:noFill/>
          <a:ln>
            <a:noFill/>
          </a:ln>
        </p:spPr>
        <p:style>
          <a:lnRef idx="0"/>
          <a:fillRef idx="0"/>
          <a:effectRef idx="0"/>
          <a:fontRef idx="minor"/>
        </p:style>
        <p:txBody>
          <a:bodyPr lIns="90000" rIns="90000" tIns="45000" bIns="45000"/>
          <a:p>
            <a:pPr>
              <a:lnSpc>
                <a:spcPct val="100000"/>
              </a:lnSpc>
            </a:pPr>
            <a:r>
              <a:rPr b="1" lang="en-US" sz="2400" spc="-1" strike="noStrike">
                <a:solidFill>
                  <a:srgbClr val="000000"/>
                </a:solidFill>
                <a:latin typeface="Calibri"/>
              </a:rPr>
              <a:t>Scottish Natural Product Collections</a:t>
            </a:r>
            <a:endParaRPr b="0" lang="en-US" sz="2400" spc="-1" strike="noStrike">
              <a:latin typeface="Arial"/>
            </a:endParaRPr>
          </a:p>
        </p:txBody>
      </p:sp>
    </p:spTree>
  </p:cSld>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4" name="TextShape 1"/>
          <p:cNvSpPr txBox="1"/>
          <p:nvPr/>
        </p:nvSpPr>
        <p:spPr>
          <a:xfrm>
            <a:off x="838080" y="365040"/>
            <a:ext cx="10515240" cy="1325160"/>
          </a:xfrm>
          <a:prstGeom prst="rect">
            <a:avLst/>
          </a:prstGeom>
          <a:noFill/>
          <a:ln>
            <a:noFill/>
          </a:ln>
        </p:spPr>
        <p:txBody>
          <a:bodyPr anchor="ctr"/>
          <a:p>
            <a:endParaRPr b="0" lang="en-US" sz="4400" spc="-1" strike="noStrike">
              <a:solidFill>
                <a:srgbClr val="000000"/>
              </a:solidFill>
              <a:latin typeface="Calibri"/>
            </a:endParaRPr>
          </a:p>
        </p:txBody>
      </p:sp>
      <p:graphicFrame>
        <p:nvGraphicFramePr>
          <p:cNvPr id="375" name="Table 2"/>
          <p:cNvGraphicFramePr/>
          <p:nvPr/>
        </p:nvGraphicFramePr>
        <p:xfrm>
          <a:off x="442800" y="452520"/>
          <a:ext cx="10751760" cy="6111360"/>
        </p:xfrm>
        <a:graphic>
          <a:graphicData uri="http://schemas.openxmlformats.org/drawingml/2006/table">
            <a:tbl>
              <a:tblPr/>
              <a:tblGrid>
                <a:gridCol w="3203280"/>
                <a:gridCol w="1591200"/>
                <a:gridCol w="2503440"/>
                <a:gridCol w="3453840"/>
              </a:tblGrid>
              <a:tr h="198360">
                <a:tc>
                  <a:txBody>
                    <a:bodyPr lIns="52920" rIns="52920" tIns="0" bIns="0"/>
                    <a:p>
                      <a:pPr algn="ctr">
                        <a:lnSpc>
                          <a:spcPct val="100000"/>
                        </a:lnSpc>
                      </a:pPr>
                      <a:r>
                        <a:rPr b="1" lang="en-US" sz="1200" spc="-1" strike="noStrike">
                          <a:solidFill>
                            <a:srgbClr val="ffffff"/>
                          </a:solidFill>
                          <a:latin typeface="Calibri"/>
                        </a:rPr>
                        <a:t>Organisation</a:t>
                      </a:r>
                      <a:endParaRPr b="0" lang="en-US" sz="1200" spc="-1" strike="noStrike">
                        <a:latin typeface="Arial"/>
                      </a:endParaRPr>
                    </a:p>
                  </a:txBody>
                  <a:tcPr marL="52920" marR="52920">
                    <a:lnL w="12240">
                      <a:solidFill>
                        <a:srgbClr val="ffffff"/>
                      </a:solidFill>
                    </a:lnL>
                    <a:lnR w="12240">
                      <a:solidFill>
                        <a:srgbClr val="ffffff"/>
                      </a:solidFill>
                    </a:lnR>
                    <a:lnT w="12240">
                      <a:solidFill>
                        <a:srgbClr val="ffffff"/>
                      </a:solidFill>
                    </a:lnT>
                    <a:lnB w="38160">
                      <a:solidFill>
                        <a:srgbClr val="ffffff"/>
                      </a:solidFill>
                    </a:lnB>
                    <a:solidFill>
                      <a:srgbClr val="5b9bd5"/>
                    </a:solidFill>
                  </a:tcPr>
                </a:tc>
                <a:tc>
                  <a:txBody>
                    <a:bodyPr lIns="52920" rIns="52920" tIns="0" bIns="0"/>
                    <a:p>
                      <a:pPr algn="ctr">
                        <a:lnSpc>
                          <a:spcPct val="100000"/>
                        </a:lnSpc>
                      </a:pPr>
                      <a:r>
                        <a:rPr b="1" lang="en-US" sz="1200" spc="-1" strike="noStrike">
                          <a:solidFill>
                            <a:srgbClr val="ffffff"/>
                          </a:solidFill>
                          <a:latin typeface="Calibri"/>
                        </a:rPr>
                        <a:t>Location</a:t>
                      </a:r>
                      <a:endParaRPr b="0" lang="en-US" sz="1200" spc="-1" strike="noStrike">
                        <a:latin typeface="Arial"/>
                      </a:endParaRPr>
                    </a:p>
                  </a:txBody>
                  <a:tcPr marL="52920" marR="52920">
                    <a:lnL w="12240">
                      <a:solidFill>
                        <a:srgbClr val="ffffff"/>
                      </a:solidFill>
                    </a:lnL>
                    <a:lnR w="12240">
                      <a:solidFill>
                        <a:srgbClr val="ffffff"/>
                      </a:solidFill>
                    </a:lnR>
                    <a:lnT w="12240">
                      <a:solidFill>
                        <a:srgbClr val="ffffff"/>
                      </a:solidFill>
                    </a:lnT>
                    <a:lnB w="38160">
                      <a:solidFill>
                        <a:srgbClr val="ffffff"/>
                      </a:solidFill>
                    </a:lnB>
                    <a:solidFill>
                      <a:srgbClr val="5b9bd5"/>
                    </a:solidFill>
                  </a:tcPr>
                </a:tc>
                <a:tc>
                  <a:txBody>
                    <a:bodyPr lIns="52920" rIns="52920" tIns="0" bIns="0"/>
                    <a:p>
                      <a:pPr algn="ctr">
                        <a:lnSpc>
                          <a:spcPct val="100000"/>
                        </a:lnSpc>
                      </a:pPr>
                      <a:r>
                        <a:rPr b="1" lang="en-US" sz="1200" spc="-1" strike="noStrike">
                          <a:solidFill>
                            <a:srgbClr val="ffffff"/>
                          </a:solidFill>
                          <a:latin typeface="Calibri"/>
                        </a:rPr>
                        <a:t>Collection</a:t>
                      </a:r>
                      <a:endParaRPr b="0" lang="en-US" sz="1200" spc="-1" strike="noStrike">
                        <a:latin typeface="Arial"/>
                      </a:endParaRPr>
                    </a:p>
                  </a:txBody>
                  <a:tcPr marL="52920" marR="52920">
                    <a:lnL w="12240">
                      <a:solidFill>
                        <a:srgbClr val="ffffff"/>
                      </a:solidFill>
                    </a:lnL>
                    <a:lnR w="12240">
                      <a:solidFill>
                        <a:srgbClr val="ffffff"/>
                      </a:solidFill>
                    </a:lnR>
                    <a:lnT w="12240">
                      <a:solidFill>
                        <a:srgbClr val="ffffff"/>
                      </a:solidFill>
                    </a:lnT>
                    <a:lnB w="38160">
                      <a:solidFill>
                        <a:srgbClr val="ffffff"/>
                      </a:solidFill>
                    </a:lnB>
                    <a:solidFill>
                      <a:srgbClr val="5b9bd5"/>
                    </a:solidFill>
                  </a:tcPr>
                </a:tc>
                <a:tc>
                  <a:txBody>
                    <a:bodyPr lIns="52920" rIns="52920" tIns="0" bIns="0"/>
                    <a:p>
                      <a:pPr algn="ctr">
                        <a:lnSpc>
                          <a:spcPct val="100000"/>
                        </a:lnSpc>
                      </a:pPr>
                      <a:r>
                        <a:rPr b="1" lang="en-US" sz="1200" spc="-1" strike="noStrike">
                          <a:solidFill>
                            <a:srgbClr val="ffffff"/>
                          </a:solidFill>
                          <a:latin typeface="Calibri"/>
                        </a:rPr>
                        <a:t>Additional Information</a:t>
                      </a:r>
                      <a:endParaRPr b="0" lang="en-US" sz="1200" spc="-1" strike="noStrike">
                        <a:latin typeface="Arial"/>
                      </a:endParaRPr>
                    </a:p>
                  </a:txBody>
                  <a:tcPr marL="52920" marR="52920">
                    <a:lnL w="12240">
                      <a:solidFill>
                        <a:srgbClr val="ffffff"/>
                      </a:solidFill>
                    </a:lnL>
                    <a:lnR w="12240">
                      <a:solidFill>
                        <a:srgbClr val="ffffff"/>
                      </a:solidFill>
                    </a:lnR>
                    <a:lnT w="12240">
                      <a:solidFill>
                        <a:srgbClr val="ffffff"/>
                      </a:solidFill>
                    </a:lnT>
                    <a:lnB w="38160">
                      <a:solidFill>
                        <a:srgbClr val="ffffff"/>
                      </a:solidFill>
                    </a:lnB>
                    <a:solidFill>
                      <a:srgbClr val="5b9bd5"/>
                    </a:solidFill>
                  </a:tcPr>
                </a:tc>
              </a:tr>
              <a:tr h="793800">
                <a:tc>
                  <a:txBody>
                    <a:bodyPr lIns="52920" rIns="52920" tIns="0" bIns="0"/>
                    <a:p>
                      <a:pPr algn="ctr">
                        <a:lnSpc>
                          <a:spcPct val="100000"/>
                        </a:lnSpc>
                      </a:pPr>
                      <a:r>
                        <a:rPr b="1" lang="en-US" sz="1200" spc="-1" strike="noStrike">
                          <a:solidFill>
                            <a:srgbClr val="ffffff"/>
                          </a:solidFill>
                          <a:latin typeface="Calibri"/>
                        </a:rPr>
                        <a:t>Agronomy Institute</a:t>
                      </a:r>
                      <a:endParaRPr b="0" lang="en-US" sz="1200" spc="-1" strike="noStrike">
                        <a:latin typeface="Arial"/>
                      </a:endParaRPr>
                    </a:p>
                    <a:p>
                      <a:pPr>
                        <a:lnSpc>
                          <a:spcPct val="100000"/>
                        </a:lnSpc>
                      </a:pPr>
                      <a:r>
                        <a:rPr b="1" lang="en-US" sz="1200" spc="-1" strike="noStrike">
                          <a:solidFill>
                            <a:srgbClr val="ffffff"/>
                          </a:solidFill>
                          <a:latin typeface="Calibri"/>
                        </a:rPr>
                        <a:t> </a:t>
                      </a:r>
                      <a:endParaRPr b="0" lang="en-US" sz="1200" spc="-1" strike="noStrike">
                        <a:latin typeface="Arial"/>
                      </a:endParaRPr>
                    </a:p>
                  </a:txBody>
                  <a:tcPr marL="52920" marR="52920">
                    <a:lnL w="12240">
                      <a:solidFill>
                        <a:srgbClr val="ffffff"/>
                      </a:solidFill>
                    </a:lnL>
                    <a:lnR w="12240">
                      <a:solidFill>
                        <a:srgbClr val="ffffff"/>
                      </a:solidFill>
                    </a:lnR>
                    <a:lnT w="12240">
                      <a:solidFill>
                        <a:srgbClr val="ffffff"/>
                      </a:solidFill>
                    </a:lnT>
                    <a:lnB w="12240">
                      <a:solidFill>
                        <a:srgbClr val="ffffff"/>
                      </a:solidFill>
                    </a:lnB>
                    <a:solidFill>
                      <a:srgbClr val="5b9bd5"/>
                    </a:solidFill>
                  </a:tcPr>
                </a:tc>
                <a:tc>
                  <a:txBody>
                    <a:bodyPr lIns="52920" rIns="52920" tIns="0" bIns="0"/>
                    <a:p>
                      <a:pPr>
                        <a:lnSpc>
                          <a:spcPct val="100000"/>
                        </a:lnSpc>
                      </a:pPr>
                      <a:r>
                        <a:rPr b="0" lang="en-US" sz="1200" spc="-1" strike="noStrike">
                          <a:solidFill>
                            <a:srgbClr val="000000"/>
                          </a:solidFill>
                          <a:latin typeface="Calibri"/>
                        </a:rPr>
                        <a:t>Highlands and Islands University,</a:t>
                      </a:r>
                      <a:endParaRPr b="0" lang="en-US" sz="1200" spc="-1" strike="noStrike">
                        <a:latin typeface="Arial"/>
                      </a:endParaRPr>
                    </a:p>
                    <a:p>
                      <a:pPr>
                        <a:lnSpc>
                          <a:spcPct val="100000"/>
                        </a:lnSpc>
                      </a:pPr>
                      <a:r>
                        <a:rPr b="0" lang="en-US" sz="1200" spc="-1" strike="noStrike">
                          <a:solidFill>
                            <a:srgbClr val="000000"/>
                          </a:solidFill>
                          <a:latin typeface="Calibri"/>
                        </a:rPr>
                        <a:t>Orkney</a:t>
                      </a:r>
                      <a:endParaRPr b="0" lang="en-US" sz="1200" spc="-1" strike="noStrike">
                        <a:latin typeface="Arial"/>
                      </a:endParaRPr>
                    </a:p>
                  </a:txBody>
                  <a:tcPr marL="52920" marR="5292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c>
                  <a:txBody>
                    <a:bodyPr lIns="52920" rIns="52920" tIns="0" bIns="0"/>
                    <a:p>
                      <a:pPr>
                        <a:lnSpc>
                          <a:spcPct val="100000"/>
                        </a:lnSpc>
                      </a:pPr>
                      <a:r>
                        <a:rPr b="0" lang="en-US" sz="1200" spc="-1" strike="noStrike">
                          <a:solidFill>
                            <a:srgbClr val="000000"/>
                          </a:solidFill>
                          <a:latin typeface="Calibri"/>
                        </a:rPr>
                        <a:t>Collections of Scottish Native (Orkney) plants</a:t>
                      </a:r>
                      <a:endParaRPr b="0" lang="en-US" sz="1200" spc="-1" strike="noStrike">
                        <a:latin typeface="Arial"/>
                      </a:endParaRPr>
                    </a:p>
                  </a:txBody>
                  <a:tcPr marL="52920" marR="5292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c>
                  <a:txBody>
                    <a:bodyPr lIns="52920" rIns="52920" tIns="0" bIns="0"/>
                    <a:p>
                      <a:pPr marL="343080" indent="-342720">
                        <a:lnSpc>
                          <a:spcPct val="107000"/>
                        </a:lnSpc>
                        <a:buClr>
                          <a:srgbClr val="000000"/>
                        </a:buClr>
                        <a:buFont typeface="Symbol"/>
                        <a:buChar char=""/>
                      </a:pPr>
                      <a:r>
                        <a:rPr b="0" lang="en-US" sz="1200" spc="-1" strike="noStrike">
                          <a:solidFill>
                            <a:srgbClr val="000000"/>
                          </a:solidFill>
                          <a:latin typeface="Calibri"/>
                        </a:rPr>
                        <a:t>Source of plant material</a:t>
                      </a:r>
                      <a:endParaRPr b="0" lang="en-US" sz="1200" spc="-1" strike="noStrike">
                        <a:latin typeface="Arial"/>
                      </a:endParaRPr>
                    </a:p>
                    <a:p>
                      <a:pPr marL="343080" indent="-342720">
                        <a:lnSpc>
                          <a:spcPct val="107000"/>
                        </a:lnSpc>
                        <a:buClr>
                          <a:srgbClr val="000000"/>
                        </a:buClr>
                        <a:buFont typeface="Symbol"/>
                        <a:buChar char=""/>
                      </a:pPr>
                      <a:r>
                        <a:rPr b="0" lang="en-US" sz="1200" spc="-1" strike="noStrike">
                          <a:solidFill>
                            <a:srgbClr val="000000"/>
                          </a:solidFill>
                          <a:latin typeface="Calibri"/>
                        </a:rPr>
                        <a:t>Experience of working with Healthcare company (Boots)</a:t>
                      </a:r>
                      <a:endParaRPr b="0" lang="en-US" sz="1200" spc="-1" strike="noStrike">
                        <a:latin typeface="Arial"/>
                      </a:endParaRPr>
                    </a:p>
                  </a:txBody>
                  <a:tcPr marL="52920" marR="5292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r>
              <a:tr h="838440">
                <a:tc>
                  <a:txBody>
                    <a:bodyPr lIns="52920" rIns="52920" tIns="0" bIns="0"/>
                    <a:p>
                      <a:pPr algn="ctr">
                        <a:lnSpc>
                          <a:spcPct val="100000"/>
                        </a:lnSpc>
                      </a:pPr>
                      <a:r>
                        <a:rPr b="1" lang="en-US" sz="1200" spc="-1" strike="noStrike">
                          <a:solidFill>
                            <a:srgbClr val="ffffff"/>
                          </a:solidFill>
                          <a:latin typeface="Calibri"/>
                        </a:rPr>
                        <a:t>Culture Collection for Algae and Protozoa (CCAP)</a:t>
                      </a:r>
                      <a:endParaRPr b="0" lang="en-US" sz="1200" spc="-1" strike="noStrike">
                        <a:latin typeface="Arial"/>
                      </a:endParaRPr>
                    </a:p>
                    <a:p>
                      <a:pPr>
                        <a:lnSpc>
                          <a:spcPct val="100000"/>
                        </a:lnSpc>
                      </a:pPr>
                      <a:r>
                        <a:rPr b="1" lang="en-US" sz="1200" spc="-1" strike="noStrike">
                          <a:solidFill>
                            <a:srgbClr val="ffffff"/>
                          </a:solidFill>
                          <a:latin typeface="Calibri"/>
                        </a:rPr>
                        <a:t> </a:t>
                      </a:r>
                      <a:endParaRPr b="0" lang="en-US" sz="1200" spc="-1" strike="noStrike">
                        <a:latin typeface="Arial"/>
                      </a:endParaRPr>
                    </a:p>
                    <a:p>
                      <a:pPr>
                        <a:lnSpc>
                          <a:spcPct val="100000"/>
                        </a:lnSpc>
                      </a:pPr>
                      <a:r>
                        <a:rPr b="1" lang="en-US" sz="1200" spc="-1" strike="noStrike">
                          <a:solidFill>
                            <a:srgbClr val="ffffff"/>
                          </a:solidFill>
                          <a:latin typeface="Calibri"/>
                        </a:rPr>
                        <a:t> </a:t>
                      </a:r>
                      <a:endParaRPr b="0" lang="en-US" sz="1200" spc="-1" strike="noStrike">
                        <a:latin typeface="Arial"/>
                      </a:endParaRPr>
                    </a:p>
                  </a:txBody>
                  <a:tcPr marL="52920" marR="52920">
                    <a:lnL w="12240">
                      <a:solidFill>
                        <a:srgbClr val="ffffff"/>
                      </a:solidFill>
                    </a:lnL>
                    <a:lnR w="12240">
                      <a:solidFill>
                        <a:srgbClr val="ffffff"/>
                      </a:solidFill>
                    </a:lnR>
                    <a:lnT w="12240">
                      <a:solidFill>
                        <a:srgbClr val="ffffff"/>
                      </a:solidFill>
                    </a:lnT>
                    <a:lnB w="12240">
                      <a:solidFill>
                        <a:srgbClr val="ffffff"/>
                      </a:solidFill>
                    </a:lnB>
                    <a:solidFill>
                      <a:srgbClr val="5b9bd5"/>
                    </a:solidFill>
                  </a:tcPr>
                </a:tc>
                <a:tc>
                  <a:txBody>
                    <a:bodyPr lIns="52920" rIns="52920" tIns="0" bIns="0"/>
                    <a:p>
                      <a:pPr>
                        <a:lnSpc>
                          <a:spcPct val="100000"/>
                        </a:lnSpc>
                      </a:pPr>
                      <a:r>
                        <a:rPr b="0" lang="en-US" sz="1200" spc="-1" strike="noStrike">
                          <a:solidFill>
                            <a:srgbClr val="000000"/>
                          </a:solidFill>
                          <a:latin typeface="Calibri"/>
                        </a:rPr>
                        <a:t>European Marine Science Park, Oban</a:t>
                      </a:r>
                      <a:endParaRPr b="0" lang="en-US" sz="1200" spc="-1" strike="noStrike">
                        <a:latin typeface="Arial"/>
                      </a:endParaRPr>
                    </a:p>
                  </a:txBody>
                  <a:tcPr marL="52920" marR="5292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c>
                  <a:txBody>
                    <a:bodyPr lIns="52920" rIns="52920" tIns="0" bIns="0"/>
                    <a:p>
                      <a:pPr marL="343080" indent="-342720">
                        <a:lnSpc>
                          <a:spcPct val="107000"/>
                        </a:lnSpc>
                        <a:buClr>
                          <a:srgbClr val="000000"/>
                        </a:buClr>
                        <a:buFont typeface="Symbol"/>
                        <a:buChar char=""/>
                      </a:pPr>
                      <a:r>
                        <a:rPr b="0" lang="en-US" sz="1200" spc="-1" strike="noStrike">
                          <a:solidFill>
                            <a:srgbClr val="000000"/>
                          </a:solidFill>
                          <a:latin typeface="Calibri"/>
                        </a:rPr>
                        <a:t>2,500 strains of algae and protozoa</a:t>
                      </a:r>
                      <a:endParaRPr b="0" lang="en-US" sz="1200" spc="-1" strike="noStrike">
                        <a:latin typeface="Arial"/>
                      </a:endParaRPr>
                    </a:p>
                    <a:p>
                      <a:pPr marL="343080" indent="-342720">
                        <a:lnSpc>
                          <a:spcPct val="107000"/>
                        </a:lnSpc>
                        <a:buClr>
                          <a:srgbClr val="000000"/>
                        </a:buClr>
                        <a:buFont typeface="Symbol"/>
                        <a:buChar char=""/>
                      </a:pPr>
                      <a:r>
                        <a:rPr b="0" lang="en-US" sz="1200" spc="-1" strike="noStrike">
                          <a:solidFill>
                            <a:srgbClr val="000000"/>
                          </a:solidFill>
                          <a:latin typeface="Calibri"/>
                        </a:rPr>
                        <a:t>300+ strains of multicellular seaweed</a:t>
                      </a:r>
                      <a:endParaRPr b="0" lang="en-US" sz="1200" spc="-1" strike="noStrike">
                        <a:latin typeface="Arial"/>
                      </a:endParaRPr>
                    </a:p>
                  </a:txBody>
                  <a:tcPr marL="52920" marR="5292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c>
                  <a:txBody>
                    <a:bodyPr lIns="52920" rIns="52920" tIns="0" bIns="0"/>
                    <a:p>
                      <a:pPr>
                        <a:lnSpc>
                          <a:spcPct val="100000"/>
                        </a:lnSpc>
                      </a:pPr>
                      <a:r>
                        <a:rPr b="0" lang="en-US" sz="1200" spc="-1" strike="noStrike">
                          <a:solidFill>
                            <a:srgbClr val="000000"/>
                          </a:solidFill>
                          <a:latin typeface="Calibri"/>
                        </a:rPr>
                        <a:t>High quality source of organisms</a:t>
                      </a:r>
                      <a:endParaRPr b="0" lang="en-US" sz="1200" spc="-1" strike="noStrike">
                        <a:latin typeface="Arial"/>
                      </a:endParaRPr>
                    </a:p>
                  </a:txBody>
                  <a:tcPr marL="52920" marR="5292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r>
              <a:tr h="793800">
                <a:tc>
                  <a:txBody>
                    <a:bodyPr lIns="52920" rIns="52920" tIns="0" bIns="0"/>
                    <a:p>
                      <a:pPr algn="ctr">
                        <a:lnSpc>
                          <a:spcPct val="100000"/>
                        </a:lnSpc>
                      </a:pPr>
                      <a:r>
                        <a:rPr b="1" lang="en-US" sz="1200" spc="-1" strike="noStrike">
                          <a:solidFill>
                            <a:srgbClr val="ffffff"/>
                          </a:solidFill>
                          <a:latin typeface="Calibri"/>
                        </a:rPr>
                        <a:t>National Collection of Industrial, Marine and Food Bacteria (NCIMB)</a:t>
                      </a:r>
                      <a:endParaRPr b="0" lang="en-US" sz="1200" spc="-1" strike="noStrike">
                        <a:latin typeface="Arial"/>
                      </a:endParaRPr>
                    </a:p>
                    <a:p>
                      <a:pPr>
                        <a:lnSpc>
                          <a:spcPct val="100000"/>
                        </a:lnSpc>
                      </a:pPr>
                      <a:r>
                        <a:rPr b="1" lang="en-US" sz="1200" spc="-1" strike="noStrike">
                          <a:solidFill>
                            <a:srgbClr val="ffffff"/>
                          </a:solidFill>
                          <a:latin typeface="Calibri"/>
                        </a:rPr>
                        <a:t> </a:t>
                      </a:r>
                      <a:endParaRPr b="0" lang="en-US" sz="1200" spc="-1" strike="noStrike">
                        <a:latin typeface="Arial"/>
                      </a:endParaRPr>
                    </a:p>
                  </a:txBody>
                  <a:tcPr marL="52920" marR="52920">
                    <a:lnL w="12240">
                      <a:solidFill>
                        <a:srgbClr val="ffffff"/>
                      </a:solidFill>
                    </a:lnL>
                    <a:lnR w="12240">
                      <a:solidFill>
                        <a:srgbClr val="ffffff"/>
                      </a:solidFill>
                    </a:lnR>
                    <a:lnT w="12240">
                      <a:solidFill>
                        <a:srgbClr val="ffffff"/>
                      </a:solidFill>
                    </a:lnT>
                    <a:lnB w="12240">
                      <a:solidFill>
                        <a:srgbClr val="ffffff"/>
                      </a:solidFill>
                    </a:lnB>
                    <a:solidFill>
                      <a:srgbClr val="5b9bd5"/>
                    </a:solidFill>
                  </a:tcPr>
                </a:tc>
                <a:tc>
                  <a:txBody>
                    <a:bodyPr lIns="52920" rIns="52920" tIns="0" bIns="0"/>
                    <a:p>
                      <a:pPr>
                        <a:lnSpc>
                          <a:spcPct val="100000"/>
                        </a:lnSpc>
                      </a:pPr>
                      <a:r>
                        <a:rPr b="0" lang="en-US" sz="1200" spc="-1" strike="noStrike">
                          <a:solidFill>
                            <a:srgbClr val="000000"/>
                          </a:solidFill>
                          <a:latin typeface="Calibri"/>
                        </a:rPr>
                        <a:t>Aberdeen University</a:t>
                      </a:r>
                      <a:endParaRPr b="0" lang="en-US" sz="1200" spc="-1" strike="noStrike">
                        <a:latin typeface="Arial"/>
                      </a:endParaRPr>
                    </a:p>
                  </a:txBody>
                  <a:tcPr marL="52920" marR="5292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c>
                  <a:txBody>
                    <a:bodyPr lIns="52920" rIns="52920" tIns="0" bIns="0"/>
                    <a:p>
                      <a:pPr>
                        <a:lnSpc>
                          <a:spcPct val="100000"/>
                        </a:lnSpc>
                      </a:pPr>
                      <a:r>
                        <a:rPr b="0" lang="en-US" sz="1200" spc="-1" strike="noStrike">
                          <a:solidFill>
                            <a:srgbClr val="000000"/>
                          </a:solidFill>
                          <a:latin typeface="Calibri"/>
                        </a:rPr>
                        <a:t>8,000+ strains of bacteria, actinomycetes, plasmids and bacteriophages</a:t>
                      </a:r>
                      <a:endParaRPr b="0" lang="en-US" sz="1200" spc="-1" strike="noStrike">
                        <a:latin typeface="Arial"/>
                      </a:endParaRPr>
                    </a:p>
                  </a:txBody>
                  <a:tcPr marL="52920" marR="5292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c>
                  <a:txBody>
                    <a:bodyPr lIns="52920" rIns="52920" tIns="0" bIns="0"/>
                    <a:p>
                      <a:pPr>
                        <a:lnSpc>
                          <a:spcPct val="100000"/>
                        </a:lnSpc>
                      </a:pPr>
                      <a:r>
                        <a:rPr b="0" lang="en-US" sz="1200" spc="-1" strike="noStrike">
                          <a:solidFill>
                            <a:srgbClr val="000000"/>
                          </a:solidFill>
                          <a:latin typeface="Calibri"/>
                        </a:rPr>
                        <a:t>High quality source of organisms</a:t>
                      </a:r>
                      <a:endParaRPr b="0" lang="en-US" sz="1200" spc="-1" strike="noStrike">
                        <a:latin typeface="Arial"/>
                      </a:endParaRPr>
                    </a:p>
                  </a:txBody>
                  <a:tcPr marL="52920" marR="5292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r>
              <a:tr h="1048320">
                <a:tc>
                  <a:txBody>
                    <a:bodyPr lIns="52920" rIns="52920" tIns="0" bIns="0"/>
                    <a:p>
                      <a:pPr algn="ctr">
                        <a:lnSpc>
                          <a:spcPct val="100000"/>
                        </a:lnSpc>
                      </a:pPr>
                      <a:r>
                        <a:rPr b="1" lang="en-US" sz="1200" spc="-1" strike="noStrike">
                          <a:solidFill>
                            <a:srgbClr val="ffffff"/>
                          </a:solidFill>
                          <a:latin typeface="Calibri"/>
                        </a:rPr>
                        <a:t>SeaBioTech</a:t>
                      </a:r>
                      <a:endParaRPr b="0" lang="en-US" sz="1200" spc="-1" strike="noStrike">
                        <a:latin typeface="Arial"/>
                      </a:endParaRPr>
                    </a:p>
                    <a:p>
                      <a:pPr>
                        <a:lnSpc>
                          <a:spcPct val="100000"/>
                        </a:lnSpc>
                      </a:pPr>
                      <a:r>
                        <a:rPr b="1" lang="en-US" sz="1200" spc="-1" strike="noStrike">
                          <a:solidFill>
                            <a:srgbClr val="ffffff"/>
                          </a:solidFill>
                          <a:latin typeface="Calibri"/>
                        </a:rPr>
                        <a:t> </a:t>
                      </a:r>
                      <a:endParaRPr b="0" lang="en-US" sz="1200" spc="-1" strike="noStrike">
                        <a:latin typeface="Arial"/>
                      </a:endParaRPr>
                    </a:p>
                  </a:txBody>
                  <a:tcPr marL="52920" marR="52920">
                    <a:lnL w="12240">
                      <a:solidFill>
                        <a:srgbClr val="ffffff"/>
                      </a:solidFill>
                    </a:lnL>
                    <a:lnR w="12240">
                      <a:solidFill>
                        <a:srgbClr val="ffffff"/>
                      </a:solidFill>
                    </a:lnR>
                    <a:lnT w="12240">
                      <a:solidFill>
                        <a:srgbClr val="ffffff"/>
                      </a:solidFill>
                    </a:lnT>
                    <a:lnB w="12240">
                      <a:solidFill>
                        <a:srgbClr val="ffffff"/>
                      </a:solidFill>
                    </a:lnB>
                    <a:solidFill>
                      <a:srgbClr val="5b9bd5"/>
                    </a:solidFill>
                  </a:tcPr>
                </a:tc>
                <a:tc>
                  <a:txBody>
                    <a:bodyPr lIns="52920" rIns="52920" tIns="0" bIns="0"/>
                    <a:p>
                      <a:pPr>
                        <a:lnSpc>
                          <a:spcPct val="100000"/>
                        </a:lnSpc>
                      </a:pPr>
                      <a:r>
                        <a:rPr b="0" lang="en-US" sz="1200" spc="-1" strike="noStrike">
                          <a:solidFill>
                            <a:srgbClr val="000000"/>
                          </a:solidFill>
                          <a:latin typeface="Calibri"/>
                        </a:rPr>
                        <a:t>Glasgow</a:t>
                      </a:r>
                      <a:endParaRPr b="0" lang="en-US" sz="1200" spc="-1" strike="noStrike">
                        <a:latin typeface="Arial"/>
                      </a:endParaRPr>
                    </a:p>
                  </a:txBody>
                  <a:tcPr marL="52920" marR="5292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c>
                  <a:txBody>
                    <a:bodyPr lIns="52920" rIns="52920" tIns="0" bIns="0"/>
                    <a:p>
                      <a:pPr>
                        <a:lnSpc>
                          <a:spcPct val="100000"/>
                        </a:lnSpc>
                      </a:pPr>
                      <a:r>
                        <a:rPr b="0" lang="en-US" sz="1200" spc="-1" strike="noStrike">
                          <a:solidFill>
                            <a:srgbClr val="000000"/>
                          </a:solidFill>
                          <a:latin typeface="Calibri"/>
                        </a:rPr>
                        <a:t>Marine sourced natural product collection development</a:t>
                      </a:r>
                      <a:endParaRPr b="0" lang="en-US" sz="1200" spc="-1" strike="noStrike">
                        <a:latin typeface="Arial"/>
                      </a:endParaRPr>
                    </a:p>
                  </a:txBody>
                  <a:tcPr marL="52920" marR="5292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c>
                  <a:txBody>
                    <a:bodyPr lIns="52920" rIns="52920" tIns="0" bIns="0"/>
                    <a:p>
                      <a:pPr marL="343080" indent="-342720">
                        <a:lnSpc>
                          <a:spcPct val="107000"/>
                        </a:lnSpc>
                        <a:buClr>
                          <a:srgbClr val="000000"/>
                        </a:buClr>
                        <a:buFont typeface="Symbol"/>
                        <a:buChar char=""/>
                      </a:pPr>
                      <a:r>
                        <a:rPr b="0" lang="en-US" sz="1200" spc="-1" strike="noStrike">
                          <a:solidFill>
                            <a:srgbClr val="000000"/>
                          </a:solidFill>
                          <a:latin typeface="Calibri"/>
                        </a:rPr>
                        <a:t>Potential source of new novel organisms</a:t>
                      </a:r>
                      <a:endParaRPr b="0" lang="en-US" sz="1200" spc="-1" strike="noStrike">
                        <a:latin typeface="Arial"/>
                      </a:endParaRPr>
                    </a:p>
                    <a:p>
                      <a:pPr marL="343080" indent="-342720">
                        <a:lnSpc>
                          <a:spcPct val="107000"/>
                        </a:lnSpc>
                        <a:buClr>
                          <a:srgbClr val="000000"/>
                        </a:buClr>
                        <a:buFont typeface="Symbol"/>
                        <a:buChar char=""/>
                      </a:pPr>
                      <a:r>
                        <a:rPr b="0" lang="en-US" sz="1200" spc="-1" strike="noStrike">
                          <a:solidFill>
                            <a:srgbClr val="000000"/>
                          </a:solidFill>
                          <a:latin typeface="Calibri"/>
                        </a:rPr>
                        <a:t>Potential source of screening extracts and purified compounds</a:t>
                      </a:r>
                      <a:endParaRPr b="0" lang="en-US" sz="1200" spc="-1" strike="noStrike">
                        <a:latin typeface="Arial"/>
                      </a:endParaRPr>
                    </a:p>
                    <a:p>
                      <a:pPr>
                        <a:lnSpc>
                          <a:spcPct val="100000"/>
                        </a:lnSpc>
                      </a:pPr>
                      <a:r>
                        <a:rPr b="0" lang="en-US" sz="1200" spc="-1" strike="noStrike">
                          <a:solidFill>
                            <a:srgbClr val="000000"/>
                          </a:solidFill>
                          <a:latin typeface="Calibri"/>
                        </a:rPr>
                        <a:t> </a:t>
                      </a:r>
                      <a:endParaRPr b="0" lang="en-US" sz="1200" spc="-1" strike="noStrike">
                        <a:latin typeface="Arial"/>
                      </a:endParaRPr>
                    </a:p>
                  </a:txBody>
                  <a:tcPr marL="52920" marR="5292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r>
              <a:tr h="793800">
                <a:tc>
                  <a:txBody>
                    <a:bodyPr lIns="52920" rIns="52920" tIns="0" bIns="0"/>
                    <a:p>
                      <a:pPr algn="ctr">
                        <a:lnSpc>
                          <a:spcPct val="100000"/>
                        </a:lnSpc>
                      </a:pPr>
                      <a:r>
                        <a:rPr b="1" lang="en-US" sz="1200" spc="-1" strike="noStrike">
                          <a:solidFill>
                            <a:srgbClr val="ffffff"/>
                          </a:solidFill>
                          <a:latin typeface="Calibri"/>
                        </a:rPr>
                        <a:t>Royal Botanic Gardens of Edinburgh</a:t>
                      </a:r>
                      <a:endParaRPr b="0" lang="en-US" sz="1200" spc="-1" strike="noStrike">
                        <a:latin typeface="Arial"/>
                      </a:endParaRPr>
                    </a:p>
                    <a:p>
                      <a:pPr>
                        <a:lnSpc>
                          <a:spcPct val="100000"/>
                        </a:lnSpc>
                      </a:pPr>
                      <a:r>
                        <a:rPr b="1" lang="en-US" sz="1200" spc="-1" strike="noStrike">
                          <a:solidFill>
                            <a:srgbClr val="ffffff"/>
                          </a:solidFill>
                          <a:latin typeface="Calibri"/>
                        </a:rPr>
                        <a:t> </a:t>
                      </a:r>
                      <a:endParaRPr b="0" lang="en-US" sz="1200" spc="-1" strike="noStrike">
                        <a:latin typeface="Arial"/>
                      </a:endParaRPr>
                    </a:p>
                  </a:txBody>
                  <a:tcPr marL="52920" marR="52920">
                    <a:lnL w="12240">
                      <a:solidFill>
                        <a:srgbClr val="ffffff"/>
                      </a:solidFill>
                    </a:lnL>
                    <a:lnR w="12240">
                      <a:solidFill>
                        <a:srgbClr val="ffffff"/>
                      </a:solidFill>
                    </a:lnR>
                    <a:lnT w="12240">
                      <a:solidFill>
                        <a:srgbClr val="ffffff"/>
                      </a:solidFill>
                    </a:lnT>
                    <a:lnB w="12240">
                      <a:solidFill>
                        <a:srgbClr val="ffffff"/>
                      </a:solidFill>
                    </a:lnB>
                    <a:solidFill>
                      <a:srgbClr val="5b9bd5"/>
                    </a:solidFill>
                  </a:tcPr>
                </a:tc>
                <a:tc>
                  <a:txBody>
                    <a:bodyPr lIns="52920" rIns="52920" tIns="0" bIns="0"/>
                    <a:p>
                      <a:pPr>
                        <a:lnSpc>
                          <a:spcPct val="100000"/>
                        </a:lnSpc>
                      </a:pPr>
                      <a:r>
                        <a:rPr b="0" lang="en-US" sz="1200" spc="-1" strike="noStrike">
                          <a:solidFill>
                            <a:srgbClr val="000000"/>
                          </a:solidFill>
                          <a:latin typeface="Calibri"/>
                        </a:rPr>
                        <a:t>Edinburgh</a:t>
                      </a:r>
                      <a:endParaRPr b="0" lang="en-US" sz="1200" spc="-1" strike="noStrike">
                        <a:latin typeface="Arial"/>
                      </a:endParaRPr>
                    </a:p>
                  </a:txBody>
                  <a:tcPr marL="52920" marR="5292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c>
                  <a:txBody>
                    <a:bodyPr lIns="52920" rIns="52920" tIns="0" bIns="0"/>
                    <a:p>
                      <a:pPr>
                        <a:lnSpc>
                          <a:spcPct val="100000"/>
                        </a:lnSpc>
                      </a:pPr>
                      <a:r>
                        <a:rPr b="0" lang="en-US" sz="1200" spc="-1" strike="noStrike">
                          <a:solidFill>
                            <a:srgbClr val="000000"/>
                          </a:solidFill>
                          <a:latin typeface="Calibri"/>
                        </a:rPr>
                        <a:t>Large collection of plant species with taxonomy experts to aid in proper identification</a:t>
                      </a:r>
                      <a:endParaRPr b="0" lang="en-US" sz="1200" spc="-1" strike="noStrike">
                        <a:latin typeface="Arial"/>
                      </a:endParaRPr>
                    </a:p>
                  </a:txBody>
                  <a:tcPr marL="52920" marR="5292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c>
                  <a:txBody>
                    <a:bodyPr lIns="52920" rIns="52920" tIns="0" bIns="0"/>
                    <a:p>
                      <a:pPr marL="343080" indent="-342720">
                        <a:lnSpc>
                          <a:spcPct val="107000"/>
                        </a:lnSpc>
                        <a:buClr>
                          <a:srgbClr val="000000"/>
                        </a:buClr>
                        <a:buFont typeface="Symbol"/>
                        <a:buChar char=""/>
                      </a:pPr>
                      <a:r>
                        <a:rPr b="0" lang="en-US" sz="1200" spc="-1" strike="noStrike">
                          <a:solidFill>
                            <a:srgbClr val="000000"/>
                          </a:solidFill>
                          <a:latin typeface="Calibri"/>
                        </a:rPr>
                        <a:t>High quality source of raw material</a:t>
                      </a:r>
                      <a:endParaRPr b="0" lang="en-US" sz="1200" spc="-1" strike="noStrike">
                        <a:latin typeface="Arial"/>
                      </a:endParaRPr>
                    </a:p>
                  </a:txBody>
                  <a:tcPr marL="52920" marR="5292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r>
              <a:tr h="1048320">
                <a:tc>
                  <a:txBody>
                    <a:bodyPr lIns="52920" rIns="52920" tIns="0" bIns="0"/>
                    <a:p>
                      <a:pPr algn="ctr">
                        <a:lnSpc>
                          <a:spcPct val="100000"/>
                        </a:lnSpc>
                      </a:pPr>
                      <a:r>
                        <a:rPr b="1" lang="en-US" sz="1200" spc="-1" strike="noStrike">
                          <a:solidFill>
                            <a:srgbClr val="ffffff"/>
                          </a:solidFill>
                          <a:latin typeface="Calibri"/>
                        </a:rPr>
                        <a:t>Pharma-Sea Consortium</a:t>
                      </a:r>
                      <a:endParaRPr b="0" lang="en-US" sz="1200" spc="-1" strike="noStrike">
                        <a:latin typeface="Arial"/>
                      </a:endParaRPr>
                    </a:p>
                    <a:p>
                      <a:pPr>
                        <a:lnSpc>
                          <a:spcPct val="100000"/>
                        </a:lnSpc>
                      </a:pPr>
                      <a:r>
                        <a:rPr b="1" lang="en-US" sz="1200" spc="-1" strike="noStrike">
                          <a:solidFill>
                            <a:srgbClr val="ffffff"/>
                          </a:solidFill>
                          <a:latin typeface="Calibri"/>
                        </a:rPr>
                        <a:t> </a:t>
                      </a:r>
                      <a:endParaRPr b="0" lang="en-US" sz="1200" spc="-1" strike="noStrike">
                        <a:latin typeface="Arial"/>
                      </a:endParaRPr>
                    </a:p>
                  </a:txBody>
                  <a:tcPr marL="52920" marR="52920">
                    <a:lnL w="12240">
                      <a:solidFill>
                        <a:srgbClr val="ffffff"/>
                      </a:solidFill>
                    </a:lnL>
                    <a:lnR w="12240">
                      <a:solidFill>
                        <a:srgbClr val="ffffff"/>
                      </a:solidFill>
                    </a:lnR>
                    <a:lnT w="12240">
                      <a:solidFill>
                        <a:srgbClr val="ffffff"/>
                      </a:solidFill>
                    </a:lnT>
                    <a:lnB w="12240">
                      <a:solidFill>
                        <a:srgbClr val="ffffff"/>
                      </a:solidFill>
                    </a:lnB>
                    <a:solidFill>
                      <a:srgbClr val="5b9bd5"/>
                    </a:solidFill>
                  </a:tcPr>
                </a:tc>
                <a:tc>
                  <a:txBody>
                    <a:bodyPr lIns="52920" rIns="52920" tIns="0" bIns="0"/>
                    <a:p>
                      <a:pPr>
                        <a:lnSpc>
                          <a:spcPct val="100000"/>
                        </a:lnSpc>
                      </a:pPr>
                      <a:r>
                        <a:rPr b="0" lang="en-US" sz="1200" spc="-1" strike="noStrike">
                          <a:solidFill>
                            <a:srgbClr val="000000"/>
                          </a:solidFill>
                          <a:latin typeface="Calibri"/>
                        </a:rPr>
                        <a:t>Aberdeen</a:t>
                      </a:r>
                      <a:endParaRPr b="0" lang="en-US" sz="1200" spc="-1" strike="noStrike">
                        <a:latin typeface="Arial"/>
                      </a:endParaRPr>
                    </a:p>
                  </a:txBody>
                  <a:tcPr marL="52920" marR="5292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c>
                  <a:txBody>
                    <a:bodyPr lIns="52920" rIns="52920" tIns="0" bIns="0"/>
                    <a:p>
                      <a:pPr>
                        <a:lnSpc>
                          <a:spcPct val="100000"/>
                        </a:lnSpc>
                      </a:pPr>
                      <a:r>
                        <a:rPr b="0" lang="en-US" sz="1200" spc="-1" strike="noStrike">
                          <a:solidFill>
                            <a:srgbClr val="000000"/>
                          </a:solidFill>
                          <a:latin typeface="Calibri"/>
                        </a:rPr>
                        <a:t>Marine microbial sourced natural product collection development</a:t>
                      </a:r>
                      <a:endParaRPr b="0" lang="en-US" sz="1200" spc="-1" strike="noStrike">
                        <a:latin typeface="Arial"/>
                      </a:endParaRPr>
                    </a:p>
                    <a:p>
                      <a:pPr>
                        <a:lnSpc>
                          <a:spcPct val="100000"/>
                        </a:lnSpc>
                      </a:pPr>
                      <a:r>
                        <a:rPr b="0" lang="en-US" sz="1200" spc="-1" strike="noStrike">
                          <a:solidFill>
                            <a:srgbClr val="000000"/>
                          </a:solidFill>
                          <a:latin typeface="Calibri"/>
                        </a:rPr>
                        <a:t>[from mud and sediment]</a:t>
                      </a:r>
                      <a:endParaRPr b="0" lang="en-US" sz="1200" spc="-1" strike="noStrike">
                        <a:latin typeface="Arial"/>
                      </a:endParaRPr>
                    </a:p>
                  </a:txBody>
                  <a:tcPr marL="52920" marR="5292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c>
                  <a:txBody>
                    <a:bodyPr lIns="52920" rIns="52920" tIns="0" bIns="0"/>
                    <a:p>
                      <a:pPr marL="343080" indent="-342720">
                        <a:lnSpc>
                          <a:spcPct val="107000"/>
                        </a:lnSpc>
                        <a:buClr>
                          <a:srgbClr val="000000"/>
                        </a:buClr>
                        <a:buFont typeface="Symbol"/>
                        <a:buChar char=""/>
                      </a:pPr>
                      <a:r>
                        <a:rPr b="0" lang="en-US" sz="1200" spc="-1" strike="noStrike">
                          <a:solidFill>
                            <a:srgbClr val="000000"/>
                          </a:solidFill>
                          <a:latin typeface="Calibri"/>
                        </a:rPr>
                        <a:t>Potential source of new novel organisms</a:t>
                      </a:r>
                      <a:endParaRPr b="0" lang="en-US" sz="1200" spc="-1" strike="noStrike">
                        <a:latin typeface="Arial"/>
                      </a:endParaRPr>
                    </a:p>
                    <a:p>
                      <a:pPr marL="343080" indent="-342720">
                        <a:lnSpc>
                          <a:spcPct val="107000"/>
                        </a:lnSpc>
                        <a:buClr>
                          <a:srgbClr val="000000"/>
                        </a:buClr>
                        <a:buFont typeface="Symbol"/>
                        <a:buChar char=""/>
                      </a:pPr>
                      <a:r>
                        <a:rPr b="0" lang="en-US" sz="1200" spc="-1" strike="noStrike">
                          <a:solidFill>
                            <a:srgbClr val="000000"/>
                          </a:solidFill>
                          <a:latin typeface="Calibri"/>
                        </a:rPr>
                        <a:t>Potential source of screening extracts and purified compounds</a:t>
                      </a:r>
                      <a:endParaRPr b="0" lang="en-US" sz="1200" spc="-1" strike="noStrike">
                        <a:latin typeface="Arial"/>
                      </a:endParaRPr>
                    </a:p>
                    <a:p>
                      <a:pPr>
                        <a:lnSpc>
                          <a:spcPct val="100000"/>
                        </a:lnSpc>
                      </a:pPr>
                      <a:r>
                        <a:rPr b="0" lang="en-US" sz="1200" spc="-1" strike="noStrike">
                          <a:solidFill>
                            <a:srgbClr val="000000"/>
                          </a:solidFill>
                          <a:latin typeface="Calibri"/>
                        </a:rPr>
                        <a:t> </a:t>
                      </a:r>
                      <a:endParaRPr b="0" lang="en-US" sz="1200" spc="-1" strike="noStrike">
                        <a:latin typeface="Arial"/>
                      </a:endParaRPr>
                    </a:p>
                  </a:txBody>
                  <a:tcPr marL="52920" marR="5292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r>
              <a:tr h="596520">
                <a:tc>
                  <a:txBody>
                    <a:bodyPr lIns="52920" rIns="52920" tIns="0" bIns="0"/>
                    <a:p>
                      <a:pPr algn="ctr">
                        <a:lnSpc>
                          <a:spcPct val="100000"/>
                        </a:lnSpc>
                      </a:pPr>
                      <a:r>
                        <a:rPr b="1" lang="en-US" sz="1200" spc="-1" strike="noStrike">
                          <a:solidFill>
                            <a:srgbClr val="ffffff"/>
                          </a:solidFill>
                          <a:latin typeface="Calibri"/>
                        </a:rPr>
                        <a:t>International Centre for Brewing and Distilling</a:t>
                      </a:r>
                      <a:endParaRPr b="0" lang="en-US" sz="1200" spc="-1" strike="noStrike">
                        <a:latin typeface="Arial"/>
                      </a:endParaRPr>
                    </a:p>
                    <a:p>
                      <a:pPr>
                        <a:lnSpc>
                          <a:spcPct val="100000"/>
                        </a:lnSpc>
                      </a:pPr>
                      <a:r>
                        <a:rPr b="1" lang="en-US" sz="1200" spc="-1" strike="noStrike">
                          <a:solidFill>
                            <a:srgbClr val="ffffff"/>
                          </a:solidFill>
                          <a:latin typeface="Calibri"/>
                        </a:rPr>
                        <a:t> </a:t>
                      </a:r>
                      <a:endParaRPr b="0" lang="en-US" sz="1200" spc="-1" strike="noStrike">
                        <a:latin typeface="Arial"/>
                      </a:endParaRPr>
                    </a:p>
                  </a:txBody>
                  <a:tcPr marL="52920" marR="52920">
                    <a:lnL w="12240">
                      <a:solidFill>
                        <a:srgbClr val="ffffff"/>
                      </a:solidFill>
                    </a:lnL>
                    <a:lnR w="12240">
                      <a:solidFill>
                        <a:srgbClr val="ffffff"/>
                      </a:solidFill>
                    </a:lnR>
                    <a:lnT w="12240">
                      <a:solidFill>
                        <a:srgbClr val="ffffff"/>
                      </a:solidFill>
                    </a:lnT>
                    <a:lnB w="12240">
                      <a:solidFill>
                        <a:srgbClr val="ffffff"/>
                      </a:solidFill>
                    </a:lnB>
                    <a:solidFill>
                      <a:srgbClr val="5b9bd5"/>
                    </a:solidFill>
                  </a:tcPr>
                </a:tc>
                <a:tc>
                  <a:txBody>
                    <a:bodyPr lIns="52920" rIns="52920" tIns="0" bIns="0"/>
                    <a:p>
                      <a:pPr>
                        <a:lnSpc>
                          <a:spcPct val="100000"/>
                        </a:lnSpc>
                      </a:pPr>
                      <a:r>
                        <a:rPr b="0" lang="en-US" sz="1200" spc="-1" strike="noStrike">
                          <a:solidFill>
                            <a:srgbClr val="000000"/>
                          </a:solidFill>
                          <a:latin typeface="Calibri"/>
                        </a:rPr>
                        <a:t>Heriot Watt University, Edinburgh</a:t>
                      </a:r>
                      <a:endParaRPr b="0" lang="en-US" sz="1200" spc="-1" strike="noStrike">
                        <a:latin typeface="Arial"/>
                      </a:endParaRPr>
                    </a:p>
                  </a:txBody>
                  <a:tcPr marL="52920" marR="5292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c>
                  <a:txBody>
                    <a:bodyPr lIns="52920" rIns="52920" tIns="0" bIns="0"/>
                    <a:p>
                      <a:pPr>
                        <a:lnSpc>
                          <a:spcPct val="100000"/>
                        </a:lnSpc>
                      </a:pPr>
                      <a:r>
                        <a:rPr b="0" lang="en-US" sz="1200" spc="-1" strike="noStrike">
                          <a:solidFill>
                            <a:srgbClr val="000000"/>
                          </a:solidFill>
                          <a:latin typeface="Calibri"/>
                        </a:rPr>
                        <a:t>Brewing products such as Hop related products</a:t>
                      </a:r>
                      <a:endParaRPr b="0" lang="en-US" sz="1200" spc="-1" strike="noStrike">
                        <a:latin typeface="Arial"/>
                      </a:endParaRPr>
                    </a:p>
                  </a:txBody>
                  <a:tcPr marL="52920" marR="5292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c>
                  <a:txBody>
                    <a:bodyPr lIns="52920" rIns="52920" tIns="0" bIns="0"/>
                    <a:p>
                      <a:pPr>
                        <a:lnSpc>
                          <a:spcPct val="100000"/>
                        </a:lnSpc>
                      </a:pPr>
                      <a:r>
                        <a:rPr b="0" lang="en-US" sz="1200" spc="-1" strike="noStrike">
                          <a:solidFill>
                            <a:srgbClr val="000000"/>
                          </a:solidFill>
                          <a:latin typeface="Calibri"/>
                        </a:rPr>
                        <a:t>Potential source of raw materials</a:t>
                      </a:r>
                      <a:endParaRPr b="0" lang="en-US" sz="1200" spc="-1" strike="noStrike">
                        <a:latin typeface="Arial"/>
                      </a:endParaRPr>
                    </a:p>
                  </a:txBody>
                  <a:tcPr marL="52920" marR="5292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r>
            </a:tbl>
          </a:graphicData>
        </a:graphic>
      </p:graphicFrame>
      <p:sp>
        <p:nvSpPr>
          <p:cNvPr id="376" name="CustomShape 3"/>
          <p:cNvSpPr/>
          <p:nvPr/>
        </p:nvSpPr>
        <p:spPr>
          <a:xfrm>
            <a:off x="-592200" y="1646280"/>
            <a:ext cx="17800200" cy="367920"/>
          </a:xfrm>
          <a:prstGeom prst="rect">
            <a:avLst/>
          </a:prstGeom>
          <a:noFill/>
          <a:ln>
            <a:noFill/>
          </a:ln>
        </p:spPr>
        <p:style>
          <a:lnRef idx="0"/>
          <a:fillRef idx="0"/>
          <a:effectRef idx="0"/>
          <a:fontRef idx="minor"/>
        </p:style>
      </p:sp>
    </p:spTree>
  </p:cSld>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0" name="TextShape 1"/>
          <p:cNvSpPr txBox="1"/>
          <p:nvPr/>
        </p:nvSpPr>
        <p:spPr>
          <a:xfrm>
            <a:off x="2347920" y="182520"/>
            <a:ext cx="7930800" cy="496440"/>
          </a:xfrm>
          <a:prstGeom prst="rect">
            <a:avLst/>
          </a:prstGeom>
          <a:noFill/>
          <a:ln>
            <a:noFill/>
          </a:ln>
        </p:spPr>
        <p:txBody>
          <a:bodyPr anchor="ctr">
            <a:normAutofit/>
          </a:bodyPr>
          <a:p>
            <a:pPr>
              <a:lnSpc>
                <a:spcPct val="90000"/>
              </a:lnSpc>
            </a:pPr>
            <a:r>
              <a:rPr b="1" lang="en-US" sz="4400" spc="-1" strike="noStrike">
                <a:solidFill>
                  <a:srgbClr val="000000"/>
                </a:solidFill>
                <a:latin typeface="Calibri Light"/>
              </a:rPr>
              <a:t>Natural Product Research and IUPHAR</a:t>
            </a:r>
            <a:endParaRPr b="0" lang="en-US" sz="4400" spc="-1" strike="noStrike">
              <a:solidFill>
                <a:srgbClr val="000000"/>
              </a:solidFill>
              <a:latin typeface="Calibri"/>
            </a:endParaRPr>
          </a:p>
        </p:txBody>
      </p:sp>
      <p:sp>
        <p:nvSpPr>
          <p:cNvPr id="221" name="TextShape 2"/>
          <p:cNvSpPr txBox="1"/>
          <p:nvPr/>
        </p:nvSpPr>
        <p:spPr>
          <a:xfrm>
            <a:off x="1574640" y="601560"/>
            <a:ext cx="9038880" cy="4952520"/>
          </a:xfrm>
          <a:prstGeom prst="rect">
            <a:avLst/>
          </a:prstGeom>
          <a:noFill/>
          <a:ln>
            <a:noFill/>
          </a:ln>
        </p:spPr>
        <p:txBody>
          <a:bodyPr>
            <a:normAutofit/>
          </a:bodyPr>
          <a:p>
            <a:pPr marL="228600" indent="-228240">
              <a:lnSpc>
                <a:spcPct val="90000"/>
              </a:lnSpc>
              <a:spcBef>
                <a:spcPts val="1001"/>
              </a:spcBef>
              <a:buClr>
                <a:srgbClr val="000000"/>
              </a:buClr>
              <a:buFont typeface="Arial"/>
              <a:buChar char="•"/>
            </a:pPr>
            <a:r>
              <a:rPr b="0" lang="en-US" sz="2000" spc="-1" strike="noStrike">
                <a:solidFill>
                  <a:srgbClr val="000000"/>
                </a:solidFill>
                <a:latin typeface="Calibri"/>
              </a:rPr>
              <a:t>IUPHAR can play a major role in bringing together two different worlds by creating synergies between them, rather than independent research :  </a:t>
            </a:r>
            <a:endParaRPr b="0" lang="en-US" sz="2000" spc="-1" strike="noStrike">
              <a:solidFill>
                <a:srgbClr val="000000"/>
              </a:solidFill>
              <a:latin typeface="Calibri"/>
            </a:endParaRPr>
          </a:p>
          <a:p>
            <a:pPr>
              <a:lnSpc>
                <a:spcPct val="90000"/>
              </a:lnSpc>
              <a:spcBef>
                <a:spcPts val="1001"/>
              </a:spcBef>
            </a:pPr>
            <a:r>
              <a:rPr b="0" lang="en-US" sz="1400" spc="-1" strike="noStrike">
                <a:solidFill>
                  <a:srgbClr val="000000"/>
                </a:solidFill>
                <a:latin typeface="Calibri"/>
              </a:rPr>
              <a:t>	</a:t>
            </a:r>
            <a:r>
              <a:rPr b="0" lang="en-US" sz="1400" spc="-1" strike="noStrike">
                <a:solidFill>
                  <a:srgbClr val="000000"/>
                </a:solidFill>
                <a:latin typeface="Calibri"/>
              </a:rPr>
              <a:t>	</a:t>
            </a:r>
            <a:r>
              <a:rPr b="0" lang="en-US" sz="1400" spc="-1" strike="noStrike">
                <a:solidFill>
                  <a:srgbClr val="000000"/>
                </a:solidFill>
                <a:latin typeface="Calibri"/>
              </a:rPr>
              <a:t>	</a:t>
            </a:r>
            <a:r>
              <a:rPr b="0" lang="en-US" sz="1400" spc="-1" strike="noStrike">
                <a:solidFill>
                  <a:srgbClr val="000000"/>
                </a:solidFill>
                <a:latin typeface="Calibri"/>
              </a:rPr>
              <a:t>                       </a:t>
            </a:r>
            <a:r>
              <a:rPr b="1" lang="en-US" sz="1800" spc="-1" strike="noStrike">
                <a:solidFill>
                  <a:srgbClr val="0070c0"/>
                </a:solidFill>
                <a:latin typeface="Calibri"/>
              </a:rPr>
              <a:t>Balance</a:t>
            </a:r>
            <a:endParaRPr b="0" lang="en-US" sz="1800" spc="-1" strike="noStrike">
              <a:solidFill>
                <a:srgbClr val="000000"/>
              </a:solidFill>
              <a:latin typeface="Calibri"/>
            </a:endParaRPr>
          </a:p>
          <a:p>
            <a:pPr>
              <a:lnSpc>
                <a:spcPct val="90000"/>
              </a:lnSpc>
              <a:spcBef>
                <a:spcPts val="1001"/>
              </a:spcBef>
            </a:pPr>
            <a:endParaRPr b="0" lang="en-US" sz="1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1" lang="en-US" sz="1600" spc="-1" strike="noStrike">
                <a:solidFill>
                  <a:srgbClr val="000000"/>
                </a:solidFill>
                <a:latin typeface="Calibri"/>
              </a:rPr>
              <a:t>Natural/traditional products (NPs)</a:t>
            </a:r>
            <a:r>
              <a:rPr b="1" lang="en-US" sz="1600" spc="-1" strike="noStrike">
                <a:solidFill>
                  <a:srgbClr val="000000"/>
                </a:solidFill>
                <a:latin typeface="Calibri"/>
              </a:rPr>
              <a:t>	</a:t>
            </a:r>
            <a:r>
              <a:rPr b="1" lang="en-US" sz="1600" spc="-1" strike="noStrike">
                <a:solidFill>
                  <a:srgbClr val="000000"/>
                </a:solidFill>
                <a:latin typeface="Calibri"/>
              </a:rPr>
              <a:t>	</a:t>
            </a:r>
            <a:r>
              <a:rPr b="1" lang="en-US" sz="1600" spc="-1" strike="noStrike">
                <a:solidFill>
                  <a:srgbClr val="000000"/>
                </a:solidFill>
                <a:latin typeface="Calibri"/>
              </a:rPr>
              <a:t>     New Molecular Entities (NMEs). </a:t>
            </a:r>
            <a:endParaRPr b="0" lang="en-US" sz="16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1600" spc="-1" strike="noStrike">
                <a:solidFill>
                  <a:srgbClr val="000000"/>
                </a:solidFill>
                <a:latin typeface="Calibri"/>
              </a:rPr>
              <a:t>Plant, Microbial, Animal, Marine-based</a:t>
            </a:r>
            <a:r>
              <a:rPr b="0" lang="en-US" sz="1600" spc="-1" strike="noStrike">
                <a:solidFill>
                  <a:srgbClr val="000000"/>
                </a:solidFill>
                <a:latin typeface="Calibri"/>
              </a:rPr>
              <a:t>	</a:t>
            </a:r>
            <a:r>
              <a:rPr b="0" lang="en-US" sz="1600" spc="-1" strike="noStrike">
                <a:solidFill>
                  <a:srgbClr val="000000"/>
                </a:solidFill>
                <a:latin typeface="Calibri"/>
              </a:rPr>
              <a:t>                </a:t>
            </a:r>
            <a:r>
              <a:rPr b="0" lang="en-US" sz="1600" spc="-1" strike="noStrike">
                <a:solidFill>
                  <a:srgbClr val="000000"/>
                </a:solidFill>
                <a:latin typeface="Calibri"/>
              </a:rPr>
              <a:t>	</a:t>
            </a:r>
            <a:r>
              <a:rPr b="0" lang="en-US" sz="1600" spc="-1" strike="noStrike">
                <a:solidFill>
                  <a:srgbClr val="000000"/>
                </a:solidFill>
                <a:latin typeface="Calibri"/>
              </a:rPr>
              <a:t>Synthetic chemistry-based, or Antibodies</a:t>
            </a:r>
            <a:endParaRPr b="0" lang="en-US" sz="16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1600" spc="-1" strike="noStrike">
                <a:solidFill>
                  <a:srgbClr val="000000"/>
                </a:solidFill>
                <a:latin typeface="Calibri"/>
              </a:rPr>
              <a:t>Sometimes Mixtures</a:t>
            </a:r>
            <a:r>
              <a:rPr b="0" lang="en-US" sz="1600" spc="-1" strike="noStrike">
                <a:solidFill>
                  <a:srgbClr val="000000"/>
                </a:solidFill>
                <a:latin typeface="Calibri"/>
              </a:rPr>
              <a:t>	</a:t>
            </a:r>
            <a:r>
              <a:rPr b="0" lang="en-US" sz="1600" spc="-1" strike="noStrike">
                <a:solidFill>
                  <a:srgbClr val="000000"/>
                </a:solidFill>
                <a:latin typeface="Calibri"/>
              </a:rPr>
              <a:t>	</a:t>
            </a:r>
            <a:r>
              <a:rPr b="0" lang="en-US" sz="1600" spc="-1" strike="noStrike">
                <a:solidFill>
                  <a:srgbClr val="000000"/>
                </a:solidFill>
                <a:latin typeface="Calibri"/>
              </a:rPr>
              <a:t>	</a:t>
            </a:r>
            <a:r>
              <a:rPr b="0" lang="en-US" sz="1600" spc="-1" strike="noStrike">
                <a:solidFill>
                  <a:srgbClr val="000000"/>
                </a:solidFill>
                <a:latin typeface="Calibri"/>
              </a:rPr>
              <a:t>Frequently multiple metabolites</a:t>
            </a:r>
            <a:endParaRPr b="0" lang="en-US" sz="16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1600" spc="-1" strike="noStrike">
                <a:solidFill>
                  <a:srgbClr val="000000"/>
                </a:solidFill>
                <a:latin typeface="Calibri"/>
              </a:rPr>
              <a:t>Chinese, Indian, African -based research</a:t>
            </a:r>
            <a:r>
              <a:rPr b="0" lang="en-US" sz="1600" spc="-1" strike="noStrike">
                <a:solidFill>
                  <a:srgbClr val="000000"/>
                </a:solidFill>
                <a:latin typeface="Calibri"/>
              </a:rPr>
              <a:t>	</a:t>
            </a:r>
            <a:r>
              <a:rPr b="0" lang="en-US" sz="1600" spc="-1" strike="noStrike">
                <a:solidFill>
                  <a:srgbClr val="000000"/>
                </a:solidFill>
                <a:latin typeface="Calibri"/>
              </a:rPr>
              <a:t>	</a:t>
            </a:r>
            <a:r>
              <a:rPr b="0" lang="en-US" sz="1600" spc="-1" strike="noStrike">
                <a:solidFill>
                  <a:srgbClr val="000000"/>
                </a:solidFill>
                <a:latin typeface="Calibri"/>
              </a:rPr>
              <a:t>USA and European-based research</a:t>
            </a:r>
            <a:endParaRPr b="0" lang="en-US" sz="16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1600" spc="-1" strike="noStrike">
                <a:solidFill>
                  <a:srgbClr val="000000"/>
                </a:solidFill>
                <a:latin typeface="Calibri"/>
              </a:rPr>
              <a:t>Benefits from centuries of natural practice</a:t>
            </a:r>
            <a:r>
              <a:rPr b="0" lang="en-US" sz="1600" spc="-1" strike="noStrike">
                <a:solidFill>
                  <a:srgbClr val="000000"/>
                </a:solidFill>
                <a:latin typeface="Calibri"/>
              </a:rPr>
              <a:t>	</a:t>
            </a:r>
            <a:r>
              <a:rPr b="0" lang="en-US" sz="1600" spc="-1" strike="noStrike">
                <a:solidFill>
                  <a:srgbClr val="000000"/>
                </a:solidFill>
                <a:latin typeface="Calibri"/>
              </a:rPr>
              <a:t>Benefits from molecular research, or Abs</a:t>
            </a:r>
            <a:endParaRPr b="0" lang="en-US" sz="16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1600" spc="-1" strike="noStrike">
                <a:solidFill>
                  <a:srgbClr val="000000"/>
                </a:solidFill>
                <a:latin typeface="Calibri"/>
              </a:rPr>
              <a:t>Biological Synthesis</a:t>
            </a:r>
            <a:r>
              <a:rPr b="0" lang="en-US" sz="1600" spc="-1" strike="noStrike">
                <a:solidFill>
                  <a:srgbClr val="000000"/>
                </a:solidFill>
                <a:latin typeface="Calibri"/>
              </a:rPr>
              <a:t>	</a:t>
            </a:r>
            <a:r>
              <a:rPr b="0" lang="en-US" sz="1600" spc="-1" strike="noStrike">
                <a:solidFill>
                  <a:srgbClr val="000000"/>
                </a:solidFill>
                <a:latin typeface="Calibri"/>
              </a:rPr>
              <a:t>	</a:t>
            </a:r>
            <a:r>
              <a:rPr b="0" lang="en-US" sz="1600" spc="-1" strike="noStrike">
                <a:solidFill>
                  <a:srgbClr val="000000"/>
                </a:solidFill>
                <a:latin typeface="Calibri"/>
              </a:rPr>
              <a:t>	</a:t>
            </a:r>
            <a:r>
              <a:rPr b="0" lang="en-US" sz="1600" spc="-1" strike="noStrike">
                <a:solidFill>
                  <a:srgbClr val="000000"/>
                </a:solidFill>
                <a:latin typeface="Calibri"/>
              </a:rPr>
              <a:t>Organic/Aqueous phase separation</a:t>
            </a:r>
            <a:endParaRPr b="0" lang="en-US" sz="16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1600" spc="-1" strike="noStrike">
                <a:solidFill>
                  <a:srgbClr val="000000"/>
                </a:solidFill>
                <a:latin typeface="Calibri"/>
              </a:rPr>
              <a:t>Novel ?</a:t>
            </a:r>
            <a:r>
              <a:rPr b="0" lang="en-US" sz="1600" spc="-1" strike="noStrike">
                <a:solidFill>
                  <a:srgbClr val="000000"/>
                </a:solidFill>
                <a:latin typeface="Calibri"/>
              </a:rPr>
              <a:t>	</a:t>
            </a:r>
            <a:r>
              <a:rPr b="0" lang="en-US" sz="1600" spc="-1" strike="noStrike">
                <a:solidFill>
                  <a:srgbClr val="000000"/>
                </a:solidFill>
                <a:latin typeface="Calibri"/>
              </a:rPr>
              <a:t>	</a:t>
            </a:r>
            <a:r>
              <a:rPr b="0" lang="en-US" sz="1600" spc="-1" strike="noStrike">
                <a:solidFill>
                  <a:srgbClr val="000000"/>
                </a:solidFill>
                <a:latin typeface="Calibri"/>
              </a:rPr>
              <a:t>	</a:t>
            </a:r>
            <a:r>
              <a:rPr b="0" lang="en-US" sz="1600" spc="-1" strike="noStrike">
                <a:solidFill>
                  <a:srgbClr val="000000"/>
                </a:solidFill>
                <a:latin typeface="Calibri"/>
              </a:rPr>
              <a:t>	</a:t>
            </a:r>
            <a:r>
              <a:rPr b="0" lang="en-US" sz="1600" spc="-1" strike="noStrike">
                <a:solidFill>
                  <a:srgbClr val="000000"/>
                </a:solidFill>
                <a:latin typeface="Calibri"/>
              </a:rPr>
              <a:t>	</a:t>
            </a:r>
            <a:r>
              <a:rPr b="0" lang="en-US" sz="1600" spc="-1" strike="noStrike">
                <a:solidFill>
                  <a:srgbClr val="000000"/>
                </a:solidFill>
                <a:latin typeface="Calibri"/>
              </a:rPr>
              <a:t>NPs Starting points for NMEs</a:t>
            </a:r>
            <a:endParaRPr b="0" lang="en-US" sz="1600" spc="-1" strike="noStrike">
              <a:solidFill>
                <a:srgbClr val="000000"/>
              </a:solidFill>
              <a:latin typeface="Calibri"/>
            </a:endParaRPr>
          </a:p>
          <a:p>
            <a:pPr>
              <a:lnSpc>
                <a:spcPct val="90000"/>
              </a:lnSpc>
              <a:spcBef>
                <a:spcPts val="1001"/>
              </a:spcBef>
            </a:pPr>
            <a:endParaRPr b="0" lang="en-US" sz="1600" spc="-1" strike="noStrike">
              <a:solidFill>
                <a:srgbClr val="000000"/>
              </a:solidFill>
              <a:latin typeface="Calibri"/>
            </a:endParaRPr>
          </a:p>
          <a:p>
            <a:pPr>
              <a:lnSpc>
                <a:spcPct val="90000"/>
              </a:lnSpc>
              <a:spcBef>
                <a:spcPts val="1001"/>
              </a:spcBef>
            </a:pPr>
            <a:r>
              <a:rPr b="1" lang="en-US" sz="2000" spc="-1" strike="noStrike">
                <a:solidFill>
                  <a:srgbClr val="000000"/>
                </a:solidFill>
                <a:latin typeface="Calibri"/>
              </a:rPr>
              <a:t>	</a:t>
            </a:r>
            <a:endParaRPr b="0" lang="en-US" sz="2000" spc="-1" strike="noStrike">
              <a:solidFill>
                <a:srgbClr val="000000"/>
              </a:solidFill>
              <a:latin typeface="Calibri"/>
            </a:endParaRPr>
          </a:p>
        </p:txBody>
      </p:sp>
      <p:sp>
        <p:nvSpPr>
          <p:cNvPr id="222" name="TextShape 3"/>
          <p:cNvSpPr txBox="1"/>
          <p:nvPr/>
        </p:nvSpPr>
        <p:spPr>
          <a:xfrm>
            <a:off x="8610480" y="6356520"/>
            <a:ext cx="2742840" cy="364680"/>
          </a:xfrm>
          <a:prstGeom prst="rect">
            <a:avLst/>
          </a:prstGeom>
          <a:noFill/>
          <a:ln>
            <a:noFill/>
          </a:ln>
        </p:spPr>
        <p:txBody>
          <a:bodyPr anchor="ctr"/>
          <a:p>
            <a:pPr algn="r">
              <a:lnSpc>
                <a:spcPct val="100000"/>
              </a:lnSpc>
            </a:pPr>
            <a:fld id="{5C226D0A-2172-47B4-900A-87ADB0849CFF}" type="slidenum">
              <a:rPr b="0" lang="en-US" sz="1200" spc="-1" strike="noStrike">
                <a:solidFill>
                  <a:srgbClr val="8b8b8b"/>
                </a:solidFill>
                <a:latin typeface="Calibri"/>
              </a:rPr>
              <a:t>&lt;number&gt;</a:t>
            </a:fld>
            <a:endParaRPr b="0" lang="en-US" sz="1200" spc="-1" strike="noStrike">
              <a:latin typeface="Times New Roman"/>
            </a:endParaRPr>
          </a:p>
        </p:txBody>
      </p:sp>
      <p:sp>
        <p:nvSpPr>
          <p:cNvPr id="223" name="CustomShape 4"/>
          <p:cNvSpPr/>
          <p:nvPr/>
        </p:nvSpPr>
        <p:spPr>
          <a:xfrm>
            <a:off x="1461960" y="4481640"/>
            <a:ext cx="8596080" cy="2495880"/>
          </a:xfrm>
          <a:prstGeom prst="rect">
            <a:avLst/>
          </a:prstGeom>
          <a:noFill/>
          <a:ln>
            <a:noFill/>
          </a:ln>
        </p:spPr>
        <p:style>
          <a:lnRef idx="0"/>
          <a:fillRef idx="0"/>
          <a:effectRef idx="0"/>
          <a:fontRef idx="minor"/>
        </p:style>
        <p:txBody>
          <a:bodyPr lIns="90000" rIns="90000" tIns="45000" bIns="45000"/>
          <a:p>
            <a:pPr>
              <a:lnSpc>
                <a:spcPct val="100000"/>
              </a:lnSpc>
            </a:pPr>
            <a:r>
              <a:rPr b="1" lang="en-US" sz="1400" spc="-1" strike="noStrike">
                <a:solidFill>
                  <a:srgbClr val="000000"/>
                </a:solidFill>
                <a:latin typeface="Calibri"/>
              </a:rPr>
              <a:t>Nobel prize for Artemesin, Youyou Tu.</a:t>
            </a:r>
            <a:endParaRPr b="0" lang="en-US" sz="1400" spc="-1" strike="noStrike">
              <a:latin typeface="Arial"/>
            </a:endParaRPr>
          </a:p>
          <a:p>
            <a:pPr>
              <a:lnSpc>
                <a:spcPct val="100000"/>
              </a:lnSpc>
            </a:pPr>
            <a:endParaRPr b="0" lang="en-US" sz="1400" spc="-1" strike="noStrike">
              <a:latin typeface="Arial"/>
            </a:endParaRPr>
          </a:p>
          <a:p>
            <a:pPr>
              <a:lnSpc>
                <a:spcPct val="100000"/>
              </a:lnSpc>
            </a:pPr>
            <a:r>
              <a:rPr b="1" lang="en-US" sz="1400" spc="-1" strike="noStrike">
                <a:solidFill>
                  <a:srgbClr val="000000"/>
                </a:solidFill>
                <a:latin typeface="Calibri"/>
              </a:rPr>
              <a:t>Metabolomics</a:t>
            </a:r>
            <a:r>
              <a:rPr b="0" lang="en-US" sz="1400" spc="-1" strike="noStrike">
                <a:solidFill>
                  <a:srgbClr val="000000"/>
                </a:solidFill>
                <a:latin typeface="Calibri"/>
              </a:rPr>
              <a:t>: a breakthrough in ensuring substance validity and </a:t>
            </a:r>
            <a:r>
              <a:rPr b="0" lang="en-US" sz="1400" spc="-1" strike="noStrike" u="sng">
                <a:solidFill>
                  <a:srgbClr val="000000"/>
                </a:solidFill>
                <a:uFillTx/>
                <a:latin typeface="Calibri"/>
              </a:rPr>
              <a:t>activity </a:t>
            </a:r>
            <a:r>
              <a:rPr b="0" lang="en-US" sz="1400" spc="-1" strike="noStrike">
                <a:solidFill>
                  <a:srgbClr val="000000"/>
                </a:solidFill>
                <a:latin typeface="Calibri"/>
              </a:rPr>
              <a:t>in mixtures? </a:t>
            </a:r>
            <a:endParaRPr b="0" lang="en-US" sz="1400" spc="-1" strike="noStrike">
              <a:latin typeface="Arial"/>
            </a:endParaRPr>
          </a:p>
          <a:p>
            <a:pPr>
              <a:lnSpc>
                <a:spcPct val="100000"/>
              </a:lnSpc>
            </a:pPr>
            <a:endParaRPr b="0" lang="en-US" sz="1400" spc="-1" strike="noStrike">
              <a:latin typeface="Arial"/>
            </a:endParaRPr>
          </a:p>
          <a:p>
            <a:pPr>
              <a:lnSpc>
                <a:spcPct val="100000"/>
              </a:lnSpc>
            </a:pPr>
            <a:r>
              <a:rPr b="0" lang="en-US" sz="1400" spc="-1" strike="noStrike">
                <a:solidFill>
                  <a:srgbClr val="000000"/>
                </a:solidFill>
                <a:latin typeface="Calibri"/>
              </a:rPr>
              <a:t>Can we synthesise them in sufficient quantity – </a:t>
            </a:r>
            <a:r>
              <a:rPr b="1" lang="en-US" sz="1400" spc="-1" strike="noStrike">
                <a:solidFill>
                  <a:srgbClr val="000000"/>
                </a:solidFill>
                <a:latin typeface="Calibri"/>
              </a:rPr>
              <a:t>Biosynthesis</a:t>
            </a:r>
            <a:r>
              <a:rPr b="0" lang="en-US" sz="1400" spc="-1" strike="noStrike">
                <a:solidFill>
                  <a:srgbClr val="000000"/>
                </a:solidFill>
                <a:latin typeface="Calibri"/>
              </a:rPr>
              <a:t> now on a &gt;G scale</a:t>
            </a:r>
            <a:endParaRPr b="0" lang="en-US" sz="1400" spc="-1" strike="noStrike">
              <a:latin typeface="Arial"/>
            </a:endParaRPr>
          </a:p>
          <a:p>
            <a:pPr>
              <a:lnSpc>
                <a:spcPct val="100000"/>
              </a:lnSpc>
            </a:pPr>
            <a:endParaRPr b="0" lang="en-US" sz="1400" spc="-1" strike="noStrike">
              <a:latin typeface="Arial"/>
            </a:endParaRPr>
          </a:p>
          <a:p>
            <a:pPr>
              <a:lnSpc>
                <a:spcPct val="100000"/>
              </a:lnSpc>
            </a:pPr>
            <a:r>
              <a:rPr b="1" i="1" lang="en-US" sz="1400" spc="-1" strike="noStrike">
                <a:solidFill>
                  <a:srgbClr val="ff0000"/>
                </a:solidFill>
                <a:latin typeface="Calibri"/>
              </a:rPr>
              <a:t>How do we get out of the mechanistic ‘soup’ of poorly defined redox, antinflammatory, immunological, antiaging effects claimed for some NPs: IUPHAR establishes MofU with IUIS.                       </a:t>
            </a:r>
            <a:endParaRPr b="0" lang="en-US" sz="1400" spc="-1" strike="noStrike">
              <a:latin typeface="Arial"/>
            </a:endParaRPr>
          </a:p>
          <a:p>
            <a:pPr>
              <a:lnSpc>
                <a:spcPct val="100000"/>
              </a:lnSpc>
            </a:pPr>
            <a:r>
              <a:rPr b="0" lang="en-US" sz="1400" spc="-1" strike="noStrike">
                <a:solidFill>
                  <a:srgbClr val="000000"/>
                </a:solidFill>
                <a:latin typeface="Calibri"/>
              </a:rPr>
              <a:t>  </a:t>
            </a:r>
            <a:endParaRPr b="0" lang="en-US" sz="1400" spc="-1" strike="noStrike">
              <a:latin typeface="Arial"/>
            </a:endParaRPr>
          </a:p>
          <a:p>
            <a:pPr>
              <a:lnSpc>
                <a:spcPct val="100000"/>
              </a:lnSpc>
            </a:pPr>
            <a:r>
              <a:rPr b="1" lang="en-US" sz="1400" spc="-1" strike="noStrike">
                <a:solidFill>
                  <a:srgbClr val="000000"/>
                </a:solidFill>
                <a:latin typeface="Calibri"/>
              </a:rPr>
              <a:t>Recommendations being finalised for Nature Drug Discovery Article (Impact Factor 58)</a:t>
            </a:r>
            <a:endParaRPr b="0" lang="en-US" sz="1400" spc="-1" strike="noStrike">
              <a:latin typeface="Arial"/>
            </a:endParaRPr>
          </a:p>
          <a:p>
            <a:pPr>
              <a:lnSpc>
                <a:spcPct val="100000"/>
              </a:lnSpc>
            </a:pPr>
            <a:r>
              <a:rPr b="0" lang="en-US" sz="1800" spc="-1" strike="noStrike">
                <a:solidFill>
                  <a:srgbClr val="000000"/>
                </a:solidFill>
                <a:latin typeface="Calibri"/>
              </a:rPr>
              <a:t>  </a:t>
            </a:r>
            <a:endParaRPr b="0" lang="en-US" sz="1800" spc="-1" strike="noStrike">
              <a:latin typeface="Arial"/>
            </a:endParaRPr>
          </a:p>
        </p:txBody>
      </p:sp>
      <p:sp>
        <p:nvSpPr>
          <p:cNvPr id="224" name="CustomShape 5"/>
          <p:cNvSpPr/>
          <p:nvPr/>
        </p:nvSpPr>
        <p:spPr>
          <a:xfrm>
            <a:off x="5307120" y="1409760"/>
            <a:ext cx="650520" cy="593280"/>
          </a:xfrm>
          <a:prstGeom prst="triangle">
            <a:avLst>
              <a:gd name="adj" fmla="val 50000"/>
            </a:avLst>
          </a:prstGeom>
          <a:ln/>
        </p:spPr>
        <p:style>
          <a:lnRef idx="2">
            <a:schemeClr val="accent1">
              <a:shade val="50000"/>
            </a:schemeClr>
          </a:lnRef>
          <a:fillRef idx="1">
            <a:schemeClr val="accent1"/>
          </a:fillRef>
          <a:effectRef idx="0">
            <a:schemeClr val="accent1"/>
          </a:effectRef>
          <a:fontRef idx="minor"/>
        </p:style>
      </p:sp>
      <p:sp>
        <p:nvSpPr>
          <p:cNvPr id="225" name="CustomShape 6"/>
          <p:cNvSpPr/>
          <p:nvPr/>
        </p:nvSpPr>
        <p:spPr>
          <a:xfrm>
            <a:off x="1216080" y="1311120"/>
            <a:ext cx="3384360" cy="639000"/>
          </a:xfrm>
          <a:prstGeom prst="rect">
            <a:avLst/>
          </a:prstGeom>
          <a:noFill/>
          <a:ln>
            <a:noFill/>
          </a:ln>
        </p:spPr>
        <p:style>
          <a:lnRef idx="0"/>
          <a:fillRef idx="0"/>
          <a:effectRef idx="0"/>
          <a:fontRef idx="minor"/>
        </p:style>
        <p:txBody>
          <a:bodyPr lIns="90000" rIns="90000" tIns="45000" bIns="45000"/>
          <a:p>
            <a:pPr>
              <a:lnSpc>
                <a:spcPct val="100000"/>
              </a:lnSpc>
            </a:pPr>
            <a:r>
              <a:rPr b="1" lang="en-US" sz="1800" spc="-1" strike="noStrike">
                <a:solidFill>
                  <a:srgbClr val="0070c0"/>
                </a:solidFill>
                <a:latin typeface="Calibri"/>
              </a:rPr>
              <a:t>Traditional Medicine, Biodiversity</a:t>
            </a:r>
            <a:endParaRPr b="0" lang="en-US" sz="1800" spc="-1" strike="noStrike">
              <a:latin typeface="Arial"/>
            </a:endParaRPr>
          </a:p>
          <a:p>
            <a:pPr>
              <a:lnSpc>
                <a:spcPct val="100000"/>
              </a:lnSpc>
            </a:pPr>
            <a:r>
              <a:rPr b="1" lang="en-US" sz="1800" spc="-1" strike="noStrike">
                <a:solidFill>
                  <a:srgbClr val="0070c0"/>
                </a:solidFill>
                <a:latin typeface="Calibri"/>
              </a:rPr>
              <a:t>Medicine in the developing world</a:t>
            </a:r>
            <a:endParaRPr b="0" lang="en-US" sz="1800" spc="-1" strike="noStrike">
              <a:latin typeface="Arial"/>
            </a:endParaRPr>
          </a:p>
        </p:txBody>
      </p:sp>
      <p:sp>
        <p:nvSpPr>
          <p:cNvPr id="226" name="CustomShape 7"/>
          <p:cNvSpPr/>
          <p:nvPr/>
        </p:nvSpPr>
        <p:spPr>
          <a:xfrm>
            <a:off x="6562800" y="1303200"/>
            <a:ext cx="3904920" cy="639000"/>
          </a:xfrm>
          <a:prstGeom prst="rect">
            <a:avLst/>
          </a:prstGeom>
          <a:noFill/>
          <a:ln>
            <a:noFill/>
          </a:ln>
        </p:spPr>
        <p:style>
          <a:lnRef idx="0"/>
          <a:fillRef idx="0"/>
          <a:effectRef idx="0"/>
          <a:fontRef idx="minor"/>
        </p:style>
        <p:txBody>
          <a:bodyPr lIns="90000" rIns="90000" tIns="45000" bIns="45000"/>
          <a:p>
            <a:pPr>
              <a:lnSpc>
                <a:spcPct val="100000"/>
              </a:lnSpc>
            </a:pPr>
            <a:r>
              <a:rPr b="1" lang="en-US" sz="1800" spc="-1" strike="noStrike">
                <a:solidFill>
                  <a:srgbClr val="0070c0"/>
                </a:solidFill>
                <a:latin typeface="Calibri"/>
              </a:rPr>
              <a:t>Evidence-based Medicine, Safety. </a:t>
            </a:r>
            <a:endParaRPr b="0" lang="en-US" sz="1800" spc="-1" strike="noStrike">
              <a:latin typeface="Arial"/>
            </a:endParaRPr>
          </a:p>
          <a:p>
            <a:pPr>
              <a:lnSpc>
                <a:spcPct val="100000"/>
              </a:lnSpc>
            </a:pPr>
            <a:r>
              <a:rPr b="1" lang="en-US" sz="1800" spc="-1" strike="noStrike">
                <a:solidFill>
                  <a:srgbClr val="0070c0"/>
                </a:solidFill>
                <a:latin typeface="Calibri"/>
              </a:rPr>
              <a:t>Modern technology. Innovation.</a:t>
            </a:r>
            <a:endParaRPr b="0" lang="en-US" sz="1800" spc="-1" strike="noStrike">
              <a:latin typeface="Arial"/>
            </a:endParaRPr>
          </a:p>
        </p:txBody>
      </p:sp>
    </p:spTree>
  </p:cSld>
  <p:timing>
    <p:tnLst>
      <p:par>
        <p:cTn id="9" dur="indefinite" restart="never" nodeType="tmRoot">
          <p:childTnLst>
            <p:seq>
              <p:cTn id="10" dur="indefinite"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7" name="CustomShape 1"/>
          <p:cNvSpPr/>
          <p:nvPr/>
        </p:nvSpPr>
        <p:spPr>
          <a:xfrm>
            <a:off x="1736640" y="1031760"/>
            <a:ext cx="6664320" cy="395280"/>
          </a:xfrm>
          <a:prstGeom prst="rect">
            <a:avLst/>
          </a:prstGeom>
          <a:noFill/>
          <a:ln>
            <a:noFill/>
          </a:ln>
        </p:spPr>
        <p:style>
          <a:lnRef idx="0"/>
          <a:fillRef idx="0"/>
          <a:effectRef idx="0"/>
          <a:fontRef idx="minor"/>
        </p:style>
        <p:txBody>
          <a:bodyPr wrap="none" lIns="90000" rIns="90000" tIns="45000" bIns="45000"/>
          <a:p>
            <a:pPr>
              <a:lnSpc>
                <a:spcPct val="100000"/>
              </a:lnSpc>
            </a:pPr>
            <a:r>
              <a:rPr b="1" lang="en-US" sz="2000" spc="-1" strike="noStrike">
                <a:solidFill>
                  <a:srgbClr val="000000"/>
                </a:solidFill>
                <a:latin typeface="Calibri"/>
              </a:rPr>
              <a:t>Global  Deaths High Income            Global  Deaths Low Income</a:t>
            </a:r>
            <a:endParaRPr b="0" lang="en-US" sz="2000" spc="-1" strike="noStrike">
              <a:latin typeface="Arial"/>
            </a:endParaRPr>
          </a:p>
        </p:txBody>
      </p:sp>
      <p:pic>
        <p:nvPicPr>
          <p:cNvPr id="228" name="Image 8" descr=""/>
          <p:cNvPicPr/>
          <p:nvPr/>
        </p:nvPicPr>
        <p:blipFill>
          <a:blip r:embed="rId1"/>
          <a:stretch/>
        </p:blipFill>
        <p:spPr>
          <a:xfrm>
            <a:off x="1714680" y="1457280"/>
            <a:ext cx="3817440" cy="3131640"/>
          </a:xfrm>
          <a:prstGeom prst="rect">
            <a:avLst/>
          </a:prstGeom>
          <a:ln>
            <a:noFill/>
          </a:ln>
        </p:spPr>
      </p:pic>
      <p:pic>
        <p:nvPicPr>
          <p:cNvPr id="229" name="Image 9" descr=""/>
          <p:cNvPicPr/>
          <p:nvPr/>
        </p:nvPicPr>
        <p:blipFill>
          <a:blip r:embed="rId2"/>
          <a:stretch/>
        </p:blipFill>
        <p:spPr>
          <a:xfrm>
            <a:off x="6029280" y="1457280"/>
            <a:ext cx="3817440" cy="3131640"/>
          </a:xfrm>
          <a:prstGeom prst="rect">
            <a:avLst/>
          </a:prstGeom>
          <a:ln>
            <a:noFill/>
          </a:ln>
        </p:spPr>
      </p:pic>
      <p:sp>
        <p:nvSpPr>
          <p:cNvPr id="230" name="CustomShape 2"/>
          <p:cNvSpPr/>
          <p:nvPr/>
        </p:nvSpPr>
        <p:spPr>
          <a:xfrm>
            <a:off x="1834200" y="4616280"/>
            <a:ext cx="4466520" cy="29592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350" spc="-1" strike="noStrike">
                <a:solidFill>
                  <a:srgbClr val="000000"/>
                </a:solidFill>
                <a:latin typeface="Calibri"/>
              </a:rPr>
              <a:t>Blue: non-communicable, Red: communicable, Green: Injuries</a:t>
            </a:r>
            <a:endParaRPr b="0" lang="en-US" sz="1350" spc="-1" strike="noStrike">
              <a:latin typeface="Arial"/>
            </a:endParaRPr>
          </a:p>
        </p:txBody>
      </p:sp>
      <p:sp>
        <p:nvSpPr>
          <p:cNvPr id="231" name="CustomShape 3"/>
          <p:cNvSpPr/>
          <p:nvPr/>
        </p:nvSpPr>
        <p:spPr>
          <a:xfrm>
            <a:off x="1714680" y="401760"/>
            <a:ext cx="8794440" cy="516960"/>
          </a:xfrm>
          <a:prstGeom prst="rect">
            <a:avLst/>
          </a:prstGeom>
          <a:noFill/>
          <a:ln>
            <a:noFill/>
          </a:ln>
        </p:spPr>
        <p:style>
          <a:lnRef idx="0"/>
          <a:fillRef idx="0"/>
          <a:effectRef idx="0"/>
          <a:fontRef idx="minor"/>
        </p:style>
        <p:txBody>
          <a:bodyPr lIns="90000" rIns="90000" tIns="45000" bIns="45000"/>
          <a:p>
            <a:pPr algn="ctr">
              <a:lnSpc>
                <a:spcPct val="100000"/>
              </a:lnSpc>
            </a:pPr>
            <a:r>
              <a:rPr b="1" lang="en-US" sz="2800" spc="-1" strike="noStrike">
                <a:solidFill>
                  <a:srgbClr val="000000"/>
                </a:solidFill>
                <a:latin typeface="Calibri"/>
              </a:rPr>
              <a:t>Healthcare : two worlds</a:t>
            </a:r>
            <a:endParaRPr b="0" lang="en-US" sz="2800" spc="-1" strike="noStrike">
              <a:latin typeface="Arial"/>
            </a:endParaRPr>
          </a:p>
        </p:txBody>
      </p:sp>
      <p:sp>
        <p:nvSpPr>
          <p:cNvPr id="232" name="CustomShape 4"/>
          <p:cNvSpPr/>
          <p:nvPr/>
        </p:nvSpPr>
        <p:spPr>
          <a:xfrm>
            <a:off x="1798560" y="4896000"/>
            <a:ext cx="7659360" cy="222372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latin typeface="Calibri"/>
              </a:rPr>
              <a:t>WHO: </a:t>
            </a:r>
            <a:endParaRPr b="0" lang="en-US" sz="1800" spc="-1" strike="noStrike">
              <a:latin typeface="Arial"/>
            </a:endParaRPr>
          </a:p>
          <a:p>
            <a:pPr>
              <a:lnSpc>
                <a:spcPct val="100000"/>
              </a:lnSpc>
            </a:pPr>
            <a:r>
              <a:rPr b="0" lang="en-US" sz="1800" spc="-1" strike="noStrike">
                <a:solidFill>
                  <a:srgbClr val="000000"/>
                </a:solidFill>
                <a:latin typeface="Calibri"/>
              </a:rPr>
              <a:t>&gt;4800 million people live in developing countries</a:t>
            </a:r>
            <a:endParaRPr b="0" lang="en-US" sz="1800" spc="-1" strike="noStrike">
              <a:latin typeface="Arial"/>
            </a:endParaRPr>
          </a:p>
          <a:p>
            <a:pPr>
              <a:lnSpc>
                <a:spcPct val="100000"/>
              </a:lnSpc>
            </a:pPr>
            <a:r>
              <a:rPr b="0" lang="en-US" sz="1800" spc="-1" strike="noStrike">
                <a:solidFill>
                  <a:srgbClr val="000000"/>
                </a:solidFill>
                <a:latin typeface="Calibri"/>
              </a:rPr>
              <a:t>&gt;2700 million people live on &lt;2$/day.</a:t>
            </a:r>
            <a:endParaRPr b="0" lang="en-US" sz="1800" spc="-1" strike="noStrike">
              <a:latin typeface="Arial"/>
            </a:endParaRPr>
          </a:p>
          <a:p>
            <a:pPr>
              <a:lnSpc>
                <a:spcPct val="100000"/>
              </a:lnSpc>
            </a:pPr>
            <a:endParaRPr b="0" lang="en-US" sz="1800" spc="-1" strike="noStrike">
              <a:latin typeface="Arial"/>
            </a:endParaRPr>
          </a:p>
          <a:p>
            <a:pPr>
              <a:lnSpc>
                <a:spcPct val="100000"/>
              </a:lnSpc>
            </a:pPr>
            <a:r>
              <a:rPr b="0" lang="en-US" sz="1800" spc="-1" strike="noStrike">
                <a:solidFill>
                  <a:srgbClr val="000000"/>
                </a:solidFill>
                <a:latin typeface="Calibri"/>
              </a:rPr>
              <a:t>Two worlds also in natural products versus NMEs</a:t>
            </a:r>
            <a:endParaRPr b="0" lang="en-US" sz="1800" spc="-1" strike="noStrike">
              <a:latin typeface="Arial"/>
            </a:endParaRPr>
          </a:p>
          <a:p>
            <a:pPr>
              <a:lnSpc>
                <a:spcPct val="100000"/>
              </a:lnSpc>
            </a:pPr>
            <a:endParaRPr b="0" lang="en-US" sz="1800" spc="-1" strike="noStrike">
              <a:latin typeface="Arial"/>
            </a:endParaRPr>
          </a:p>
          <a:p>
            <a:pPr>
              <a:lnSpc>
                <a:spcPct val="100000"/>
              </a:lnSpc>
            </a:pPr>
            <a:r>
              <a:rPr b="0" lang="en-US" sz="1400" spc="-1" strike="noStrike">
                <a:solidFill>
                  <a:srgbClr val="000000"/>
                </a:solidFill>
                <a:latin typeface="Calibri"/>
              </a:rPr>
              <a:t>M Spedding, organised from http://vizhub.healthdata.org/gbd-compare/</a:t>
            </a:r>
            <a:endParaRPr b="0" lang="en-US" sz="1400" spc="-1" strike="noStrike">
              <a:latin typeface="Arial"/>
            </a:endParaRPr>
          </a:p>
          <a:p>
            <a:pPr>
              <a:lnSpc>
                <a:spcPct val="100000"/>
              </a:lnSpc>
            </a:pPr>
            <a:endParaRPr b="0" lang="en-US" sz="1400" spc="-1" strike="noStrike">
              <a:latin typeface="Arial"/>
            </a:endParaRPr>
          </a:p>
        </p:txBody>
      </p:sp>
      <p:sp>
        <p:nvSpPr>
          <p:cNvPr id="233" name="TextShape 5"/>
          <p:cNvSpPr txBox="1"/>
          <p:nvPr/>
        </p:nvSpPr>
        <p:spPr>
          <a:xfrm>
            <a:off x="9144000" y="19080"/>
            <a:ext cx="1066320" cy="328320"/>
          </a:xfrm>
          <a:prstGeom prst="rect">
            <a:avLst/>
          </a:prstGeom>
          <a:noFill/>
          <a:ln>
            <a:noFill/>
          </a:ln>
        </p:spPr>
        <p:txBody>
          <a:bodyPr anchor="ctr"/>
          <a:p>
            <a:pPr algn="r">
              <a:lnSpc>
                <a:spcPct val="100000"/>
              </a:lnSpc>
            </a:pPr>
            <a:fld id="{ADDC2AD8-2E85-4B98-8512-2E509AC69A32}" type="slidenum">
              <a:rPr b="0" lang="en-US" sz="1200" spc="-1" strike="noStrike">
                <a:solidFill>
                  <a:srgbClr val="8b8b8b"/>
                </a:solidFill>
                <a:latin typeface="Calibri"/>
              </a:rPr>
              <a:t>&lt;number&gt;</a:t>
            </a:fld>
            <a:endParaRPr b="0" lang="en-US" sz="1200" spc="-1" strike="noStrike">
              <a:latin typeface="Times New Roman"/>
            </a:endParaRPr>
          </a:p>
        </p:txBody>
      </p:sp>
    </p:spTree>
  </p:cSld>
  <p:timing>
    <p:tnLst>
      <p:par>
        <p:cTn id="11" dur="indefinite" restart="never" nodeType="tmRoot">
          <p:childTnLst>
            <p:seq>
              <p:cTn id="12" dur="indefinite"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4" name="TextShape 1"/>
          <p:cNvSpPr txBox="1"/>
          <p:nvPr/>
        </p:nvSpPr>
        <p:spPr>
          <a:xfrm>
            <a:off x="5313240" y="1163520"/>
            <a:ext cx="4897080" cy="4973400"/>
          </a:xfrm>
          <a:prstGeom prst="rect">
            <a:avLst/>
          </a:prstGeom>
          <a:noFill/>
          <a:ln>
            <a:noFill/>
          </a:ln>
        </p:spPr>
        <p:txBody>
          <a:bodyPr/>
          <a:p>
            <a:pPr marL="228600" indent="-228240">
              <a:lnSpc>
                <a:spcPct val="90000"/>
              </a:lnSpc>
              <a:spcBef>
                <a:spcPts val="1001"/>
              </a:spcBef>
              <a:buClr>
                <a:srgbClr val="000000"/>
              </a:buClr>
              <a:buFont typeface="Arial"/>
              <a:buChar char="•"/>
            </a:pPr>
            <a:r>
              <a:rPr b="0" lang="en-US" sz="2000" spc="-1" strike="noStrike">
                <a:solidFill>
                  <a:srgbClr val="000000"/>
                </a:solidFill>
                <a:latin typeface="Calibri"/>
              </a:rPr>
              <a:t>Promote Drug Discovery R&amp;D, with open-source knowledge, databases, compound libraries,</a:t>
            </a:r>
            <a:endParaRPr b="0" lang="en-US" sz="20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000" spc="-1" strike="noStrike">
                <a:solidFill>
                  <a:srgbClr val="000000"/>
                </a:solidFill>
                <a:latin typeface="Calibri"/>
              </a:rPr>
              <a:t>Support early-stage drug discovery and development, particularly in developing countries,</a:t>
            </a:r>
            <a:endParaRPr b="0" lang="en-US" sz="20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000" spc="-1" strike="noStrike">
                <a:solidFill>
                  <a:srgbClr val="000000"/>
                </a:solidFill>
                <a:latin typeface="Calibri"/>
              </a:rPr>
              <a:t>Stimulate global cooperation in R&amp;D</a:t>
            </a:r>
            <a:endParaRPr b="0" lang="en-US" sz="20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000" spc="-1" strike="noStrike">
                <a:solidFill>
                  <a:srgbClr val="000000"/>
                </a:solidFill>
                <a:latin typeface="Calibri"/>
              </a:rPr>
              <a:t>Encourage research on mechanisms of action and PK of natural products and traditional medicines. Evidence-based medicine.</a:t>
            </a:r>
            <a:endParaRPr b="0" lang="en-US" sz="20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000" spc="-1" strike="noStrike">
                <a:solidFill>
                  <a:srgbClr val="000000"/>
                </a:solidFill>
                <a:latin typeface="Calibri"/>
              </a:rPr>
              <a:t>Capacity building for clinical trials, particularly in developing countries,</a:t>
            </a:r>
            <a:endParaRPr b="0" lang="en-US" sz="20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en-US" sz="2000" spc="-1" strike="noStrike">
                <a:solidFill>
                  <a:srgbClr val="000000"/>
                </a:solidFill>
                <a:latin typeface="Calibri"/>
              </a:rPr>
              <a:t>Encourage development of regulatory affairs in developing countries</a:t>
            </a:r>
            <a:endParaRPr b="0" lang="en-US" sz="2000" spc="-1" strike="noStrike">
              <a:solidFill>
                <a:srgbClr val="000000"/>
              </a:solidFill>
              <a:latin typeface="Calibri"/>
            </a:endParaRPr>
          </a:p>
          <a:p>
            <a:pPr>
              <a:lnSpc>
                <a:spcPct val="90000"/>
              </a:lnSpc>
              <a:spcBef>
                <a:spcPts val="1001"/>
              </a:spcBef>
            </a:pPr>
            <a:endParaRPr b="0" lang="en-US" sz="2000" spc="-1" strike="noStrike">
              <a:solidFill>
                <a:srgbClr val="000000"/>
              </a:solidFill>
              <a:latin typeface="Calibri"/>
            </a:endParaRPr>
          </a:p>
        </p:txBody>
      </p:sp>
      <p:pic>
        <p:nvPicPr>
          <p:cNvPr id="235" name="Image 3" descr=""/>
          <p:cNvPicPr/>
          <p:nvPr/>
        </p:nvPicPr>
        <p:blipFill>
          <a:blip r:embed="rId1"/>
          <a:stretch/>
        </p:blipFill>
        <p:spPr>
          <a:xfrm>
            <a:off x="1523880" y="1149480"/>
            <a:ext cx="3609720" cy="4773240"/>
          </a:xfrm>
          <a:prstGeom prst="rect">
            <a:avLst/>
          </a:prstGeom>
          <a:ln>
            <a:noFill/>
          </a:ln>
        </p:spPr>
      </p:pic>
      <p:sp>
        <p:nvSpPr>
          <p:cNvPr id="236" name="TextShape 2"/>
          <p:cNvSpPr txBox="1"/>
          <p:nvPr/>
        </p:nvSpPr>
        <p:spPr>
          <a:xfrm>
            <a:off x="1981080" y="71280"/>
            <a:ext cx="8229240" cy="1236600"/>
          </a:xfrm>
          <a:prstGeom prst="rect">
            <a:avLst/>
          </a:prstGeom>
          <a:noFill/>
          <a:ln>
            <a:noFill/>
          </a:ln>
        </p:spPr>
        <p:txBody>
          <a:bodyPr anchor="ctr"/>
          <a:p>
            <a:pPr algn="ctr">
              <a:lnSpc>
                <a:spcPct val="90000"/>
              </a:lnSpc>
            </a:pPr>
            <a:r>
              <a:rPr b="1" lang="en-US" sz="2400" spc="-1" strike="noStrike">
                <a:solidFill>
                  <a:srgbClr val="000000"/>
                </a:solidFill>
                <a:latin typeface="Calibri Light"/>
              </a:rPr>
              <a:t>Some relevant WHO Priorities where IUPHAR is active</a:t>
            </a:r>
            <a:endParaRPr b="0" lang="en-US" sz="2400" spc="-1" strike="noStrike">
              <a:solidFill>
                <a:srgbClr val="000000"/>
              </a:solidFill>
              <a:latin typeface="Calibri"/>
            </a:endParaRPr>
          </a:p>
        </p:txBody>
      </p:sp>
      <p:sp>
        <p:nvSpPr>
          <p:cNvPr id="237" name="TextShape 3"/>
          <p:cNvSpPr txBox="1"/>
          <p:nvPr/>
        </p:nvSpPr>
        <p:spPr>
          <a:xfrm>
            <a:off x="9144000" y="19080"/>
            <a:ext cx="1066320" cy="328320"/>
          </a:xfrm>
          <a:prstGeom prst="rect">
            <a:avLst/>
          </a:prstGeom>
          <a:noFill/>
          <a:ln>
            <a:noFill/>
          </a:ln>
        </p:spPr>
        <p:txBody>
          <a:bodyPr anchor="ctr"/>
          <a:p>
            <a:pPr algn="r">
              <a:lnSpc>
                <a:spcPct val="100000"/>
              </a:lnSpc>
            </a:pPr>
            <a:fld id="{A7406ADE-DBE4-427A-B2F0-007F7A7C9BF2}" type="slidenum">
              <a:rPr b="0" lang="en-US" sz="1200" spc="-1" strike="noStrike">
                <a:solidFill>
                  <a:srgbClr val="8b8b8b"/>
                </a:solidFill>
                <a:latin typeface="Calibri"/>
              </a:rPr>
              <a:t>&lt;number&gt;</a:t>
            </a:fld>
            <a:endParaRPr b="0" lang="en-US" sz="1200" spc="-1" strike="noStrike">
              <a:latin typeface="Times New Roman"/>
            </a:endParaRPr>
          </a:p>
        </p:txBody>
      </p:sp>
      <p:sp>
        <p:nvSpPr>
          <p:cNvPr id="238" name="CustomShape 4"/>
          <p:cNvSpPr/>
          <p:nvPr/>
        </p:nvSpPr>
        <p:spPr>
          <a:xfrm>
            <a:off x="1433520" y="6137280"/>
            <a:ext cx="9708840" cy="639000"/>
          </a:xfrm>
          <a:prstGeom prst="rect">
            <a:avLst/>
          </a:prstGeom>
          <a:noFill/>
          <a:ln>
            <a:noFill/>
          </a:ln>
        </p:spPr>
        <p:style>
          <a:lnRef idx="0"/>
          <a:fillRef idx="0"/>
          <a:effectRef idx="0"/>
          <a:fontRef idx="minor"/>
        </p:style>
        <p:txBody>
          <a:bodyPr lIns="90000" rIns="90000" tIns="45000" bIns="45000"/>
          <a:p>
            <a:pPr algn="ctr">
              <a:lnSpc>
                <a:spcPct val="100000"/>
              </a:lnSpc>
            </a:pPr>
            <a:r>
              <a:rPr b="1" i="1" lang="en-US" sz="1800" spc="-1" strike="noStrike">
                <a:solidFill>
                  <a:srgbClr val="000000"/>
                </a:solidFill>
                <a:latin typeface="Calibri"/>
              </a:rPr>
              <a:t>IUPHAR is an official Non-Governmental Organisation (NGO) to WHO for preclinical and clinical pharmacology and education</a:t>
            </a:r>
            <a:endParaRPr b="0" lang="en-US" sz="1800" spc="-1" strike="noStrike">
              <a:latin typeface="Arial"/>
            </a:endParaRPr>
          </a:p>
        </p:txBody>
      </p:sp>
    </p:spTree>
  </p:cSld>
  <p:timing>
    <p:tnLst>
      <p:par>
        <p:cTn id="13" dur="indefinite" restart="never" nodeType="tmRoot">
          <p:childTnLst>
            <p:seq>
              <p:cTn id="14" dur="indefinite"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9" name="TextShape 1"/>
          <p:cNvSpPr txBox="1"/>
          <p:nvPr/>
        </p:nvSpPr>
        <p:spPr>
          <a:xfrm>
            <a:off x="838080" y="365040"/>
            <a:ext cx="10515240" cy="1325160"/>
          </a:xfrm>
          <a:prstGeom prst="rect">
            <a:avLst/>
          </a:prstGeom>
          <a:noFill/>
          <a:ln>
            <a:noFill/>
          </a:ln>
        </p:spPr>
        <p:txBody>
          <a:bodyPr anchor="ctr"/>
          <a:p>
            <a:pPr>
              <a:lnSpc>
                <a:spcPct val="90000"/>
              </a:lnSpc>
            </a:pPr>
            <a:r>
              <a:rPr b="0" lang="en-US" sz="4400" spc="-1" strike="noStrike">
                <a:solidFill>
                  <a:srgbClr val="000000"/>
                </a:solidFill>
                <a:latin typeface="Calibri Light"/>
              </a:rPr>
              <a:t>Polyphenol Natural Products</a:t>
            </a:r>
            <a:br/>
            <a:endParaRPr b="0" lang="en-US" sz="4400" spc="-1" strike="noStrike">
              <a:solidFill>
                <a:srgbClr val="000000"/>
              </a:solidFill>
              <a:latin typeface="Calibri"/>
            </a:endParaRPr>
          </a:p>
        </p:txBody>
      </p:sp>
      <p:sp>
        <p:nvSpPr>
          <p:cNvPr id="240" name="CustomShape 2"/>
          <p:cNvSpPr/>
          <p:nvPr/>
        </p:nvSpPr>
        <p:spPr>
          <a:xfrm>
            <a:off x="461880" y="646200"/>
            <a:ext cx="11004120" cy="4876200"/>
          </a:xfrm>
          <a:prstGeom prst="rect">
            <a:avLst/>
          </a:prstGeom>
          <a:noFill/>
          <a:ln>
            <a:noFill/>
          </a:ln>
        </p:spPr>
        <p:style>
          <a:lnRef idx="0"/>
          <a:fillRef idx="0"/>
          <a:effectRef idx="0"/>
          <a:fontRef idx="minor"/>
        </p:style>
        <p:txBody>
          <a:bodyPr lIns="90000" rIns="90000" tIns="45000" bIns="45000"/>
          <a:p>
            <a:pPr>
              <a:lnSpc>
                <a:spcPct val="100000"/>
              </a:lnSpc>
            </a:pPr>
            <a:endParaRPr b="0" lang="en-US" sz="1800" spc="-1" strike="noStrike">
              <a:latin typeface="Arial"/>
            </a:endParaRPr>
          </a:p>
          <a:p>
            <a:pPr>
              <a:lnSpc>
                <a:spcPct val="100000"/>
              </a:lnSpc>
            </a:pPr>
            <a:endParaRPr b="0" lang="en-US" sz="1800" spc="-1" strike="noStrike">
              <a:latin typeface="Arial"/>
            </a:endParaRPr>
          </a:p>
          <a:p>
            <a:pPr>
              <a:lnSpc>
                <a:spcPct val="100000"/>
              </a:lnSpc>
            </a:pPr>
            <a:r>
              <a:rPr b="1" lang="en-US" sz="1800" spc="-1" strike="noStrike">
                <a:solidFill>
                  <a:srgbClr val="000000"/>
                </a:solidFill>
                <a:latin typeface="Arial"/>
              </a:rPr>
              <a:t>Flavonoids</a:t>
            </a:r>
            <a:r>
              <a:rPr b="0" lang="en-US" sz="1800" spc="-1" strike="noStrike">
                <a:solidFill>
                  <a:srgbClr val="000000"/>
                </a:solidFill>
                <a:latin typeface="Arial"/>
              </a:rPr>
              <a:t>, </a:t>
            </a:r>
            <a:r>
              <a:rPr b="1" lang="en-US" sz="1800" spc="-1" strike="noStrike">
                <a:solidFill>
                  <a:srgbClr val="000000"/>
                </a:solidFill>
                <a:latin typeface="Arial"/>
              </a:rPr>
              <a:t>Anthocyanins</a:t>
            </a:r>
            <a:r>
              <a:rPr b="0" lang="en-US" sz="1800" spc="-1" strike="noStrike">
                <a:solidFill>
                  <a:srgbClr val="000000"/>
                </a:solidFill>
                <a:latin typeface="Arial"/>
              </a:rPr>
              <a:t>, </a:t>
            </a:r>
            <a:r>
              <a:rPr b="1" lang="en-US" sz="1800" spc="-1" strike="noStrike">
                <a:solidFill>
                  <a:srgbClr val="000000"/>
                </a:solidFill>
                <a:latin typeface="Arial"/>
              </a:rPr>
              <a:t>Chalcones</a:t>
            </a:r>
            <a:r>
              <a:rPr b="0" lang="en-US" sz="1800" spc="-1" strike="noStrike">
                <a:solidFill>
                  <a:srgbClr val="000000"/>
                </a:solidFill>
                <a:latin typeface="Arial"/>
              </a:rPr>
              <a:t>, </a:t>
            </a:r>
            <a:r>
              <a:rPr b="1" lang="en-US" sz="1800" spc="-1" strike="noStrike">
                <a:solidFill>
                  <a:srgbClr val="000000"/>
                </a:solidFill>
                <a:latin typeface="Arial"/>
              </a:rPr>
              <a:t>Dihydrochalcones</a:t>
            </a:r>
            <a:r>
              <a:rPr b="0" lang="en-US" sz="1800" spc="-1" strike="noStrike">
                <a:solidFill>
                  <a:srgbClr val="000000"/>
                </a:solidFill>
                <a:latin typeface="Arial"/>
              </a:rPr>
              <a:t>, </a:t>
            </a:r>
            <a:r>
              <a:rPr b="1" lang="en-US" sz="1800" spc="-1" strike="noStrike">
                <a:solidFill>
                  <a:srgbClr val="000000"/>
                </a:solidFill>
                <a:latin typeface="Arial"/>
              </a:rPr>
              <a:t>Dihydroflavonols</a:t>
            </a:r>
            <a:r>
              <a:rPr b="0" lang="en-US" sz="1800" spc="-1" strike="noStrike">
                <a:solidFill>
                  <a:srgbClr val="000000"/>
                </a:solidFill>
                <a:latin typeface="Arial"/>
              </a:rPr>
              <a:t>, </a:t>
            </a:r>
            <a:r>
              <a:rPr b="1" lang="en-US" sz="1800" spc="-1" strike="noStrike">
                <a:solidFill>
                  <a:srgbClr val="000000"/>
                </a:solidFill>
                <a:latin typeface="Arial"/>
              </a:rPr>
              <a:t>Flavanols</a:t>
            </a:r>
            <a:r>
              <a:rPr b="0" lang="en-US" sz="1800" spc="-1" strike="noStrike">
                <a:solidFill>
                  <a:srgbClr val="000000"/>
                </a:solidFill>
                <a:latin typeface="Arial"/>
              </a:rPr>
              <a:t>, </a:t>
            </a:r>
            <a:r>
              <a:rPr b="1" lang="en-US" sz="1800" spc="-1" strike="noStrike">
                <a:solidFill>
                  <a:srgbClr val="000000"/>
                </a:solidFill>
                <a:latin typeface="Arial"/>
              </a:rPr>
              <a:t>Flavanone</a:t>
            </a:r>
            <a:r>
              <a:rPr b="0" lang="en-US" sz="1800" spc="-1" strike="noStrike">
                <a:solidFill>
                  <a:srgbClr val="000000"/>
                </a:solidFill>
                <a:latin typeface="Arial"/>
              </a:rPr>
              <a:t>, </a:t>
            </a:r>
            <a:r>
              <a:rPr b="1" lang="en-US" sz="1800" spc="-1" strike="noStrike">
                <a:solidFill>
                  <a:srgbClr val="000000"/>
                </a:solidFill>
                <a:latin typeface="Arial"/>
              </a:rPr>
              <a:t>Flavones</a:t>
            </a:r>
            <a:r>
              <a:rPr b="0" lang="en-US" sz="1800" spc="-1" strike="noStrike">
                <a:solidFill>
                  <a:srgbClr val="000000"/>
                </a:solidFill>
                <a:latin typeface="Arial"/>
              </a:rPr>
              <a:t>, </a:t>
            </a:r>
            <a:r>
              <a:rPr b="1" lang="en-US" sz="1800" spc="-1" strike="noStrike">
                <a:solidFill>
                  <a:srgbClr val="000000"/>
                </a:solidFill>
                <a:latin typeface="Arial"/>
              </a:rPr>
              <a:t>Flavonols</a:t>
            </a:r>
            <a:r>
              <a:rPr b="0" lang="en-US" sz="1800" spc="-1" strike="noStrike">
                <a:solidFill>
                  <a:srgbClr val="000000"/>
                </a:solidFill>
                <a:latin typeface="Arial"/>
              </a:rPr>
              <a:t>, </a:t>
            </a:r>
            <a:r>
              <a:rPr b="1" lang="en-US" sz="1800" spc="-1" strike="noStrike">
                <a:solidFill>
                  <a:srgbClr val="000000"/>
                </a:solidFill>
                <a:latin typeface="Arial"/>
              </a:rPr>
              <a:t>Isoflavonoids</a:t>
            </a:r>
            <a:r>
              <a:rPr b="0" lang="en-US" sz="1800" spc="-1" strike="noStrike">
                <a:solidFill>
                  <a:srgbClr val="000000"/>
                </a:solidFill>
                <a:latin typeface="Arial"/>
              </a:rPr>
              <a:t>, </a:t>
            </a:r>
            <a:r>
              <a:rPr b="1" lang="en-US" sz="1800" spc="-1" strike="noStrike">
                <a:solidFill>
                  <a:srgbClr val="000000"/>
                </a:solidFill>
                <a:latin typeface="Arial"/>
              </a:rPr>
              <a:t>Phenolic acids</a:t>
            </a:r>
            <a:r>
              <a:rPr b="0" lang="en-US" sz="1800" spc="-1" strike="noStrike">
                <a:solidFill>
                  <a:srgbClr val="000000"/>
                </a:solidFill>
                <a:latin typeface="Arial"/>
              </a:rPr>
              <a:t>, </a:t>
            </a:r>
            <a:r>
              <a:rPr b="1" lang="en-US" sz="1800" spc="-1" strike="noStrike">
                <a:solidFill>
                  <a:srgbClr val="000000"/>
                </a:solidFill>
                <a:latin typeface="Arial"/>
              </a:rPr>
              <a:t>Hydroxybenzoic acids</a:t>
            </a:r>
            <a:r>
              <a:rPr b="0" lang="en-US" sz="1800" spc="-1" strike="noStrike">
                <a:solidFill>
                  <a:srgbClr val="000000"/>
                </a:solidFill>
                <a:latin typeface="Arial"/>
              </a:rPr>
              <a:t>, </a:t>
            </a:r>
            <a:r>
              <a:rPr b="1" lang="en-US" sz="1800" spc="-1" strike="noStrike">
                <a:solidFill>
                  <a:srgbClr val="000000"/>
                </a:solidFill>
                <a:latin typeface="Arial"/>
              </a:rPr>
              <a:t>Hydroxycinnamic acids</a:t>
            </a:r>
            <a:r>
              <a:rPr b="0" lang="en-US" sz="1800" spc="-1" strike="noStrike">
                <a:solidFill>
                  <a:srgbClr val="000000"/>
                </a:solidFill>
                <a:latin typeface="Arial"/>
              </a:rPr>
              <a:t>, </a:t>
            </a:r>
            <a:r>
              <a:rPr b="1" lang="en-US" sz="1800" spc="-1" strike="noStrike">
                <a:solidFill>
                  <a:srgbClr val="000000"/>
                </a:solidFill>
                <a:latin typeface="Arial"/>
              </a:rPr>
              <a:t>Hydroxyphenylacetic acids</a:t>
            </a:r>
            <a:r>
              <a:rPr b="0" lang="en-US" sz="1800" spc="-1" strike="noStrike">
                <a:solidFill>
                  <a:srgbClr val="000000"/>
                </a:solidFill>
                <a:latin typeface="Arial"/>
              </a:rPr>
              <a:t>, </a:t>
            </a:r>
            <a:r>
              <a:rPr b="1" lang="en-US" sz="1800" spc="-1" strike="noStrike">
                <a:solidFill>
                  <a:srgbClr val="000000"/>
                </a:solidFill>
                <a:latin typeface="Arial"/>
              </a:rPr>
              <a:t>Hydroxyphenylpropanoic  acids</a:t>
            </a:r>
            <a:r>
              <a:rPr b="0" lang="en-US" sz="1800" spc="-1" strike="noStrike">
                <a:solidFill>
                  <a:srgbClr val="000000"/>
                </a:solidFill>
                <a:latin typeface="Arial"/>
              </a:rPr>
              <a:t>, </a:t>
            </a:r>
            <a:r>
              <a:rPr b="1" lang="en-US" sz="1800" spc="-1" strike="noStrike">
                <a:solidFill>
                  <a:srgbClr val="000000"/>
                </a:solidFill>
                <a:latin typeface="Arial"/>
              </a:rPr>
              <a:t>Stilbenes</a:t>
            </a:r>
            <a:r>
              <a:rPr b="0" lang="en-US" sz="1800" spc="-1" strike="noStrike">
                <a:solidFill>
                  <a:srgbClr val="000000"/>
                </a:solidFill>
                <a:latin typeface="Arial"/>
              </a:rPr>
              <a:t>, </a:t>
            </a:r>
            <a:r>
              <a:rPr b="1" lang="en-US" sz="1800" spc="-1" strike="noStrike">
                <a:solidFill>
                  <a:srgbClr val="000000"/>
                </a:solidFill>
                <a:latin typeface="Arial"/>
              </a:rPr>
              <a:t>Stilbenes</a:t>
            </a:r>
            <a:r>
              <a:rPr b="0" lang="en-US" sz="1800" spc="-1" strike="noStrike">
                <a:solidFill>
                  <a:srgbClr val="000000"/>
                </a:solidFill>
                <a:latin typeface="Arial"/>
              </a:rPr>
              <a:t>, </a:t>
            </a:r>
            <a:r>
              <a:rPr b="1" lang="en-US" sz="1800" spc="-1" strike="noStrike">
                <a:solidFill>
                  <a:srgbClr val="000000"/>
                </a:solidFill>
                <a:latin typeface="Arial"/>
              </a:rPr>
              <a:t>Lignans</a:t>
            </a:r>
            <a:r>
              <a:rPr b="0" lang="en-US" sz="1800" spc="-1" strike="noStrike">
                <a:solidFill>
                  <a:srgbClr val="000000"/>
                </a:solidFill>
                <a:latin typeface="Arial"/>
              </a:rPr>
              <a:t>, </a:t>
            </a:r>
            <a:endParaRPr b="0" lang="en-US" sz="1800" spc="-1" strike="noStrike">
              <a:latin typeface="Arial"/>
            </a:endParaRPr>
          </a:p>
          <a:p>
            <a:pPr>
              <a:lnSpc>
                <a:spcPct val="100000"/>
              </a:lnSpc>
            </a:pPr>
            <a:r>
              <a:rPr b="1" lang="en-US" sz="1800" spc="-1" strike="noStrike">
                <a:solidFill>
                  <a:srgbClr val="000000"/>
                </a:solidFill>
                <a:latin typeface="Arial"/>
              </a:rPr>
              <a:t>Hydroxycinnamaldehydes</a:t>
            </a:r>
            <a:r>
              <a:rPr b="0" lang="en-US" sz="1800" spc="-1" strike="noStrike">
                <a:solidFill>
                  <a:srgbClr val="000000"/>
                </a:solidFill>
                <a:latin typeface="Arial"/>
              </a:rPr>
              <a:t>, </a:t>
            </a:r>
            <a:r>
              <a:rPr b="1" lang="en-US" sz="1800" spc="-1" strike="noStrike">
                <a:solidFill>
                  <a:srgbClr val="000000"/>
                </a:solidFill>
                <a:latin typeface="Arial"/>
              </a:rPr>
              <a:t>Alkylmethoxyphenols</a:t>
            </a:r>
            <a:r>
              <a:rPr b="0" lang="en-US" sz="1800" spc="-1" strike="noStrike">
                <a:solidFill>
                  <a:srgbClr val="000000"/>
                </a:solidFill>
                <a:latin typeface="Arial"/>
              </a:rPr>
              <a:t>,</a:t>
            </a:r>
            <a:r>
              <a:rPr b="1" lang="en-US" sz="1800" spc="-1" strike="noStrike">
                <a:solidFill>
                  <a:srgbClr val="000000"/>
                </a:solidFill>
                <a:latin typeface="Arial"/>
              </a:rPr>
              <a:t>hydroxycoumarins</a:t>
            </a:r>
            <a:r>
              <a:rPr b="0" lang="en-US" sz="1800" spc="-1" strike="noStrike">
                <a:solidFill>
                  <a:srgbClr val="000000"/>
                </a:solidFill>
                <a:latin typeface="Arial"/>
              </a:rPr>
              <a:t>, </a:t>
            </a:r>
            <a:r>
              <a:rPr b="1" lang="en-US" sz="1800" spc="-1" strike="noStrike">
                <a:solidFill>
                  <a:srgbClr val="000000"/>
                </a:solidFill>
                <a:latin typeface="Arial"/>
              </a:rPr>
              <a:t>Hydroxyphenylpropenes</a:t>
            </a:r>
            <a:r>
              <a:rPr b="0" lang="en-US" sz="1800" spc="-1" strike="noStrike">
                <a:solidFill>
                  <a:srgbClr val="000000"/>
                </a:solidFill>
                <a:latin typeface="Arial"/>
              </a:rPr>
              <a:t>, </a:t>
            </a:r>
            <a:endParaRPr b="0" lang="en-US" sz="1800" spc="-1" strike="noStrike">
              <a:latin typeface="Arial"/>
            </a:endParaRPr>
          </a:p>
          <a:p>
            <a:pPr>
              <a:lnSpc>
                <a:spcPct val="100000"/>
              </a:lnSpc>
            </a:pPr>
            <a:r>
              <a:rPr b="1" lang="en-US" sz="1800" spc="-1" strike="noStrike">
                <a:solidFill>
                  <a:srgbClr val="000000"/>
                </a:solidFill>
                <a:latin typeface="Arial"/>
              </a:rPr>
              <a:t>Methoxyphenols</a:t>
            </a:r>
            <a:r>
              <a:rPr b="0" lang="en-US" sz="1800" spc="-1" strike="noStrike">
                <a:solidFill>
                  <a:srgbClr val="000000"/>
                </a:solidFill>
                <a:latin typeface="Arial"/>
              </a:rPr>
              <a:t>, </a:t>
            </a:r>
            <a:r>
              <a:rPr b="1" lang="en-US" sz="1800" spc="-1" strike="noStrike">
                <a:solidFill>
                  <a:srgbClr val="000000"/>
                </a:solidFill>
                <a:latin typeface="Arial"/>
              </a:rPr>
              <a:t>Naphtoquinones</a:t>
            </a:r>
            <a:r>
              <a:rPr b="0" lang="en-US" sz="1800" spc="-1" strike="noStrike">
                <a:solidFill>
                  <a:srgbClr val="000000"/>
                </a:solidFill>
                <a:latin typeface="Arial"/>
              </a:rPr>
              <a:t>, </a:t>
            </a:r>
            <a:r>
              <a:rPr b="1" lang="en-US" sz="1800" spc="-1" strike="noStrike">
                <a:solidFill>
                  <a:srgbClr val="000000"/>
                </a:solidFill>
                <a:latin typeface="Arial"/>
              </a:rPr>
              <a:t>Phenolicterpenes</a:t>
            </a:r>
            <a:r>
              <a:rPr b="0" lang="en-US" sz="1800" spc="-1" strike="noStrike">
                <a:solidFill>
                  <a:srgbClr val="000000"/>
                </a:solidFill>
                <a:latin typeface="Arial"/>
              </a:rPr>
              <a:t>, </a:t>
            </a:r>
            <a:r>
              <a:rPr b="1" lang="en-US" sz="1800" spc="-1" strike="noStrike">
                <a:solidFill>
                  <a:srgbClr val="000000"/>
                </a:solidFill>
                <a:latin typeface="Arial"/>
              </a:rPr>
              <a:t>Tyrosols</a:t>
            </a:r>
            <a:r>
              <a:rPr b="0" lang="en-US" sz="1800" spc="-1" strike="noStrike">
                <a:solidFill>
                  <a:srgbClr val="000000"/>
                </a:solidFill>
                <a:latin typeface="Arial"/>
              </a:rPr>
              <a:t>, </a:t>
            </a:r>
            <a:r>
              <a:rPr b="1" lang="en-US" sz="1800" spc="-1" strike="noStrike">
                <a:solidFill>
                  <a:srgbClr val="000000"/>
                </a:solidFill>
                <a:latin typeface="Arial"/>
              </a:rPr>
              <a:t>Alkylphenols</a:t>
            </a:r>
            <a:r>
              <a:rPr b="0" lang="en-US" sz="1800" spc="-1" strike="noStrike">
                <a:solidFill>
                  <a:srgbClr val="000000"/>
                </a:solidFill>
                <a:latin typeface="Arial"/>
              </a:rPr>
              <a:t>, </a:t>
            </a:r>
            <a:r>
              <a:rPr b="1" lang="en-US" sz="1800" spc="-1" strike="noStrike">
                <a:solidFill>
                  <a:srgbClr val="000000"/>
                </a:solidFill>
                <a:latin typeface="Arial"/>
              </a:rPr>
              <a:t>Curcuminoids</a:t>
            </a:r>
            <a:r>
              <a:rPr b="0" lang="en-US" sz="1800" spc="-1" strike="noStrike">
                <a:solidFill>
                  <a:srgbClr val="000000"/>
                </a:solidFill>
                <a:latin typeface="Arial"/>
              </a:rPr>
              <a:t>, </a:t>
            </a:r>
            <a:r>
              <a:rPr b="1" lang="en-US" sz="1800" spc="-1" strike="noStrike">
                <a:solidFill>
                  <a:srgbClr val="000000"/>
                </a:solidFill>
                <a:latin typeface="Arial"/>
              </a:rPr>
              <a:t>Furanocoumarins</a:t>
            </a:r>
            <a:r>
              <a:rPr b="0" lang="en-US" sz="1800" spc="-1" strike="noStrike">
                <a:solidFill>
                  <a:srgbClr val="000000"/>
                </a:solidFill>
                <a:latin typeface="Arial"/>
              </a:rPr>
              <a:t>,</a:t>
            </a:r>
            <a:r>
              <a:rPr b="1" lang="en-US" sz="1800" spc="-1" strike="noStrike">
                <a:solidFill>
                  <a:srgbClr val="000000"/>
                </a:solidFill>
                <a:latin typeface="Arial"/>
              </a:rPr>
              <a:t>Hydroxybenzaldehydes</a:t>
            </a:r>
            <a:r>
              <a:rPr b="0" lang="en-US" sz="1800" spc="-1" strike="noStrike">
                <a:solidFill>
                  <a:srgbClr val="000000"/>
                </a:solidFill>
                <a:latin typeface="Arial"/>
              </a:rPr>
              <a:t>, </a:t>
            </a:r>
            <a:r>
              <a:rPr b="1" lang="en-US" sz="1800" spc="-1" strike="noStrike">
                <a:solidFill>
                  <a:srgbClr val="000000"/>
                </a:solidFill>
                <a:latin typeface="Arial"/>
              </a:rPr>
              <a:t>Hydroxybenzoketones</a:t>
            </a:r>
            <a:endParaRPr b="0" lang="en-US" sz="1800" spc="-1" strike="noStrike">
              <a:latin typeface="Arial"/>
            </a:endParaRPr>
          </a:p>
          <a:p>
            <a:pPr>
              <a:lnSpc>
                <a:spcPct val="100000"/>
              </a:lnSpc>
            </a:pPr>
            <a:endParaRPr b="0" lang="en-US" sz="1800" spc="-1" strike="noStrike">
              <a:latin typeface="Arial"/>
            </a:endParaRPr>
          </a:p>
          <a:p>
            <a:pPr>
              <a:lnSpc>
                <a:spcPct val="100000"/>
              </a:lnSpc>
            </a:pPr>
            <a:r>
              <a:rPr b="1" lang="en-US" sz="2000" spc="-1" strike="noStrike">
                <a:solidFill>
                  <a:srgbClr val="000000"/>
                </a:solidFill>
                <a:latin typeface="Arial"/>
              </a:rPr>
              <a:t>See </a:t>
            </a:r>
            <a:r>
              <a:rPr b="1" lang="en-US" sz="2000" spc="-1" strike="noStrike" u="sng">
                <a:solidFill>
                  <a:srgbClr val="0563c1"/>
                </a:solidFill>
                <a:uFillTx/>
                <a:latin typeface="Arial"/>
                <a:hlinkClick r:id="rId1"/>
              </a:rPr>
              <a:t>www.phenol-explorer.eu</a:t>
            </a:r>
            <a:endParaRPr b="0" lang="en-US" sz="2000" spc="-1" strike="noStrike">
              <a:latin typeface="Arial"/>
            </a:endParaRPr>
          </a:p>
          <a:p>
            <a:pPr>
              <a:lnSpc>
                <a:spcPct val="100000"/>
              </a:lnSpc>
            </a:pPr>
            <a:endParaRPr b="0" lang="en-US" sz="2000" spc="-1" strike="noStrike">
              <a:latin typeface="Arial"/>
            </a:endParaRPr>
          </a:p>
          <a:p>
            <a:pPr>
              <a:lnSpc>
                <a:spcPct val="100000"/>
              </a:lnSpc>
            </a:pPr>
            <a:r>
              <a:rPr b="1" lang="en-US" sz="1800" spc="-1" strike="noStrike">
                <a:solidFill>
                  <a:srgbClr val="000000"/>
                </a:solidFill>
                <a:latin typeface="Arial"/>
              </a:rPr>
              <a:t>Polyphenol glycosides are normally absorbed as aglycones, and then reglycosylated.</a:t>
            </a:r>
            <a:endParaRPr b="0" lang="en-US" sz="1800" spc="-1" strike="noStrike">
              <a:latin typeface="Arial"/>
            </a:endParaRPr>
          </a:p>
          <a:p>
            <a:pPr>
              <a:lnSpc>
                <a:spcPct val="100000"/>
              </a:lnSpc>
            </a:pPr>
            <a:r>
              <a:rPr b="1" lang="en-US" sz="1800" spc="-1" strike="noStrike">
                <a:solidFill>
                  <a:srgbClr val="000000"/>
                </a:solidFill>
                <a:latin typeface="Arial"/>
              </a:rPr>
              <a:t>However, glycosylation has remarkable recognition properties, which are underestimated.</a:t>
            </a:r>
            <a:endParaRPr b="0" lang="en-US" sz="1800" spc="-1" strike="noStrike">
              <a:latin typeface="Arial"/>
            </a:endParaRPr>
          </a:p>
          <a:p>
            <a:pPr>
              <a:lnSpc>
                <a:spcPct val="100000"/>
              </a:lnSpc>
            </a:pPr>
            <a:r>
              <a:rPr b="1" lang="en-US" sz="1800" spc="-1" strike="noStrike">
                <a:solidFill>
                  <a:srgbClr val="000000"/>
                </a:solidFill>
                <a:latin typeface="Arial"/>
              </a:rPr>
              <a:t>We take in ~1.8 g of polyphenols/day, extensively metabolised by microbiome.</a:t>
            </a:r>
            <a:endParaRPr b="0" lang="en-US" sz="1800" spc="-1" strike="noStrike">
              <a:latin typeface="Arial"/>
            </a:endParaRPr>
          </a:p>
          <a:p>
            <a:pPr>
              <a:lnSpc>
                <a:spcPct val="100000"/>
              </a:lnSpc>
            </a:pPr>
            <a:endParaRPr b="0" lang="en-US" sz="1800" spc="-1" strike="noStrike">
              <a:latin typeface="Arial"/>
            </a:endParaRPr>
          </a:p>
          <a:p>
            <a:pPr>
              <a:lnSpc>
                <a:spcPct val="100000"/>
              </a:lnSpc>
            </a:pPr>
            <a:endParaRPr b="0" lang="en-US" sz="1800" spc="-1" strike="noStrike">
              <a:latin typeface="Arial"/>
            </a:endParaRPr>
          </a:p>
          <a:p>
            <a:pPr>
              <a:lnSpc>
                <a:spcPct val="100000"/>
              </a:lnSpc>
            </a:pPr>
            <a:r>
              <a:rPr b="1" lang="en-US" sz="1800" spc="-1" strike="noStrike">
                <a:solidFill>
                  <a:srgbClr val="000000"/>
                </a:solidFill>
                <a:latin typeface="Arial"/>
              </a:rPr>
              <a:t>Hisperidine: </a:t>
            </a:r>
            <a:endParaRPr b="0" lang="en-US" sz="1800" spc="-1" strike="noStrike">
              <a:latin typeface="Arial"/>
            </a:endParaRPr>
          </a:p>
        </p:txBody>
      </p:sp>
      <p:pic>
        <p:nvPicPr>
          <p:cNvPr id="241" name="Picture 12" descr=""/>
          <p:cNvPicPr/>
          <p:nvPr/>
        </p:nvPicPr>
        <p:blipFill>
          <a:blip r:embed="rId2"/>
          <a:stretch/>
        </p:blipFill>
        <p:spPr>
          <a:xfrm>
            <a:off x="9863280" y="4672080"/>
            <a:ext cx="1904760" cy="1914120"/>
          </a:xfrm>
          <a:prstGeom prst="rect">
            <a:avLst/>
          </a:prstGeom>
          <a:ln>
            <a:noFill/>
          </a:ln>
        </p:spPr>
      </p:pic>
      <p:sp>
        <p:nvSpPr>
          <p:cNvPr id="242" name="CustomShape 3"/>
          <p:cNvSpPr/>
          <p:nvPr/>
        </p:nvSpPr>
        <p:spPr>
          <a:xfrm>
            <a:off x="5580000" y="4770360"/>
            <a:ext cx="4103280" cy="1795320"/>
          </a:xfrm>
          <a:prstGeom prst="rect">
            <a:avLst/>
          </a:prstGeom>
          <a:noFill/>
          <a:ln>
            <a:noFill/>
          </a:ln>
        </p:spPr>
        <p:style>
          <a:lnRef idx="0"/>
          <a:fillRef idx="0"/>
          <a:effectRef idx="0"/>
          <a:fontRef idx="minor"/>
        </p:style>
        <p:txBody>
          <a:bodyPr lIns="90000" rIns="90000" tIns="45000" bIns="45000"/>
          <a:p>
            <a:pPr>
              <a:lnSpc>
                <a:spcPct val="100000"/>
              </a:lnSpc>
            </a:pPr>
            <a:r>
              <a:rPr b="1" lang="en-US" sz="1400" spc="-1" strike="noStrike">
                <a:solidFill>
                  <a:srgbClr val="000000"/>
                </a:solidFill>
                <a:latin typeface="Arial"/>
              </a:rPr>
              <a:t>Hypericin</a:t>
            </a:r>
            <a:r>
              <a:rPr b="0" lang="en-US" sz="1400" spc="-1" strike="noStrike">
                <a:solidFill>
                  <a:srgbClr val="000000"/>
                </a:solidFill>
                <a:latin typeface="Arial"/>
              </a:rPr>
              <a:t> is a </a:t>
            </a:r>
            <a:r>
              <a:rPr b="0" lang="en-US" sz="1400" spc="-1" strike="noStrike" u="sng">
                <a:solidFill>
                  <a:srgbClr val="0563c1"/>
                </a:solidFill>
                <a:uFillTx/>
                <a:latin typeface="Arial"/>
                <a:hlinkClick r:id="rId3"/>
              </a:rPr>
              <a:t>naphthodianthrone</a:t>
            </a:r>
            <a:r>
              <a:rPr b="0" lang="en-US" sz="1400" spc="-1" strike="noStrike">
                <a:solidFill>
                  <a:srgbClr val="000000"/>
                </a:solidFill>
                <a:latin typeface="Arial"/>
              </a:rPr>
              <a:t>, which, together with </a:t>
            </a:r>
            <a:r>
              <a:rPr b="0" lang="en-US" sz="1400" spc="-1" strike="noStrike" u="sng">
                <a:solidFill>
                  <a:srgbClr val="0563c1"/>
                </a:solidFill>
                <a:uFillTx/>
                <a:latin typeface="Arial"/>
                <a:hlinkClick r:id="rId4"/>
              </a:rPr>
              <a:t>hyperforin</a:t>
            </a:r>
            <a:r>
              <a:rPr b="0" lang="en-US" sz="1400" spc="-1" strike="noStrike">
                <a:solidFill>
                  <a:srgbClr val="000000"/>
                </a:solidFill>
                <a:latin typeface="Arial"/>
              </a:rPr>
              <a:t>, is one of the principal active constituents of </a:t>
            </a:r>
            <a:r>
              <a:rPr b="0" i="1" lang="en-US" sz="1400" spc="-1" strike="noStrike" u="sng">
                <a:solidFill>
                  <a:srgbClr val="0563c1"/>
                </a:solidFill>
                <a:uFillTx/>
                <a:latin typeface="Arial"/>
                <a:hlinkClick r:id="rId5"/>
              </a:rPr>
              <a:t>Hypericum</a:t>
            </a:r>
            <a:r>
              <a:rPr b="0" lang="en-US" sz="1400" spc="-1" strike="noStrike">
                <a:solidFill>
                  <a:srgbClr val="000000"/>
                </a:solidFill>
                <a:latin typeface="Arial"/>
              </a:rPr>
              <a:t> (</a:t>
            </a:r>
            <a:r>
              <a:rPr b="0" lang="en-US" sz="1400" spc="-1" strike="noStrike" u="sng">
                <a:solidFill>
                  <a:srgbClr val="0563c1"/>
                </a:solidFill>
                <a:uFillTx/>
                <a:latin typeface="Arial"/>
                <a:hlinkClick r:id="rId6"/>
              </a:rPr>
              <a:t>Saint John's wort</a:t>
            </a:r>
            <a:r>
              <a:rPr b="0" lang="en-US" sz="1400" spc="-1" strike="noStrike">
                <a:solidFill>
                  <a:srgbClr val="000000"/>
                </a:solidFill>
                <a:latin typeface="Arial"/>
              </a:rPr>
              <a:t>) On exposure to light (650-700nm.), hypericin undergoes type II photosensitization in which singlet oxygen and other reactive molecular species are produced : viricidal and anticancer</a:t>
            </a:r>
            <a:endParaRPr b="0" lang="en-US" sz="1400" spc="-1" strike="noStrike">
              <a:latin typeface="Arial"/>
            </a:endParaRPr>
          </a:p>
        </p:txBody>
      </p:sp>
      <p:pic>
        <p:nvPicPr>
          <p:cNvPr id="243" name="Graphique 2" descr=""/>
          <p:cNvPicPr/>
          <p:nvPr/>
        </p:nvPicPr>
        <p:blipFill>
          <a:blip r:embed="rId7"/>
          <a:stretch/>
        </p:blipFill>
        <p:spPr>
          <a:xfrm>
            <a:off x="2042280" y="4898880"/>
            <a:ext cx="3447720" cy="1785600"/>
          </a:xfrm>
          <a:prstGeom prst="rect">
            <a:avLst/>
          </a:prstGeom>
          <a:ln>
            <a:noFill/>
          </a:ln>
        </p:spPr>
      </p:pic>
    </p:spTree>
  </p:cSld>
  <p:timing>
    <p:tnLst>
      <p:par>
        <p:cTn id="15" dur="indefinite" restart="never" nodeType="tmRoot">
          <p:childTnLst>
            <p:seq>
              <p:cTn id="16" dur="indefinite"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4" name="CustomShape 1"/>
          <p:cNvSpPr/>
          <p:nvPr/>
        </p:nvSpPr>
        <p:spPr>
          <a:xfrm>
            <a:off x="830160" y="404640"/>
            <a:ext cx="10774080" cy="6399720"/>
          </a:xfrm>
          <a:prstGeom prst="rect">
            <a:avLst/>
          </a:prstGeom>
          <a:noFill/>
          <a:ln>
            <a:noFill/>
          </a:ln>
        </p:spPr>
        <p:style>
          <a:lnRef idx="0"/>
          <a:fillRef idx="0"/>
          <a:effectRef idx="0"/>
          <a:fontRef idx="minor"/>
        </p:style>
        <p:txBody>
          <a:bodyPr lIns="90000" rIns="90000" tIns="45000" bIns="45000"/>
          <a:p>
            <a:pPr>
              <a:lnSpc>
                <a:spcPct val="100000"/>
              </a:lnSpc>
            </a:pPr>
            <a:r>
              <a:rPr b="1" lang="en-US" sz="3600" spc="-1" strike="noStrike">
                <a:solidFill>
                  <a:srgbClr val="000000"/>
                </a:solidFill>
                <a:latin typeface="Calibri"/>
              </a:rPr>
              <a:t>IUPHAR Natural Products meetings </a:t>
            </a:r>
            <a:endParaRPr b="0" lang="en-US" sz="3600" spc="-1" strike="noStrike">
              <a:latin typeface="Arial"/>
            </a:endParaRPr>
          </a:p>
          <a:p>
            <a:pPr>
              <a:lnSpc>
                <a:spcPct val="100000"/>
              </a:lnSpc>
            </a:pPr>
            <a:endParaRPr b="0" lang="en-US" sz="3600" spc="-1" strike="noStrike">
              <a:latin typeface="Arial"/>
            </a:endParaRPr>
          </a:p>
          <a:p>
            <a:pPr lvl="1" marL="743040" indent="-285480">
              <a:lnSpc>
                <a:spcPct val="100000"/>
              </a:lnSpc>
              <a:buClr>
                <a:srgbClr val="000000"/>
              </a:buClr>
              <a:buFont typeface="Arial"/>
              <a:buChar char="•"/>
            </a:pPr>
            <a:r>
              <a:rPr b="1" lang="en-US" sz="2400" spc="-1" strike="noStrike">
                <a:solidFill>
                  <a:srgbClr val="000000"/>
                </a:solidFill>
                <a:latin typeface="Calibri"/>
              </a:rPr>
              <a:t>Third IUPHAR NP World Congress IUPHAR Singapore 2015, (local organiser Eric Wong)</a:t>
            </a:r>
            <a:endParaRPr b="0" lang="en-US" sz="2400" spc="-1" strike="noStrike">
              <a:latin typeface="Arial"/>
            </a:endParaRPr>
          </a:p>
          <a:p>
            <a:pPr lvl="1" marL="743040" indent="-285480">
              <a:lnSpc>
                <a:spcPct val="100000"/>
              </a:lnSpc>
              <a:buClr>
                <a:srgbClr val="000000"/>
              </a:buClr>
              <a:buFont typeface="Arial"/>
              <a:buChar char="•"/>
            </a:pPr>
            <a:r>
              <a:rPr b="1" lang="en-US" sz="2400" spc="-1" strike="noStrike">
                <a:solidFill>
                  <a:srgbClr val="000000"/>
                </a:solidFill>
                <a:latin typeface="Calibri"/>
              </a:rPr>
              <a:t>Paris ICSU IUPHAR meeting May 2017 (M Spedding)</a:t>
            </a:r>
            <a:endParaRPr b="0" lang="en-US" sz="2400" spc="-1" strike="noStrike">
              <a:latin typeface="Arial"/>
            </a:endParaRPr>
          </a:p>
          <a:p>
            <a:pPr lvl="1" marL="743040" indent="-285480">
              <a:lnSpc>
                <a:spcPct val="100000"/>
              </a:lnSpc>
              <a:buClr>
                <a:srgbClr val="000000"/>
              </a:buClr>
              <a:buFont typeface="Arial"/>
              <a:buChar char="•"/>
            </a:pPr>
            <a:r>
              <a:rPr b="1" lang="en-US" sz="2400" spc="-1" strike="noStrike">
                <a:solidFill>
                  <a:srgbClr val="000000"/>
                </a:solidFill>
                <a:latin typeface="Calibri"/>
              </a:rPr>
              <a:t>Indian Pharmacology Society Meeting, July 2017, plus Ayush research centre</a:t>
            </a:r>
            <a:endParaRPr b="0" lang="en-US" sz="2400" spc="-1" strike="noStrike">
              <a:latin typeface="Arial"/>
            </a:endParaRPr>
          </a:p>
          <a:p>
            <a:pPr lvl="1" marL="743040" indent="-285480">
              <a:lnSpc>
                <a:spcPct val="100000"/>
              </a:lnSpc>
              <a:buClr>
                <a:srgbClr val="000000"/>
              </a:buClr>
              <a:buFont typeface="Arial"/>
              <a:buChar char="•"/>
            </a:pPr>
            <a:r>
              <a:rPr b="1" lang="en-US" sz="2400" spc="-1" strike="noStrike">
                <a:solidFill>
                  <a:srgbClr val="000000"/>
                </a:solidFill>
                <a:latin typeface="Calibri"/>
              </a:rPr>
              <a:t>Singapore, July 2017 (E Wong)</a:t>
            </a:r>
            <a:endParaRPr b="0" lang="en-US" sz="2400" spc="-1" strike="noStrike">
              <a:latin typeface="Arial"/>
            </a:endParaRPr>
          </a:p>
          <a:p>
            <a:pPr lvl="1" marL="743040" indent="-285480">
              <a:lnSpc>
                <a:spcPct val="100000"/>
              </a:lnSpc>
              <a:buClr>
                <a:srgbClr val="000000"/>
              </a:buClr>
              <a:buFont typeface="Arial"/>
              <a:buChar char="•"/>
            </a:pPr>
            <a:r>
              <a:rPr b="1" lang="en-US" sz="2400" spc="-1" strike="noStrike">
                <a:solidFill>
                  <a:srgbClr val="000000"/>
                </a:solidFill>
                <a:latin typeface="Calibri"/>
              </a:rPr>
              <a:t>Meeting with FDA-accredited research centre, Mississipi, </a:t>
            </a:r>
            <a:endParaRPr b="0" lang="en-US" sz="2400" spc="-1" strike="noStrike">
              <a:latin typeface="Arial"/>
            </a:endParaRPr>
          </a:p>
          <a:p>
            <a:pPr lvl="1" marL="743040" indent="-285480">
              <a:lnSpc>
                <a:spcPct val="100000"/>
              </a:lnSpc>
              <a:buClr>
                <a:srgbClr val="000000"/>
              </a:buClr>
              <a:buFont typeface="Arial"/>
              <a:buChar char="•"/>
            </a:pPr>
            <a:r>
              <a:rPr b="1" lang="en-US" sz="2400" spc="-1" strike="noStrike">
                <a:solidFill>
                  <a:srgbClr val="000000"/>
                </a:solidFill>
                <a:latin typeface="Calibri"/>
              </a:rPr>
              <a:t>Fourth IUPHAR NP World Congress IUPHAR Aberdeen (local organiser Cherry Wainwright), 2017</a:t>
            </a:r>
            <a:endParaRPr b="0" lang="en-US" sz="2400" spc="-1" strike="noStrike">
              <a:latin typeface="Arial"/>
            </a:endParaRPr>
          </a:p>
          <a:p>
            <a:pPr lvl="1" marL="743040" indent="-285480">
              <a:lnSpc>
                <a:spcPct val="100000"/>
              </a:lnSpc>
              <a:buClr>
                <a:srgbClr val="000000"/>
              </a:buClr>
              <a:buFont typeface="Arial"/>
              <a:buChar char="•"/>
            </a:pPr>
            <a:r>
              <a:rPr b="1" lang="en-US" sz="2400" spc="-1" strike="noStrike">
                <a:solidFill>
                  <a:srgbClr val="000000"/>
                </a:solidFill>
                <a:latin typeface="Calibri"/>
              </a:rPr>
              <a:t>Brazil Pharmacology Society, October 2017</a:t>
            </a:r>
            <a:endParaRPr b="0" lang="en-US" sz="2400" spc="-1" strike="noStrike">
              <a:latin typeface="Arial"/>
            </a:endParaRPr>
          </a:p>
          <a:p>
            <a:pPr lvl="1" marL="743040" indent="-285480">
              <a:lnSpc>
                <a:spcPct val="100000"/>
              </a:lnSpc>
              <a:buClr>
                <a:srgbClr val="000000"/>
              </a:buClr>
              <a:buFont typeface="Arial"/>
              <a:buChar char="•"/>
            </a:pPr>
            <a:r>
              <a:rPr b="1" lang="en-US" sz="2400" spc="-1" strike="noStrike">
                <a:solidFill>
                  <a:srgbClr val="000000"/>
                </a:solidFill>
                <a:latin typeface="Calibri"/>
              </a:rPr>
              <a:t>CNPHARS Lianyungang Meeting 2017 (Yongxiang Zhang, Guanhua Du) </a:t>
            </a:r>
            <a:endParaRPr b="0" lang="en-US" sz="2400" spc="-1" strike="noStrike">
              <a:latin typeface="Arial"/>
            </a:endParaRPr>
          </a:p>
          <a:p>
            <a:pPr lvl="1" marL="743040" indent="-285480">
              <a:lnSpc>
                <a:spcPct val="100000"/>
              </a:lnSpc>
              <a:buClr>
                <a:srgbClr val="000000"/>
              </a:buClr>
              <a:buFont typeface="Arial"/>
              <a:buChar char="•"/>
            </a:pPr>
            <a:r>
              <a:rPr b="1" lang="en-US" sz="2400" spc="-1" strike="noStrike">
                <a:solidFill>
                  <a:srgbClr val="000000"/>
                </a:solidFill>
                <a:latin typeface="Calibri"/>
              </a:rPr>
              <a:t>Paris ICSU IUPHAR meeting 2018 (M Spedding)</a:t>
            </a:r>
            <a:endParaRPr b="0" lang="en-US" sz="2400" spc="-1" strike="noStrike">
              <a:latin typeface="Arial"/>
            </a:endParaRPr>
          </a:p>
          <a:p>
            <a:pPr lvl="1" marL="743040" indent="-285480">
              <a:lnSpc>
                <a:spcPct val="100000"/>
              </a:lnSpc>
              <a:buClr>
                <a:srgbClr val="000000"/>
              </a:buClr>
              <a:buFont typeface="Arial"/>
              <a:buChar char="•"/>
            </a:pPr>
            <a:r>
              <a:rPr b="1" lang="en-US" sz="2400" spc="-1" strike="noStrike">
                <a:solidFill>
                  <a:srgbClr val="000000"/>
                </a:solidFill>
                <a:latin typeface="Calibri"/>
              </a:rPr>
              <a:t>CNPHARS Beijing 2018 (Yongxiang Zhang, Guanhua Du),</a:t>
            </a:r>
            <a:endParaRPr b="0" lang="en-US" sz="2400" spc="-1" strike="noStrike">
              <a:latin typeface="Arial"/>
            </a:endParaRPr>
          </a:p>
          <a:p>
            <a:pPr lvl="1" marL="743040" indent="-285480">
              <a:lnSpc>
                <a:spcPct val="100000"/>
              </a:lnSpc>
              <a:buClr>
                <a:srgbClr val="000000"/>
              </a:buClr>
              <a:buFont typeface="Arial"/>
              <a:buChar char="•"/>
            </a:pPr>
            <a:r>
              <a:rPr b="1" lang="en-US" sz="2400" spc="-1" strike="noStrike">
                <a:solidFill>
                  <a:srgbClr val="000000"/>
                </a:solidFill>
                <a:latin typeface="Calibri"/>
              </a:rPr>
              <a:t>IPS organise the 5</a:t>
            </a:r>
            <a:r>
              <a:rPr b="1" lang="en-US" sz="2400" spc="-1" strike="noStrike" baseline="30000">
                <a:solidFill>
                  <a:srgbClr val="000000"/>
                </a:solidFill>
                <a:latin typeface="Calibri"/>
              </a:rPr>
              <a:t>th</a:t>
            </a:r>
            <a:r>
              <a:rPr b="1" lang="en-US" sz="2400" spc="-1" strike="noStrike">
                <a:solidFill>
                  <a:srgbClr val="000000"/>
                </a:solidFill>
                <a:latin typeface="Calibri"/>
              </a:rPr>
              <a:t> IUPHAR NP World Congress meeting in Hyderabad in December 2019.</a:t>
            </a:r>
            <a:endParaRPr b="0" lang="en-US" sz="2400" spc="-1" strike="noStrike">
              <a:latin typeface="Arial"/>
            </a:endParaRPr>
          </a:p>
          <a:p>
            <a:pPr>
              <a:lnSpc>
                <a:spcPct val="100000"/>
              </a:lnSpc>
            </a:pPr>
            <a:endParaRPr b="0" lang="en-US" sz="2400" spc="-1" strike="noStrike">
              <a:latin typeface="Arial"/>
            </a:endParaRPr>
          </a:p>
        </p:txBody>
      </p:sp>
    </p:spTree>
  </p:cSld>
  <p:timing>
    <p:tnLst>
      <p:par>
        <p:cTn id="17" dur="indefinite" restart="never" nodeType="tmRoot">
          <p:childTnLst>
            <p:seq>
              <p:cTn id="18" dur="indefinite"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5804</TotalTime>
  <Application>LibreOffice/6.0.6.2$Linux_X86_64 LibreOffice_project/00$Build-2</Application>
  <Words>3375</Words>
  <Paragraphs>517</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2016-08-08T18:54:51Z</dcterms:created>
  <dc:creator>Michael Spedding</dc:creator>
  <dc:description/>
  <dc:language>en-GB</dc:language>
  <cp:lastModifiedBy>Michael</cp:lastModifiedBy>
  <cp:lastPrinted>2017-10-03T15:21:48Z</cp:lastPrinted>
  <dcterms:modified xsi:type="dcterms:W3CDTF">2018-10-01T21:56:09Z</dcterms:modified>
  <cp:revision>317</cp:revision>
  <dc:subject/>
  <dc:title>Symposium 14: IUPHAR and therapeutic targetting    Sam Enna: IUPHAR, Its organisation and mission for world health. 15 Minutes : Description of IUPHAR, organisation Role in education – PEP project,     Michael Spedding: Pharmacological Variables and therapeutic targeting   James Barrett Synergies and challenges for academic/pharma drug targetting    Bhagirath Patel, Yong-Xiang Zhang The specific challenges in India/Africa/China   Darrell Abernethy, David Webb The critical role of clinical pharmacology in therapeutic targetting</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Grand écran</vt:lpwstr>
  </property>
  <property fmtid="{D5CDD505-2E9C-101B-9397-08002B2CF9AE}" pid="9" name="ScaleCrop">
    <vt:bool>0</vt:bool>
  </property>
  <property fmtid="{D5CDD505-2E9C-101B-9397-08002B2CF9AE}" pid="10" name="ShareDoc">
    <vt:bool>0</vt:bool>
  </property>
  <property fmtid="{D5CDD505-2E9C-101B-9397-08002B2CF9AE}" pid="11" name="Slides">
    <vt:i4>48</vt:i4>
  </property>
</Properties>
</file>