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commentAuthors.xml" ContentType="application/vnd.openxmlformats-officedocument.presentationml.commentAuthors+xml"/>
  <Override PartName="/ppt/notesSlides/_rels/notesSlide49.xml.rels" ContentType="application/vnd.openxmlformats-package.relationships+xml"/>
  <Override PartName="/ppt/notesSlides/_rels/notesSlide44.xml.rels" ContentType="application/vnd.openxmlformats-package.relationships+xml"/>
  <Override PartName="/ppt/notesSlides/_rels/notesSlide38.xml.rels" ContentType="application/vnd.openxmlformats-package.relationships+xml"/>
  <Override PartName="/ppt/notesSlides/_rels/notesSlide35.xml.rels" ContentType="application/vnd.openxmlformats-package.relationships+xml"/>
  <Override PartName="/ppt/notesSlides/_rels/notesSlide29.xml.rels" ContentType="application/vnd.openxmlformats-package.relationships+xml"/>
  <Override PartName="/ppt/notesSlides/_rels/notesSlide33.xml.rels" ContentType="application/vnd.openxmlformats-package.relationships+xml"/>
  <Override PartName="/ppt/notesSlides/_rels/notesSlide32.xml.rels" ContentType="application/vnd.openxmlformats-package.relationships+xml"/>
  <Override PartName="/ppt/notesSlides/_rels/notesSlide27.xml.rels" ContentType="application/vnd.openxmlformats-package.relationships+xml"/>
  <Override PartName="/ppt/notesSlides/_rels/notesSlide26.xml.rels" ContentType="application/vnd.openxmlformats-package.relationships+xml"/>
  <Override PartName="/ppt/notesSlides/_rels/notesSlide25.xml.rels" ContentType="application/vnd.openxmlformats-package.relationships+xml"/>
  <Override PartName="/ppt/notesSlides/_rels/notesSlide14.xml.rels" ContentType="application/vnd.openxmlformats-package.relationships+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34.xml.rels" ContentType="application/vnd.openxmlformats-package.relationships+xml"/>
  <Override PartName="/ppt/notesSlides/_rels/notesSlide28.xml.rels" ContentType="application/vnd.openxmlformats-package.relationships+xml"/>
  <Override PartName="/ppt/notesSlides/_rels/notesSlide6.xml.rels" ContentType="application/vnd.openxmlformats-package.relationships+xml"/>
  <Override PartName="/ppt/notesSlides/_rels/notesSlide31.xml.rels" ContentType="application/vnd.openxmlformats-package.relationships+xml"/>
  <Override PartName="/ppt/notesSlides/_rels/notesSlide4.xml.rels" ContentType="application/vnd.openxmlformats-package.relationships+xml"/>
  <Override PartName="/ppt/notesSlides/_rels/notesSlide17.xml.rels" ContentType="application/vnd.openxmlformats-package.relationships+xml"/>
  <Override PartName="/ppt/notesSlides/_rels/notesSlide30.xml.rels" ContentType="application/vnd.openxmlformats-package.relationships+xml"/>
  <Override PartName="/ppt/notesSlides/_rels/notesSlide3.xml.rels" ContentType="application/vnd.openxmlformats-package.relationships+xml"/>
  <Override PartName="/ppt/notesSlides/_rels/notesSlide22.xml.rels" ContentType="application/vnd.openxmlformats-package.relationships+xml"/>
  <Override PartName="/ppt/notesSlides/_rels/notesSlide16.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24.xml.rels" ContentType="application/vnd.openxmlformats-package.relationships+xml"/>
  <Override PartName="/ppt/notesSlides/_rels/notesSlide2.xml.rels" ContentType="application/vnd.openxmlformats-package.relationships+xml"/>
  <Override PartName="/ppt/notesSlides/_rels/notesSlide18.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9.xml" ContentType="application/vnd.openxmlformats-officedocument.presentationml.notesSlide+xml"/>
  <Override PartName="/ppt/notesSlides/notesSlide44.xml" ContentType="application/vnd.openxmlformats-officedocument.presentationml.notesSlide+xml"/>
  <Override PartName="/ppt/notesSlides/notesSlide38.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comments/comment13.xml" ContentType="application/vnd.openxmlformats-officedocument.presentationml.comments+xml"/>
  <Override PartName="/ppt/charts/chart16.xml" ContentType="application/vnd.openxmlformats-officedocument.drawingml.chart+xml"/>
  <Override PartName="/ppt/charts/chart15.xml" ContentType="application/vnd.openxmlformats-officedocument.drawingml.chart+xml"/>
  <Override PartName="/ppt/charts/chart14.xml" ContentType="application/vnd.openxmlformats-officedocument.drawingml.chart+xml"/>
  <Override PartName="/ppt/charts/chart13.xml" ContentType="application/vnd.openxmlformats-officedocument.drawingml.chart+xml"/>
  <Override PartName="/ppt/charts/chart12.xml" ContentType="application/vnd.openxmlformats-officedocument.drawingml.chart+xml"/>
  <Override PartName="/ppt/charts/chart11.xml" ContentType="application/vnd.openxmlformats-officedocument.drawingml.chart+xml"/>
  <Override PartName="/ppt/charts/chart10.xml" ContentType="application/vnd.openxmlformats-officedocument.drawingml.chart+xml"/>
  <Override PartName="/ppt/charts/chart9.xml" ContentType="application/vnd.openxmlformats-officedocument.drawingml.chart+xml"/>
  <Override PartName="/ppt/charts/chart8.xml" ContentType="application/vnd.openxmlformats-officedocument.drawingml.chart+xml"/>
  <Override PartName="/ppt/charts/chart7.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media/image152.png" ContentType="image/png"/>
  <Override PartName="/ppt/media/image151.jpeg" ContentType="image/jpeg"/>
  <Override PartName="/ppt/media/image150.jpeg" ContentType="image/jpeg"/>
  <Override PartName="/ppt/media/image147.jpeg" ContentType="image/jpeg"/>
  <Override PartName="/ppt/media/image145.png" ContentType="image/png"/>
  <Override PartName="/ppt/media/image143.png" ContentType="image/png"/>
  <Override PartName="/ppt/media/image139.wmf" ContentType="image/x-wmf"/>
  <Override PartName="/ppt/media/image134.wmf" ContentType="image/x-wmf"/>
  <Override PartName="/ppt/media/image148.jpeg" ContentType="image/jpeg"/>
  <Override PartName="/ppt/media/image130.wmf" ContentType="image/x-wmf"/>
  <Override PartName="/ppt/media/image129.jpeg" ContentType="image/jpeg"/>
  <Override PartName="/ppt/media/image127.jpeg" ContentType="image/jpeg"/>
  <Override PartName="/ppt/media/image126.jpeg" ContentType="image/jpeg"/>
  <Override PartName="/ppt/media/image125.wmf" ContentType="image/x-wmf"/>
  <Override PartName="/ppt/media/image149.png" ContentType="image/png"/>
  <Override PartName="/ppt/media/image124.wmf" ContentType="image/x-wmf"/>
  <Override PartName="/ppt/media/image120.tif" ContentType="image/tiff"/>
  <Override PartName="/ppt/media/image128.jpeg" ContentType="image/jpeg"/>
  <Override PartName="/ppt/media/image119.tif" ContentType="image/tiff"/>
  <Override PartName="/ppt/media/hdphoto4.wdp" ContentType="image/vnd.ms-photo"/>
  <Override PartName="/ppt/media/image116.wmf" ContentType="image/x-wmf"/>
  <Override PartName="/ppt/media/image115.wmf" ContentType="image/x-wmf"/>
  <Override PartName="/ppt/media/image114.tif" ContentType="image/tiff"/>
  <Override PartName="/ppt/media/hdphoto3.wdp" ContentType="image/vnd.ms-photo"/>
  <Override PartName="/ppt/media/image110.jpeg" ContentType="image/jpeg"/>
  <Override PartName="/ppt/media/image108.png" ContentType="image/png"/>
  <Override PartName="/ppt/media/image105.tif" ContentType="image/tiff"/>
  <Override PartName="/ppt/media/image103.tif" ContentType="image/tiff"/>
  <Override PartName="/ppt/media/image100.png" ContentType="image/png"/>
  <Override PartName="/ppt/media/image117.tif" ContentType="image/tiff"/>
  <Override PartName="/ppt/media/image99.tif" ContentType="image/tiff"/>
  <Override PartName="/ppt/media/image96.png" ContentType="image/png"/>
  <Override PartName="/ppt/media/image95.tif" ContentType="image/tiff"/>
  <Override PartName="/ppt/media/image112.png" ContentType="image/png"/>
  <Override PartName="/ppt/media/image94.png" ContentType="image/png"/>
  <Override PartName="/ppt/media/image93.jpeg" ContentType="image/jpeg"/>
  <Override PartName="/ppt/media/image92.png" ContentType="image/png"/>
  <Override PartName="/ppt/media/image90.png" ContentType="image/png"/>
  <Override PartName="/ppt/media/image107.tif" ContentType="image/tiff"/>
  <Override PartName="/ppt/media/image89.tif" ContentType="image/tiff"/>
  <Override PartName="/ppt/media/image106.png" ContentType="image/png"/>
  <Override PartName="/ppt/media/image88.png" ContentType="image/png"/>
  <Override PartName="/ppt/media/image83.png" ContentType="image/png"/>
  <Override PartName="/ppt/media/image81.png" ContentType="image/png"/>
  <Override PartName="/ppt/media/image79.wmf" ContentType="image/x-wmf"/>
  <Override PartName="/ppt/media/image78.png" ContentType="image/png"/>
  <Override PartName="/ppt/media/image77.wmf" ContentType="image/x-wmf"/>
  <Override PartName="/ppt/media/image36.wmf" ContentType="image/x-wmf"/>
  <Override PartName="/ppt/media/image41.png" ContentType="image/png"/>
  <Override PartName="/ppt/media/image136.jpeg" ContentType="image/jpeg"/>
  <Override PartName="/ppt/media/image66.png" ContentType="image/png"/>
  <Override PartName="/ppt/media/image35.wmf" ContentType="image/x-wmf"/>
  <Override PartName="/ppt/media/image33.wmf" ContentType="image/x-wmf"/>
  <Override PartName="/ppt/media/image58.wmf" ContentType="image/x-wmf"/>
  <Override PartName="/ppt/media/image53.png" ContentType="image/png"/>
  <Override PartName="/ppt/media/image104.png" ContentType="image/png"/>
  <Override PartName="/ppt/media/image86.png" ContentType="image/png"/>
  <Override PartName="/ppt/media/image5.png" ContentType="image/png"/>
  <Override PartName="/ppt/media/image109.png" ContentType="image/png"/>
  <Override PartName="/ppt/media/image42.jpeg" ContentType="image/jpeg"/>
  <Override PartName="/ppt/media/image60.png" ContentType="image/png"/>
  <Override PartName="/ppt/media/image111.jpeg" ContentType="image/jpeg"/>
  <Override PartName="/ppt/media/image85.png" ContentType="image/png"/>
  <Override PartName="/ppt/media/image4.png" ContentType="image/png"/>
  <Override PartName="/ppt/media/image102.png" ContentType="image/png"/>
  <Override PartName="/ppt/media/image84.png" ContentType="image/png"/>
  <Override PartName="/ppt/media/image3.png" ContentType="image/png"/>
  <Override PartName="/ppt/media/image141.png" ContentType="image/png"/>
  <Override PartName="/ppt/media/image32.png" ContentType="image/png"/>
  <Override PartName="/ppt/media/image82.jpeg" ContentType="image/jpeg"/>
  <Override PartName="/ppt/media/hdphoto1.wdp" ContentType="image/vnd.ms-photo"/>
  <Override PartName="/ppt/media/image140.jpeg" ContentType="image/jpeg"/>
  <Override PartName="/ppt/media/image57.png" ContentType="image/png"/>
  <Override PartName="/ppt/media/image10.jpeg" ContentType="image/jpeg"/>
  <Override PartName="/ppt/media/image11.jpeg" ContentType="image/jpeg"/>
  <Override PartName="/ppt/media/image118.png" ContentType="image/png"/>
  <Override PartName="/ppt/media/image75.wmf" ContentType="image/x-wmf"/>
  <Override PartName="/ppt/media/image31.png" ContentType="image/png"/>
  <Override PartName="/ppt/media/image56.png" ContentType="image/png"/>
  <Override PartName="/ppt/media/image55.png" ContentType="image/png"/>
  <Override PartName="/ppt/media/image138.png" ContentType="image/png"/>
  <Override PartName="/ppt/media/image29.png" ContentType="image/png"/>
  <Override PartName="/ppt/media/image137.png" ContentType="image/png"/>
  <Override PartName="/ppt/media/image28.png" ContentType="image/png"/>
  <Override PartName="/ppt/media/image27.png" ContentType="image/png"/>
  <Override PartName="/ppt/media/image146.jpeg" ContentType="image/jpeg"/>
  <Override PartName="/ppt/media/image135.png" ContentType="image/png"/>
  <Override PartName="/ppt/media/image91.tif" ContentType="image/tiff"/>
  <Override PartName="/ppt/media/image26.png" ContentType="image/png"/>
  <Override PartName="/ppt/media/image142.jpeg" ContentType="image/jpeg"/>
  <Override PartName="/ppt/media/image7.jpeg" ContentType="image/jpeg"/>
  <Override PartName="/ppt/media/image51.tif" ContentType="image/tiff"/>
  <Override PartName="/ppt/media/image25.png" ContentType="image/png"/>
  <Override PartName="/ppt/media/image24.png" ContentType="image/png"/>
  <Override PartName="/ppt/media/image133.wmf" ContentType="image/x-wmf"/>
  <Override PartName="/ppt/media/image49.png" ContentType="image/png"/>
  <Override PartName="/ppt/media/image22.png" ContentType="image/png"/>
  <Override PartName="/ppt/media/image131.wmf" ContentType="image/x-wmf"/>
  <Override PartName="/ppt/media/image47.png" ContentType="image/png"/>
  <Override PartName="/ppt/media/image21.png" ContentType="image/png"/>
  <Override PartName="/ppt/media/image144.jpeg" ContentType="image/jpeg"/>
  <Override PartName="/ppt/media/image97.png" ContentType="image/png"/>
  <Override PartName="/ppt/media/image9.jpeg" ContentType="image/jpeg"/>
  <Override PartName="/ppt/media/image19.png" ContentType="image/png"/>
  <Override PartName="/ppt/media/image101.tif" ContentType="image/tiff"/>
  <Override PartName="/ppt/media/image2.tif" ContentType="image/tiff"/>
  <Override PartName="/ppt/media/image18.png" ContentType="image/png"/>
  <Override PartName="/ppt/media/image6.jpeg" ContentType="image/jpeg"/>
  <Override PartName="/ppt/media/image16.png" ContentType="image/png"/>
  <Override PartName="/ppt/media/image17.png" ContentType="image/png"/>
  <Override PartName="/ppt/media/image1.jpeg" ContentType="image/jpeg"/>
  <Override PartName="/ppt/media/image87.png" ContentType="image/png"/>
  <Override PartName="/ppt/media/image8.jpeg" ContentType="image/jpeg"/>
  <Override PartName="/ppt/media/image12.png" ContentType="image/png"/>
  <Override PartName="/ppt/media/image13.png" ContentType="image/png"/>
  <Override PartName="/ppt/media/image121.tif" ContentType="image/tiff"/>
  <Override PartName="/ppt/media/image14.jpeg" ContentType="image/jpeg"/>
  <Override PartName="/ppt/media/image38.png" ContentType="image/png"/>
  <Override PartName="/ppt/media/image80.tif" ContentType="image/tiff"/>
  <Override PartName="/ppt/media/image15.png" ContentType="image/png"/>
  <Override PartName="/ppt/media/image37.wmf" ContentType="image/x-wmf"/>
  <Override PartName="/ppt/media/image123.wmf" ContentType="image/x-wmf"/>
  <Override PartName="/ppt/media/image122.tif" ContentType="image/tiff"/>
  <Override PartName="/ppt/media/image39.png" ContentType="image/png"/>
  <Override PartName="/ppt/media/image40.jpeg" ContentType="image/jpeg"/>
  <Override PartName="/ppt/media/hdphoto2.wdp" ContentType="image/vnd.ms-photo"/>
  <Override PartName="/ppt/media/image43.wmf" ContentType="image/x-wmf"/>
  <Override PartName="/ppt/media/image68.wmf" ContentType="image/x-wmf"/>
  <Override PartName="/ppt/media/image44.wmf" ContentType="image/x-wmf"/>
  <Override PartName="/ppt/media/image69.wmf" ContentType="image/x-wmf"/>
  <Override PartName="/ppt/media/image74.png" ContentType="image/png"/>
  <Override PartName="/ppt/media/image45.wmf" ContentType="image/x-wmf"/>
  <Override PartName="/ppt/media/image50.png" ContentType="image/png"/>
  <Override PartName="/ppt/media/image46.wmf" ContentType="image/x-wmf"/>
  <Override PartName="/ppt/media/image76.png" ContentType="image/png"/>
  <Override PartName="/ppt/media/image132.wmf" ContentType="image/x-wmf"/>
  <Override PartName="/ppt/media/image23.wmf" ContentType="image/x-wmf"/>
  <Override PartName="/ppt/media/image48.png" ContentType="image/png"/>
  <Override PartName="/ppt/media/image52.png" ContentType="image/png"/>
  <Override PartName="/ppt/media/image54.png" ContentType="image/png"/>
  <Override PartName="/ppt/media/image34.wmf" ContentType="image/x-wmf"/>
  <Override PartName="/ppt/media/image59.png" ContentType="image/png"/>
  <Override PartName="/ppt/media/image61.png" ContentType="image/png"/>
  <Override PartName="/ppt/media/image62.jpeg" ContentType="image/jpeg"/>
  <Override PartName="/ppt/media/image20.png" ContentType="image/png"/>
  <Override PartName="/ppt/media/image63.jpeg" ContentType="image/jpeg"/>
  <Override PartName="/ppt/media/image30.png" ContentType="image/png"/>
  <Override PartName="/ppt/media/image64.jpeg" ContentType="image/jpeg"/>
  <Override PartName="/ppt/media/image65.jpeg" ContentType="image/jpeg"/>
  <Override PartName="/ppt/media/image67.wmf" ContentType="image/x-wmf"/>
  <Override PartName="/ppt/media/image72.png" ContentType="image/png"/>
  <Override PartName="/ppt/media/image113.png" ContentType="image/png"/>
  <Override PartName="/ppt/media/image70.wmf" ContentType="image/x-wmf"/>
  <Override PartName="/ppt/media/image71.png" ContentType="image/png"/>
  <Override PartName="/ppt/media/image98.png" ContentType="image/png"/>
  <Override PartName="/ppt/media/image73.wmf" ContentType="image/x-wmf"/>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0.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48.xml" ContentType="application/vnd.openxmlformats-officedocument.presentationml.slide+xml"/>
  <Override PartName="/ppt/slides/slide23.xml" ContentType="application/vnd.openxmlformats-officedocument.presentationml.slide+xml"/>
  <Override PartName="/ppt/slides/slide4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50.xml.rels" ContentType="application/vnd.openxmlformats-package.relationships+xml"/>
  <Override PartName="/ppt/slides/_rels/slide49.xml.rels" ContentType="application/vnd.openxmlformats-package.relationships+xml"/>
  <Override PartName="/ppt/slides/_rels/slide48.xml.rels" ContentType="application/vnd.openxmlformats-package.relationships+xml"/>
  <Override PartName="/ppt/slides/_rels/slide44.xml.rels" ContentType="application/vnd.openxmlformats-package.relationships+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5.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46.xml.rels" ContentType="application/vnd.openxmlformats-package.relationships+xml"/>
  <Override PartName="/ppt/slides/_rels/slide18.xml.rels" ContentType="application/vnd.openxmlformats-package.relationships+xml"/>
  <Override PartName="/ppt/slides/_rels/slide47.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x="9144000" cy="6858000"/>
  <p:notesSz cx="6797675" cy="9928225"/>
</p:presentation>
</file>

<file path=ppt/commentAuthors.xml><?xml version="1.0" encoding="utf-8"?>
<p:cmAuthorLst xmlns:p="http://schemas.openxmlformats.org/presentationml/2006/main">
  <p:cmAuthor id="0" name="owner" initials="o" lastIdx="1"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commentAuthors" Target="commentAuthors.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223131275567125"/>
          <c:y val="0.145794392523364"/>
          <c:w val="0.697471178876906"/>
          <c:h val="0.497196261682243"/>
        </c:manualLayout>
      </c:layout>
      <c:barChart>
        <c:barDir val="col"/>
        <c:grouping val="clustered"/>
        <c:varyColors val="0"/>
        <c:ser>
          <c:idx val="0"/>
          <c:order val="0"/>
          <c:tx>
            <c:strRef>
              <c:f>label 0</c:f>
              <c:strCache>
                <c:ptCount val="1"/>
                <c:pt idx="0">
                  <c:v>ave</c:v>
                </c:pt>
              </c:strCache>
            </c:strRef>
          </c:tx>
          <c:spPr>
            <a:solidFill>
              <a:srgbClr val="d9d9d9"/>
            </a:solidFill>
            <a:ln w="25560">
              <a:solidFill>
                <a:srgbClr val="808080"/>
              </a:solidFill>
              <a:round/>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1644.9605</c:v>
                </c:pt>
                <c:pt idx="1">
                  <c:v>3805.70049999998</c:v>
                </c:pt>
                <c:pt idx="2">
                  <c:v>3789.46433333335</c:v>
                </c:pt>
                <c:pt idx="3">
                  <c:v>1243.01353333333</c:v>
                </c:pt>
              </c:numCache>
            </c:numRef>
          </c:val>
        </c:ser>
        <c:gapWidth val="150"/>
        <c:overlap val="0"/>
        <c:axId val="68534708"/>
        <c:axId val="7980316"/>
      </c:barChart>
      <c:catAx>
        <c:axId val="68534708"/>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1000" spc="-1" strike="noStrike">
                <a:solidFill>
                  <a:srgbClr val="000000"/>
                </a:solidFill>
                <a:latin typeface="Calibri"/>
                <a:ea typeface="Calibri"/>
              </a:defRPr>
            </a:pPr>
          </a:p>
        </c:txPr>
        <c:crossAx val="7980316"/>
        <c:crosses val="autoZero"/>
        <c:auto val="1"/>
        <c:lblAlgn val="ctr"/>
        <c:lblOffset val="100"/>
      </c:catAx>
      <c:valAx>
        <c:axId val="7980316"/>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ea typeface="Calibri"/>
              </a:defRPr>
            </a:pPr>
          </a:p>
        </c:txPr>
        <c:crossAx val="68534708"/>
        <c:crosses val="autoZero"/>
      </c:valAx>
      <c:spPr>
        <a:solidFill>
          <a:srgbClr val="ffffff"/>
        </a:solidFill>
        <a:ln w="25560">
          <a:noFill/>
        </a:ln>
      </c:spPr>
    </c:plotArea>
    <c:plotVisOnly val="1"/>
    <c:dispBlanksAs val="gap"/>
  </c:chart>
  <c:spPr>
    <a:solidFill>
      <a:srgbClr val="ffffff"/>
    </a:solidFill>
    <a:ln w="9360">
      <a:noFill/>
    </a:ln>
  </c:spPr>
</c:chartSpace>
</file>

<file path=ppt/charts/chart10.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2565009361348"/>
          <c:y val="0.113367609254499"/>
          <c:w val="0.823174537133347"/>
          <c:h val="0.395886889460154"/>
        </c:manualLayout>
      </c:layout>
      <c:barChart>
        <c:barDir val="col"/>
        <c:grouping val="clustered"/>
        <c:varyColors val="0"/>
        <c:ser>
          <c:idx val="0"/>
          <c:order val="0"/>
          <c:tx>
            <c:strRef>
              <c:f>label 0</c:f>
              <c:strCache>
                <c:ptCount val="1"/>
                <c:pt idx="0">
                  <c:v>ave</c:v>
                </c:pt>
              </c:strCache>
            </c:strRef>
          </c:tx>
          <c:spPr>
            <a:solidFill>
              <a:srgbClr val="4f81bd"/>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1.01666666666667</c:v>
                </c:pt>
                <c:pt idx="1">
                  <c:v>0.9</c:v>
                </c:pt>
                <c:pt idx="2">
                  <c:v>3.15555555555555</c:v>
                </c:pt>
                <c:pt idx="3">
                  <c:v>3.95555555555556</c:v>
                </c:pt>
              </c:numCache>
            </c:numRef>
          </c:val>
        </c:ser>
        <c:gapWidth val="150"/>
        <c:overlap val="0"/>
        <c:axId val="14800994"/>
        <c:axId val="94920318"/>
      </c:barChart>
      <c:catAx>
        <c:axId val="14800994"/>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1000" spc="-1" strike="noStrike">
                <a:solidFill>
                  <a:srgbClr val="000000"/>
                </a:solidFill>
                <a:latin typeface="Calibri"/>
              </a:defRPr>
            </a:pPr>
          </a:p>
        </c:txPr>
        <c:crossAx val="94920318"/>
        <c:crosses val="autoZero"/>
        <c:auto val="1"/>
        <c:lblAlgn val="ctr"/>
        <c:lblOffset val="100"/>
      </c:catAx>
      <c:valAx>
        <c:axId val="94920318"/>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14800994"/>
        <c:crosses val="autoZero"/>
      </c:valAx>
      <c:spPr>
        <a:solidFill>
          <a:srgbClr val="ffffff"/>
        </a:solidFill>
        <a:ln w="25560">
          <a:noFill/>
        </a:ln>
      </c:spPr>
    </c:plotArea>
    <c:plotVisOnly val="1"/>
    <c:dispBlanksAs val="gap"/>
  </c:chart>
  <c:spPr>
    <a:noFill/>
    <a:ln>
      <a:noFill/>
    </a:ln>
  </c:spPr>
</c:chartSpace>
</file>

<file path=ppt/charts/chart11.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209294660514173"/>
          <c:y val="0.183861082737487"/>
          <c:w val="0.678971654581411"/>
          <c:h val="0.421603677221655"/>
        </c:manualLayout>
      </c:layout>
      <c:barChart>
        <c:barDir val="col"/>
        <c:grouping val="clustered"/>
        <c:varyColors val="0"/>
        <c:ser>
          <c:idx val="0"/>
          <c:order val="0"/>
          <c:tx>
            <c:strRef>
              <c:f>label 0</c:f>
              <c:strCache>
                <c:ptCount val="1"/>
                <c:pt idx="0">
                  <c:v>ave</c:v>
                </c:pt>
              </c:strCache>
            </c:strRef>
          </c:tx>
          <c:spPr>
            <a:solidFill>
              <a:srgbClr val="000000"/>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22.7919864766082</c:v>
                </c:pt>
                <c:pt idx="1">
                  <c:v>24.8363095238095</c:v>
                </c:pt>
                <c:pt idx="2">
                  <c:v>45.6475256769375</c:v>
                </c:pt>
                <c:pt idx="3">
                  <c:v>35.4226190476191</c:v>
                </c:pt>
              </c:numCache>
            </c:numRef>
          </c:val>
        </c:ser>
        <c:gapWidth val="150"/>
        <c:overlap val="0"/>
        <c:axId val="177878"/>
        <c:axId val="95140224"/>
      </c:barChart>
      <c:catAx>
        <c:axId val="177878"/>
        <c:scaling>
          <c:orientation val="minMax"/>
        </c:scaling>
        <c:delete val="0"/>
        <c:axPos val="b"/>
        <c:numFmt formatCode="DD/MM/YYYY" sourceLinked="1"/>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95140224"/>
        <c:crosses val="autoZero"/>
        <c:auto val="1"/>
        <c:lblAlgn val="ctr"/>
        <c:lblOffset val="100"/>
      </c:catAx>
      <c:valAx>
        <c:axId val="95140224"/>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177878"/>
        <c:crosses val="autoZero"/>
      </c:valAx>
      <c:spPr>
        <a:solidFill>
          <a:srgbClr val="ffffff"/>
        </a:solidFill>
        <a:ln w="25560">
          <a:noFill/>
        </a:ln>
      </c:spPr>
    </c:plotArea>
    <c:plotVisOnly val="1"/>
    <c:dispBlanksAs val="gap"/>
  </c:chart>
  <c:spPr>
    <a:noFill/>
    <a:ln>
      <a:noFill/>
    </a:ln>
  </c:spPr>
</c:chartSpace>
</file>

<file path=ppt/charts/chart12.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218523401450231"/>
          <c:y val="0.167508641318798"/>
          <c:w val="0.68358602504944"/>
          <c:h val="0.453868651954267"/>
        </c:manualLayout>
      </c:layout>
      <c:barChart>
        <c:barDir val="col"/>
        <c:grouping val="clustered"/>
        <c:varyColors val="0"/>
        <c:ser>
          <c:idx val="0"/>
          <c:order val="0"/>
          <c:tx>
            <c:strRef>
              <c:f>label 0</c:f>
              <c:strCache>
                <c:ptCount val="1"/>
                <c:pt idx="0">
                  <c:v>ave</c:v>
                </c:pt>
              </c:strCache>
            </c:strRef>
          </c:tx>
          <c:spPr>
            <a:solidFill>
              <a:srgbClr val="000000"/>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269.479166666667</c:v>
                </c:pt>
                <c:pt idx="1">
                  <c:v>249.722222222222</c:v>
                </c:pt>
                <c:pt idx="2">
                  <c:v>368.324074074074</c:v>
                </c:pt>
                <c:pt idx="3">
                  <c:v>369.151515151515</c:v>
                </c:pt>
              </c:numCache>
            </c:numRef>
          </c:val>
        </c:ser>
        <c:gapWidth val="150"/>
        <c:overlap val="0"/>
        <c:axId val="39931769"/>
        <c:axId val="13575380"/>
      </c:barChart>
      <c:catAx>
        <c:axId val="39931769"/>
        <c:scaling>
          <c:orientation val="minMax"/>
        </c:scaling>
        <c:delete val="0"/>
        <c:axPos val="b"/>
        <c:numFmt formatCode="DD/MM/YYYY" sourceLinked="1"/>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13575380"/>
        <c:crosses val="autoZero"/>
        <c:auto val="1"/>
        <c:lblAlgn val="ctr"/>
        <c:lblOffset val="100"/>
      </c:catAx>
      <c:valAx>
        <c:axId val="13575380"/>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39931769"/>
        <c:crosses val="autoZero"/>
      </c:valAx>
      <c:spPr>
        <a:solidFill>
          <a:srgbClr val="ffffff"/>
        </a:solidFill>
        <a:ln w="25560">
          <a:noFill/>
        </a:ln>
      </c:spPr>
    </c:plotArea>
    <c:plotVisOnly val="1"/>
    <c:dispBlanksAs val="gap"/>
  </c:chart>
  <c:spPr>
    <a:noFill/>
    <a:ln>
      <a:noFill/>
    </a:ln>
  </c:spPr>
</c:chartSpace>
</file>

<file path=ppt/charts/chart13.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25494241017707"/>
          <c:y val="0.113516234583438"/>
          <c:w val="0.823104693140794"/>
          <c:h val="0.42889504153033"/>
        </c:manualLayout>
      </c:layout>
      <c:barChart>
        <c:barDir val="col"/>
        <c:grouping val="clustered"/>
        <c:varyColors val="0"/>
        <c:ser>
          <c:idx val="0"/>
          <c:order val="0"/>
          <c:tx>
            <c:strRef>
              <c:f>label 0</c:f>
              <c:strCache>
                <c:ptCount val="1"/>
                <c:pt idx="0">
                  <c:v>ave</c:v>
                </c:pt>
              </c:strCache>
            </c:strRef>
          </c:tx>
          <c:spPr>
            <a:solidFill>
              <a:srgbClr val="953735"/>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0.716666666666667</c:v>
                </c:pt>
                <c:pt idx="1">
                  <c:v>0.416666666666669</c:v>
                </c:pt>
                <c:pt idx="2">
                  <c:v>4.46666666666667</c:v>
                </c:pt>
                <c:pt idx="3">
                  <c:v>2.22222222222222</c:v>
                </c:pt>
              </c:numCache>
            </c:numRef>
          </c:val>
        </c:ser>
        <c:gapWidth val="150"/>
        <c:overlap val="0"/>
        <c:axId val="86784965"/>
        <c:axId val="626606"/>
      </c:barChart>
      <c:catAx>
        <c:axId val="86784965"/>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900" spc="-1" strike="noStrike">
                <a:solidFill>
                  <a:srgbClr val="000000"/>
                </a:solidFill>
                <a:latin typeface="Calibri"/>
              </a:defRPr>
            </a:pPr>
          </a:p>
        </c:txPr>
        <c:crossAx val="626606"/>
        <c:crosses val="autoZero"/>
        <c:auto val="1"/>
        <c:lblAlgn val="ctr"/>
        <c:lblOffset val="100"/>
      </c:catAx>
      <c:valAx>
        <c:axId val="626606"/>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86784965"/>
        <c:crosses val="autoZero"/>
      </c:valAx>
      <c:spPr>
        <a:solidFill>
          <a:srgbClr val="ffffff"/>
        </a:solidFill>
        <a:ln w="25560">
          <a:noFill/>
        </a:ln>
      </c:spPr>
    </c:plotArea>
    <c:plotVisOnly val="1"/>
    <c:dispBlanksAs val="gap"/>
  </c:chart>
  <c:spPr>
    <a:noFill/>
    <a:ln>
      <a:noFill/>
    </a:ln>
  </c:spPr>
</c:chartSpace>
</file>

<file path=ppt/charts/chart14.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1" lang="en-US" sz="1920" spc="-1" strike="noStrike">
                <a:solidFill>
                  <a:srgbClr val="000000"/>
                </a:solidFill>
                <a:latin typeface="Calibri"/>
              </a:defRPr>
            </a:pPr>
            <a:r>
              <a:rPr b="1" lang="en-US" sz="1920" spc="-1" strike="noStrike">
                <a:solidFill>
                  <a:srgbClr val="000000"/>
                </a:solidFill>
                <a:latin typeface="Calibri"/>
              </a:rPr>
              <a:t>Arg1</a:t>
            </a:r>
          </a:p>
        </c:rich>
      </c:tx>
      <c:overlay val="0"/>
    </c:title>
    <c:autoTitleDeleted val="0"/>
    <c:plotArea>
      <c:barChart>
        <c:barDir val="col"/>
        <c:grouping val="clustered"/>
        <c:varyColors val="0"/>
        <c:ser>
          <c:idx val="0"/>
          <c:order val="0"/>
          <c:spPr>
            <a:solidFill>
              <a:srgbClr val="4f81bd"/>
            </a:solidFill>
            <a:ln>
              <a:noFill/>
            </a:ln>
          </c:spPr>
          <c:invertIfNegative val="0"/>
          <c:dLbls>
            <c:numFmt formatCode="0.00" sourceLinked="1"/>
            <c:dLblPos val="outEnd"/>
            <c:showLegendKey val="0"/>
            <c:showVal val="0"/>
            <c:showCatName val="0"/>
            <c:showSerName val="0"/>
            <c:showPercent val="0"/>
            <c:showLeaderLines val="0"/>
          </c:dLbls>
          <c:cat>
            <c:strRef>
              <c:f>categories</c:f>
              <c:strCache>
                <c:ptCount val="2"/>
                <c:pt idx="0">
                  <c:v>WT OVA</c:v>
                </c:pt>
                <c:pt idx="1">
                  <c:v>CD300a KO</c:v>
                </c:pt>
              </c:strCache>
            </c:strRef>
          </c:cat>
          <c:val>
            <c:numRef>
              <c:f>0</c:f>
              <c:numCache>
                <c:formatCode>General</c:formatCode>
                <c:ptCount val="2"/>
                <c:pt idx="0">
                  <c:v>100</c:v>
                </c:pt>
                <c:pt idx="1">
                  <c:v>28.5431974550905</c:v>
                </c:pt>
              </c:numCache>
            </c:numRef>
          </c:val>
        </c:ser>
        <c:gapWidth val="219"/>
        <c:overlap val="-27"/>
        <c:axId val="85379006"/>
        <c:axId val="14593698"/>
      </c:barChart>
      <c:catAx>
        <c:axId val="85379006"/>
        <c:scaling>
          <c:orientation val="minMax"/>
        </c:scaling>
        <c:delete val="0"/>
        <c:axPos val="b"/>
        <c:numFmt formatCode="DD/MM/YYYY" sourceLinked="1"/>
        <c:majorTickMark val="none"/>
        <c:minorTickMark val="none"/>
        <c:tickLblPos val="nextTo"/>
        <c:spPr>
          <a:ln w="9360">
            <a:solidFill>
              <a:srgbClr val="d9d9d9"/>
            </a:solidFill>
            <a:round/>
          </a:ln>
        </c:spPr>
        <c:txPr>
          <a:bodyPr/>
          <a:lstStyle/>
          <a:p>
            <a:pPr>
              <a:defRPr b="1" lang="en-US" sz="1600" spc="-1" strike="noStrike">
                <a:solidFill>
                  <a:srgbClr val="000000"/>
                </a:solidFill>
                <a:latin typeface="Calibri"/>
              </a:defRPr>
            </a:pPr>
          </a:p>
        </c:txPr>
        <c:crossAx val="14593698"/>
        <c:crosses val="autoZero"/>
        <c:auto val="1"/>
        <c:lblAlgn val="ctr"/>
        <c:lblOffset val="100"/>
      </c:catAx>
      <c:valAx>
        <c:axId val="14593698"/>
        <c:scaling>
          <c:orientation val="minMax"/>
        </c:scaling>
        <c:delete val="0"/>
        <c:axPos val="l"/>
        <c:majorGridlines>
          <c:spPr>
            <a:ln w="9360">
              <a:solidFill>
                <a:srgbClr val="d9d9d9"/>
              </a:solidFill>
              <a:round/>
            </a:ln>
          </c:spPr>
        </c:majorGridlines>
        <c:title>
          <c:tx>
            <c:rich>
              <a:bodyPr rot="-5400000"/>
              <a:lstStyle/>
              <a:p>
                <a:pPr>
                  <a:defRPr b="1" lang="en-US" sz="1600" spc="-1" strike="noStrike">
                    <a:solidFill>
                      <a:srgbClr val="000000"/>
                    </a:solidFill>
                    <a:latin typeface="Calibri"/>
                  </a:defRPr>
                </a:pPr>
                <a:r>
                  <a:rPr b="1" lang="en-US" sz="1600" spc="-1" strike="noStrike">
                    <a:solidFill>
                      <a:srgbClr val="000000"/>
                    </a:solidFill>
                    <a:latin typeface="Calibri"/>
                  </a:rPr>
                  <a:t>Level of expression of Arg1 (% in respect to WT)</a:t>
                </a:r>
              </a:p>
            </c:rich>
          </c:tx>
          <c:overlay val="0"/>
        </c:title>
        <c:numFmt formatCode="General" sourceLinked="0"/>
        <c:majorTickMark val="none"/>
        <c:minorTickMark val="none"/>
        <c:tickLblPos val="nextTo"/>
        <c:spPr>
          <a:ln w="9360">
            <a:noFill/>
          </a:ln>
        </c:spPr>
        <c:txPr>
          <a:bodyPr/>
          <a:lstStyle/>
          <a:p>
            <a:pPr>
              <a:defRPr b="1" lang="en-US" sz="1600" spc="-1" strike="noStrike">
                <a:solidFill>
                  <a:srgbClr val="000000"/>
                </a:solidFill>
                <a:latin typeface="Calibri"/>
              </a:defRPr>
            </a:pPr>
          </a:p>
        </c:txPr>
        <c:crossAx val="85379006"/>
        <c:crosses val="autoZero"/>
      </c:valAx>
      <c:spPr>
        <a:noFill/>
        <a:ln>
          <a:noFill/>
        </a:ln>
      </c:spPr>
    </c:plotArea>
    <c:plotVisOnly val="1"/>
    <c:dispBlanksAs val="gap"/>
  </c:chart>
  <c:spPr>
    <a:noFill/>
    <a:ln>
      <a:noFill/>
    </a:ln>
  </c:spPr>
</c:chartSpace>
</file>

<file path=ppt/charts/chart15.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1" lang="en-US" sz="2000" spc="-1" strike="noStrike">
                <a:solidFill>
                  <a:srgbClr val="000000"/>
                </a:solidFill>
                <a:latin typeface="Calibri"/>
              </a:defRPr>
            </a:pPr>
            <a:r>
              <a:rPr b="1" lang="en-US" sz="2000" spc="-1" strike="noStrike">
                <a:solidFill>
                  <a:srgbClr val="000000"/>
                </a:solidFill>
                <a:latin typeface="Calibri"/>
              </a:rPr>
              <a:t>Arg1</a:t>
            </a:r>
          </a:p>
        </c:rich>
      </c:tx>
      <c:overlay val="0"/>
    </c:title>
    <c:autoTitleDeleted val="0"/>
    <c:plotArea>
      <c:barChart>
        <c:barDir val="col"/>
        <c:grouping val="clustered"/>
        <c:varyColors val="0"/>
        <c:ser>
          <c:idx val="0"/>
          <c:order val="0"/>
          <c:tx>
            <c:strRef>
              <c:f>label 0</c:f>
              <c:strCache>
                <c:ptCount val="1"/>
                <c:pt idx="0">
                  <c:v>Arg1</c:v>
                </c:pt>
              </c:strCache>
            </c:strRef>
          </c:tx>
          <c:spPr>
            <a:solidFill>
              <a:srgbClr val="4f81bd"/>
            </a:solidFill>
            <a:ln>
              <a:noFill/>
            </a:ln>
          </c:spPr>
          <c:invertIfNegative val="0"/>
          <c:dLbls>
            <c:numFmt formatCode="0.00" sourceLinked="1"/>
            <c:dLblPos val="outEnd"/>
            <c:showLegendKey val="0"/>
            <c:showVal val="0"/>
            <c:showCatName val="0"/>
            <c:showSerName val="0"/>
            <c:showPercent val="0"/>
            <c:showLeaderLines val="0"/>
          </c:dLbls>
          <c:cat>
            <c:strRef>
              <c:f>categories</c:f>
              <c:strCache>
                <c:ptCount val="2"/>
                <c:pt idx="0">
                  <c:v>WT OVA</c:v>
                </c:pt>
                <c:pt idx="1">
                  <c:v>KO OVA</c:v>
                </c:pt>
              </c:strCache>
            </c:strRef>
          </c:cat>
          <c:val>
            <c:numRef>
              <c:f>0</c:f>
              <c:numCache>
                <c:formatCode>General</c:formatCode>
                <c:ptCount val="2"/>
                <c:pt idx="0">
                  <c:v>100</c:v>
                </c:pt>
                <c:pt idx="1">
                  <c:v>23.757281233813</c:v>
                </c:pt>
              </c:numCache>
            </c:numRef>
          </c:val>
        </c:ser>
        <c:gapWidth val="219"/>
        <c:overlap val="-27"/>
        <c:axId val="98316765"/>
        <c:axId val="22670835"/>
      </c:barChart>
      <c:catAx>
        <c:axId val="98316765"/>
        <c:scaling>
          <c:orientation val="minMax"/>
        </c:scaling>
        <c:delete val="0"/>
        <c:axPos val="b"/>
        <c:numFmt formatCode="DD/MM/YYYY" sourceLinked="1"/>
        <c:majorTickMark val="none"/>
        <c:minorTickMark val="none"/>
        <c:tickLblPos val="nextTo"/>
        <c:spPr>
          <a:ln w="9360">
            <a:solidFill>
              <a:srgbClr val="d9d9d9"/>
            </a:solidFill>
            <a:round/>
          </a:ln>
        </c:spPr>
        <c:txPr>
          <a:bodyPr/>
          <a:lstStyle/>
          <a:p>
            <a:pPr>
              <a:defRPr b="1" lang="en-US" sz="1600" spc="-1" strike="noStrike">
                <a:solidFill>
                  <a:srgbClr val="000000"/>
                </a:solidFill>
                <a:latin typeface="Calibri"/>
              </a:defRPr>
            </a:pPr>
          </a:p>
        </c:txPr>
        <c:crossAx val="22670835"/>
        <c:crosses val="autoZero"/>
        <c:auto val="1"/>
        <c:lblAlgn val="ctr"/>
        <c:lblOffset val="100"/>
      </c:catAx>
      <c:valAx>
        <c:axId val="22670835"/>
        <c:scaling>
          <c:orientation val="minMax"/>
        </c:scaling>
        <c:delete val="0"/>
        <c:axPos val="l"/>
        <c:majorGridlines>
          <c:spPr>
            <a:ln w="9360">
              <a:solidFill>
                <a:srgbClr val="d9d9d9"/>
              </a:solidFill>
              <a:round/>
            </a:ln>
          </c:spPr>
        </c:majorGridlines>
        <c:title>
          <c:tx>
            <c:rich>
              <a:bodyPr rot="-5400000"/>
              <a:lstStyle/>
              <a:p>
                <a:pPr>
                  <a:defRPr b="1" lang="en-US" sz="1600" spc="-1" strike="noStrike">
                    <a:solidFill>
                      <a:srgbClr val="000000"/>
                    </a:solidFill>
                    <a:latin typeface="Calibri"/>
                  </a:defRPr>
                </a:pPr>
                <a:r>
                  <a:rPr b="1" lang="en-US" sz="1600" spc="-1" strike="noStrike">
                    <a:solidFill>
                      <a:srgbClr val="000000"/>
                    </a:solidFill>
                    <a:latin typeface="Calibri"/>
                  </a:rPr>
                  <a:t>Level of expression of Arg1 (% in respect to WT)</a:t>
                </a:r>
              </a:p>
            </c:rich>
          </c:tx>
          <c:layout>
            <c:manualLayout>
              <c:xMode val="edge"/>
              <c:yMode val="edge"/>
              <c:x val="0.00304046152646761"/>
              <c:y val="0.151015714833269"/>
            </c:manualLayout>
          </c:layout>
          <c:overlay val="0"/>
        </c:title>
        <c:numFmt formatCode="General" sourceLinked="0"/>
        <c:majorTickMark val="none"/>
        <c:minorTickMark val="none"/>
        <c:tickLblPos val="nextTo"/>
        <c:spPr>
          <a:ln w="9360">
            <a:noFill/>
          </a:ln>
        </c:spPr>
        <c:txPr>
          <a:bodyPr/>
          <a:lstStyle/>
          <a:p>
            <a:pPr>
              <a:defRPr b="1" lang="en-US" sz="1400" spc="-1" strike="noStrike">
                <a:solidFill>
                  <a:srgbClr val="000000"/>
                </a:solidFill>
                <a:latin typeface="Calibri"/>
              </a:defRPr>
            </a:pPr>
          </a:p>
        </c:txPr>
        <c:crossAx val="98316765"/>
        <c:crosses val="autoZero"/>
      </c:valAx>
      <c:spPr>
        <a:noFill/>
        <a:ln>
          <a:noFill/>
        </a:ln>
      </c:spPr>
    </c:plotArea>
    <c:plotVisOnly val="1"/>
    <c:dispBlanksAs val="gap"/>
  </c:chart>
  <c:spPr>
    <a:noFill/>
    <a:ln>
      <a:noFill/>
    </a:ln>
  </c:spPr>
</c:chartSpace>
</file>

<file path=ppt/charts/chart16.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0737578726382085"/>
          <c:y val="0.07104631850895"/>
          <c:w val="0.900909727081875"/>
          <c:h val="0.808636279756413"/>
        </c:manualLayout>
      </c:layout>
      <c:barChart>
        <c:barDir val="col"/>
        <c:grouping val="clustered"/>
        <c:varyColors val="0"/>
        <c:ser>
          <c:idx val="0"/>
          <c:order val="0"/>
          <c:spPr>
            <a:solidFill>
              <a:srgbClr val="000000"/>
            </a:solidFill>
            <a:ln w="12600">
              <a:solidFill>
                <a:srgbClr val="000000"/>
              </a:solidFill>
              <a:round/>
            </a:ln>
          </c:spPr>
          <c:invertIfNegative val="0"/>
          <c:dLbls>
            <c:numFmt formatCode="General" sourceLinked="1"/>
            <c:dLblPos val="outEnd"/>
            <c:showLegendKey val="0"/>
            <c:showVal val="0"/>
            <c:showCatName val="0"/>
            <c:showSerName val="0"/>
            <c:showPercent val="0"/>
            <c:showLeaderLines val="0"/>
          </c:dLbls>
          <c:cat>
            <c:strRef>
              <c:f>categories</c:f>
              <c:strCache>
                <c:ptCount val="8"/>
                <c:pt idx="0">
                  <c:v>1</c:v>
                </c:pt>
                <c:pt idx="1">
                  <c:v>2</c:v>
                </c:pt>
                <c:pt idx="2">
                  <c:v>3</c:v>
                </c:pt>
                <c:pt idx="3">
                  <c:v>4</c:v>
                </c:pt>
                <c:pt idx="4">
                  <c:v>5</c:v>
                </c:pt>
                <c:pt idx="5">
                  <c:v>6</c:v>
                </c:pt>
                <c:pt idx="6">
                  <c:v>7</c:v>
                </c:pt>
                <c:pt idx="7">
                  <c:v>8</c:v>
                </c:pt>
              </c:strCache>
            </c:strRef>
          </c:cat>
          <c:val>
            <c:numRef>
              <c:f>0</c:f>
              <c:numCache>
                <c:formatCode>General</c:formatCode>
                <c:ptCount val="8"/>
                <c:pt idx="0">
                  <c:v>12.6685090718341</c:v>
                </c:pt>
                <c:pt idx="1">
                  <c:v>30.6221741851002</c:v>
                </c:pt>
                <c:pt idx="2">
                  <c:v>24.8238725885992</c:v>
                </c:pt>
                <c:pt idx="3">
                  <c:v>28.1671553987951</c:v>
                </c:pt>
                <c:pt idx="4">
                  <c:v>29.1078960778936</c:v>
                </c:pt>
                <c:pt idx="5">
                  <c:v>9.50307589136832</c:v>
                </c:pt>
                <c:pt idx="6">
                  <c:v>13.8951856982275</c:v>
                </c:pt>
                <c:pt idx="7">
                  <c:v>17.4341894149925</c:v>
                </c:pt>
              </c:numCache>
            </c:numRef>
          </c:val>
        </c:ser>
        <c:gapWidth val="150"/>
        <c:overlap val="0"/>
        <c:axId val="73804055"/>
        <c:axId val="47483193"/>
      </c:barChart>
      <c:catAx>
        <c:axId val="73804055"/>
        <c:scaling>
          <c:orientation val="minMax"/>
        </c:scaling>
        <c:delete val="1"/>
        <c:axPos val="b"/>
        <c:numFmt formatCode="DD/MM/YYYY" sourceLinked="1"/>
        <c:majorTickMark val="out"/>
        <c:minorTickMark val="none"/>
        <c:tickLblPos val="none"/>
        <c:spPr>
          <a:ln w="9360">
            <a:solidFill>
              <a:srgbClr val="878787"/>
            </a:solidFill>
            <a:round/>
          </a:ln>
        </c:spPr>
        <c:txPr>
          <a:bodyPr/>
          <a:lstStyle/>
          <a:p>
            <a:pPr>
              <a:defRPr b="0" lang="en-US" sz="900" spc="-1" strike="noStrike">
                <a:solidFill>
                  <a:srgbClr val="000000"/>
                </a:solidFill>
                <a:latin typeface="Arial"/>
                <a:ea typeface="Arial"/>
              </a:defRPr>
            </a:pPr>
          </a:p>
        </c:txPr>
        <c:crossAx val="47483193"/>
        <c:crosses val="autoZero"/>
        <c:auto val="1"/>
        <c:lblAlgn val="ctr"/>
        <c:lblOffset val="100"/>
      </c:catAx>
      <c:valAx>
        <c:axId val="47483193"/>
        <c:scaling>
          <c:orientation val="minMax"/>
          <c:max val="50"/>
        </c:scaling>
        <c:delete val="0"/>
        <c:axPos val="l"/>
        <c:numFmt formatCode="General" sourceLinked="0"/>
        <c:majorTickMark val="out"/>
        <c:minorTickMark val="none"/>
        <c:tickLblPos val="nextTo"/>
        <c:spPr>
          <a:ln w="3240">
            <a:solidFill>
              <a:srgbClr val="000000"/>
            </a:solidFill>
            <a:round/>
          </a:ln>
        </c:spPr>
        <c:txPr>
          <a:bodyPr/>
          <a:lstStyle/>
          <a:p>
            <a:pPr>
              <a:defRPr b="0" lang="en-US" sz="1000" spc="-1" strike="noStrike">
                <a:solidFill>
                  <a:srgbClr val="000000"/>
                </a:solidFill>
                <a:latin typeface="Arial"/>
                <a:ea typeface="Arial"/>
              </a:defRPr>
            </a:pPr>
          </a:p>
        </c:txPr>
        <c:crossAx val="73804055"/>
        <c:crosses val="autoZero"/>
      </c:valAx>
      <c:spPr>
        <a:noFill/>
        <a:ln w="12600">
          <a:solidFill>
            <a:srgbClr val="808080"/>
          </a:solidFill>
          <a:round/>
        </a:ln>
      </c:spPr>
    </c:plotArea>
    <c:plotVisOnly val="1"/>
    <c:dispBlanksAs val="gap"/>
  </c:chart>
  <c:spPr>
    <a:solidFill>
      <a:srgbClr val="ffffff"/>
    </a:solidFill>
    <a:ln w="3240">
      <a:noFill/>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85942729639271"/>
          <c:y val="0.145794392523364"/>
          <c:w val="0.73465972480476"/>
          <c:h val="0.497196261682243"/>
        </c:manualLayout>
      </c:layout>
      <c:barChart>
        <c:barDir val="col"/>
        <c:grouping val="clustered"/>
        <c:varyColors val="0"/>
        <c:ser>
          <c:idx val="0"/>
          <c:order val="0"/>
          <c:tx>
            <c:strRef>
              <c:f>label 0</c:f>
              <c:strCache>
                <c:ptCount val="1"/>
                <c:pt idx="0">
                  <c:v>ave</c:v>
                </c:pt>
              </c:strCache>
            </c:strRef>
          </c:tx>
          <c:spPr>
            <a:solidFill>
              <a:srgbClr val="d9d9d9"/>
            </a:solidFill>
            <a:ln w="25560">
              <a:solidFill>
                <a:srgbClr val="7f7f7f"/>
              </a:solidFill>
              <a:round/>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0.00575</c:v>
                </c:pt>
                <c:pt idx="1">
                  <c:v>0</c:v>
                </c:pt>
                <c:pt idx="2">
                  <c:v>1.10833333333333</c:v>
                </c:pt>
                <c:pt idx="3">
                  <c:v>0.680166666666667</c:v>
                </c:pt>
              </c:numCache>
            </c:numRef>
          </c:val>
        </c:ser>
        <c:gapWidth val="150"/>
        <c:overlap val="0"/>
        <c:axId val="27061091"/>
        <c:axId val="72980329"/>
      </c:barChart>
      <c:catAx>
        <c:axId val="27061091"/>
        <c:scaling>
          <c:orientation val="minMax"/>
        </c:scaling>
        <c:delete val="0"/>
        <c:axPos val="b"/>
        <c:numFmt formatCode="DD/MM/YYYY" sourceLinked="1"/>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72980329"/>
        <c:crosses val="autoZero"/>
        <c:auto val="1"/>
        <c:lblAlgn val="ctr"/>
        <c:lblOffset val="100"/>
      </c:catAx>
      <c:valAx>
        <c:axId val="72980329"/>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27061091"/>
        <c:crosses val="autoZero"/>
      </c:valAx>
      <c:spPr>
        <a:solidFill>
          <a:srgbClr val="ffffff"/>
        </a:solidFill>
        <a:ln w="25560">
          <a:noFill/>
        </a:ln>
      </c:spPr>
    </c:plotArea>
    <c:plotVisOnly val="1"/>
    <c:dispBlanksAs val="gap"/>
  </c:chart>
  <c:spPr>
    <a:noFill/>
    <a:ln>
      <a:noFill/>
    </a:ln>
  </c:spPr>
</c:chartSpace>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71997024916326"/>
          <c:y val="0.113484646194927"/>
          <c:w val="0.776682781703235"/>
          <c:h val="0.562082777036048"/>
        </c:manualLayout>
      </c:layout>
      <c:barChart>
        <c:barDir val="col"/>
        <c:grouping val="clustered"/>
        <c:varyColors val="0"/>
        <c:ser>
          <c:idx val="0"/>
          <c:order val="0"/>
          <c:tx>
            <c:strRef>
              <c:f>label 0</c:f>
              <c:strCache>
                <c:ptCount val="1"/>
                <c:pt idx="0">
                  <c:v>ave</c:v>
                </c:pt>
              </c:strCache>
            </c:strRef>
          </c:tx>
          <c:spPr>
            <a:solidFill>
              <a:srgbClr val="ffffff"/>
            </a:solidFill>
            <a:ln w="25560">
              <a:solidFill>
                <a:srgbClr val="808080"/>
              </a:solidFill>
              <a:round/>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176.699670577083</c:v>
                </c:pt>
                <c:pt idx="1">
                  <c:v>196.052564391667</c:v>
                </c:pt>
                <c:pt idx="2">
                  <c:v>620.965273572223</c:v>
                </c:pt>
                <c:pt idx="3">
                  <c:v>281.869505991667</c:v>
                </c:pt>
              </c:numCache>
            </c:numRef>
          </c:val>
        </c:ser>
        <c:gapWidth val="150"/>
        <c:overlap val="0"/>
        <c:axId val="67016894"/>
        <c:axId val="9058761"/>
      </c:barChart>
      <c:catAx>
        <c:axId val="67016894"/>
        <c:scaling>
          <c:orientation val="minMax"/>
        </c:scaling>
        <c:delete val="0"/>
        <c:axPos val="b"/>
        <c:numFmt formatCode="DD/MM/YYYY" sourceLinked="1"/>
        <c:majorTickMark val="out"/>
        <c:minorTickMark val="none"/>
        <c:tickLblPos val="nextTo"/>
        <c:spPr>
          <a:ln w="3240">
            <a:solidFill>
              <a:srgbClr val="808080"/>
            </a:solidFill>
            <a:round/>
          </a:ln>
        </c:spPr>
        <c:txPr>
          <a:bodyPr/>
          <a:lstStyle/>
          <a:p>
            <a:pPr>
              <a:defRPr b="0" lang="en-US" sz="900" spc="-1" strike="noStrike">
                <a:solidFill>
                  <a:srgbClr val="000000"/>
                </a:solidFill>
                <a:latin typeface="Calibri"/>
              </a:defRPr>
            </a:pPr>
          </a:p>
        </c:txPr>
        <c:crossAx val="9058761"/>
        <c:crosses val="autoZero"/>
        <c:auto val="1"/>
        <c:lblAlgn val="ctr"/>
        <c:lblOffset val="100"/>
      </c:catAx>
      <c:valAx>
        <c:axId val="9058761"/>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67016894"/>
        <c:crosses val="autoZero"/>
      </c:valAx>
      <c:spPr>
        <a:solidFill>
          <a:srgbClr val="ffffff"/>
        </a:solidFill>
        <a:ln w="25560">
          <a:noFill/>
        </a:ln>
      </c:spPr>
    </c:plotArea>
    <c:plotVisOnly val="1"/>
    <c:dispBlanksAs val="gap"/>
  </c:chart>
  <c:spPr>
    <a:noFill/>
    <a:ln>
      <a:noFill/>
    </a:ln>
  </c:spPr>
</c:chartSpace>
</file>

<file path=ppt/charts/chart4.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20918557084418"/>
          <c:y val="0.125767690253672"/>
          <c:w val="0.678876905912979"/>
          <c:h val="0.443257676902537"/>
        </c:manualLayout>
      </c:layout>
      <c:barChart>
        <c:barDir val="col"/>
        <c:grouping val="clustered"/>
        <c:varyColors val="0"/>
        <c:ser>
          <c:idx val="0"/>
          <c:order val="0"/>
          <c:tx>
            <c:strRef>
              <c:f>label 0</c:f>
              <c:strCache>
                <c:ptCount val="1"/>
                <c:pt idx="0">
                  <c:v>ave</c:v>
                </c:pt>
              </c:strCache>
            </c:strRef>
          </c:tx>
          <c:spPr>
            <a:solidFill>
              <a:srgbClr val="969696"/>
            </a:solidFill>
            <a:ln w="25560">
              <a:solidFill>
                <a:srgbClr val="808080"/>
              </a:solidFill>
              <a:round/>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10.185</c:v>
                </c:pt>
                <c:pt idx="1">
                  <c:v>10.755</c:v>
                </c:pt>
                <c:pt idx="2">
                  <c:v>22.71</c:v>
                </c:pt>
                <c:pt idx="3">
                  <c:v>14.135</c:v>
                </c:pt>
              </c:numCache>
            </c:numRef>
          </c:val>
        </c:ser>
        <c:gapWidth val="150"/>
        <c:overlap val="0"/>
        <c:axId val="93628004"/>
        <c:axId val="87364600"/>
      </c:barChart>
      <c:catAx>
        <c:axId val="93628004"/>
        <c:scaling>
          <c:orientation val="minMax"/>
        </c:scaling>
        <c:delete val="0"/>
        <c:axPos val="b"/>
        <c:numFmt formatCode="DD/MM/YYYY" sourceLinked="1"/>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87364600"/>
        <c:crosses val="autoZero"/>
        <c:auto val="1"/>
        <c:lblAlgn val="ctr"/>
        <c:lblOffset val="100"/>
      </c:catAx>
      <c:valAx>
        <c:axId val="87364600"/>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93628004"/>
        <c:crosses val="autoZero"/>
      </c:valAx>
      <c:spPr>
        <a:solidFill>
          <a:srgbClr val="ffffff"/>
        </a:solidFill>
        <a:ln w="25560">
          <a:noFill/>
        </a:ln>
      </c:spPr>
    </c:plotArea>
    <c:plotVisOnly val="1"/>
    <c:dispBlanksAs val="gap"/>
  </c:chart>
  <c:spPr>
    <a:noFill/>
    <a:ln>
      <a:noFill/>
    </a:ln>
  </c:spPr>
</c:chartSpace>
</file>

<file path=ppt/charts/chart5.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48873990029225"/>
          <c:y val="0.113516234583438"/>
          <c:w val="0.799896854048479"/>
          <c:h val="0.411024414799899"/>
        </c:manualLayout>
      </c:layout>
      <c:barChart>
        <c:barDir val="col"/>
        <c:grouping val="clustered"/>
        <c:varyColors val="0"/>
        <c:ser>
          <c:idx val="0"/>
          <c:order val="0"/>
          <c:tx>
            <c:strRef>
              <c:f>label 0</c:f>
              <c:strCache>
                <c:ptCount val="1"/>
                <c:pt idx="0">
                  <c:v>ave</c:v>
                </c:pt>
              </c:strCache>
            </c:strRef>
          </c:tx>
          <c:spPr>
            <a:solidFill>
              <a:srgbClr val="808080"/>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14.55</c:v>
                </c:pt>
                <c:pt idx="1">
                  <c:v>10.1</c:v>
                </c:pt>
                <c:pt idx="2">
                  <c:v>27.6</c:v>
                </c:pt>
                <c:pt idx="3">
                  <c:v>14.9333333333333</c:v>
                </c:pt>
              </c:numCache>
            </c:numRef>
          </c:val>
        </c:ser>
        <c:gapWidth val="150"/>
        <c:overlap val="0"/>
        <c:axId val="66653941"/>
        <c:axId val="30276883"/>
      </c:barChart>
      <c:catAx>
        <c:axId val="66653941"/>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1000" spc="-1" strike="noStrike">
                <a:solidFill>
                  <a:srgbClr val="000000"/>
                </a:solidFill>
                <a:latin typeface="Calibri"/>
              </a:defRPr>
            </a:pPr>
          </a:p>
        </c:txPr>
        <c:crossAx val="30276883"/>
        <c:crosses val="autoZero"/>
        <c:auto val="1"/>
        <c:lblAlgn val="ctr"/>
        <c:lblOffset val="100"/>
      </c:catAx>
      <c:valAx>
        <c:axId val="30276883"/>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66653941"/>
        <c:crosses val="autoZero"/>
      </c:valAx>
      <c:spPr>
        <a:solidFill>
          <a:srgbClr val="ffffff"/>
        </a:solidFill>
        <a:ln w="25560">
          <a:noFill/>
        </a:ln>
      </c:spPr>
    </c:plotArea>
    <c:plotVisOnly val="1"/>
    <c:dispBlanksAs val="gap"/>
  </c:chart>
  <c:spPr>
    <a:noFill/>
    <a:ln>
      <a:noFill/>
    </a:ln>
  </c:spPr>
</c:chartSpace>
</file>

<file path=ppt/charts/chart6.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48873990029225"/>
          <c:y val="0.113516234583438"/>
          <c:w val="0.799896854048479"/>
          <c:h val="0.425119557009816"/>
        </c:manualLayout>
      </c:layout>
      <c:barChart>
        <c:barDir val="col"/>
        <c:grouping val="clustered"/>
        <c:varyColors val="0"/>
        <c:ser>
          <c:idx val="0"/>
          <c:order val="0"/>
          <c:tx>
            <c:strRef>
              <c:f>label 0</c:f>
              <c:strCache>
                <c:ptCount val="1"/>
                <c:pt idx="0">
                  <c:v>ave</c:v>
                </c:pt>
              </c:strCache>
            </c:strRef>
          </c:tx>
          <c:spPr>
            <a:solidFill>
              <a:srgbClr val="7f7f7f"/>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15.6</c:v>
                </c:pt>
                <c:pt idx="1">
                  <c:v>10.2</c:v>
                </c:pt>
                <c:pt idx="2">
                  <c:v>37.2</c:v>
                </c:pt>
                <c:pt idx="3">
                  <c:v>8.46666666666675</c:v>
                </c:pt>
              </c:numCache>
            </c:numRef>
          </c:val>
        </c:ser>
        <c:gapWidth val="150"/>
        <c:overlap val="0"/>
        <c:axId val="52627570"/>
        <c:axId val="17229700"/>
      </c:barChart>
      <c:catAx>
        <c:axId val="52627570"/>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1000" spc="-1" strike="noStrike">
                <a:solidFill>
                  <a:srgbClr val="000000"/>
                </a:solidFill>
                <a:latin typeface="Calibri"/>
              </a:defRPr>
            </a:pPr>
          </a:p>
        </c:txPr>
        <c:crossAx val="17229700"/>
        <c:crosses val="autoZero"/>
        <c:auto val="1"/>
        <c:lblAlgn val="ctr"/>
        <c:lblOffset val="100"/>
      </c:catAx>
      <c:valAx>
        <c:axId val="17229700"/>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52627570"/>
        <c:crosses val="autoZero"/>
      </c:valAx>
      <c:spPr>
        <a:solidFill>
          <a:srgbClr val="ffffff"/>
        </a:solidFill>
        <a:ln w="25560">
          <a:noFill/>
        </a:ln>
      </c:spPr>
    </c:plotArea>
    <c:plotVisOnly val="1"/>
    <c:dispBlanksAs val="gap"/>
  </c:chart>
  <c:spPr>
    <a:noFill/>
    <a:ln>
      <a:noFill/>
    </a:ln>
  </c:spPr>
</c:chartSpace>
</file>

<file path=ppt/charts/chart7.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200103145951521"/>
          <c:y val="0.113516234583438"/>
          <c:w val="0.799896854048479"/>
          <c:h val="0.411024414799899"/>
        </c:manualLayout>
      </c:layout>
      <c:barChart>
        <c:barDir val="col"/>
        <c:grouping val="clustered"/>
        <c:varyColors val="0"/>
        <c:ser>
          <c:idx val="0"/>
          <c:order val="0"/>
          <c:tx>
            <c:strRef>
              <c:f>label 0</c:f>
              <c:strCache>
                <c:ptCount val="1"/>
                <c:pt idx="0">
                  <c:v>ave</c:v>
                </c:pt>
              </c:strCache>
            </c:strRef>
          </c:tx>
          <c:spPr>
            <a:solidFill>
              <a:srgbClr val="7f7f7f"/>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1.45</c:v>
                </c:pt>
                <c:pt idx="1">
                  <c:v>0.1</c:v>
                </c:pt>
                <c:pt idx="2">
                  <c:v>18.933333333333</c:v>
                </c:pt>
                <c:pt idx="3">
                  <c:v>12.8</c:v>
                </c:pt>
              </c:numCache>
            </c:numRef>
          </c:val>
        </c:ser>
        <c:gapWidth val="150"/>
        <c:overlap val="0"/>
        <c:axId val="96202365"/>
        <c:axId val="6431588"/>
      </c:barChart>
      <c:catAx>
        <c:axId val="96202365"/>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1000" spc="-1" strike="noStrike">
                <a:solidFill>
                  <a:srgbClr val="000000"/>
                </a:solidFill>
                <a:latin typeface="Calibri"/>
              </a:defRPr>
            </a:pPr>
          </a:p>
        </c:txPr>
        <c:crossAx val="6431588"/>
        <c:crosses val="autoZero"/>
        <c:auto val="1"/>
        <c:lblAlgn val="ctr"/>
        <c:lblOffset val="100"/>
      </c:catAx>
      <c:valAx>
        <c:axId val="6431588"/>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96202365"/>
        <c:crosses val="autoZero"/>
      </c:valAx>
      <c:spPr>
        <a:solidFill>
          <a:srgbClr val="ffffff"/>
        </a:solidFill>
        <a:ln w="25560">
          <a:noFill/>
        </a:ln>
      </c:spPr>
    </c:plotArea>
    <c:plotVisOnly val="1"/>
    <c:dispBlanksAs val="gap"/>
  </c:chart>
  <c:spPr>
    <a:noFill/>
    <a:ln>
      <a:noFill/>
    </a:ln>
  </c:spPr>
</c:chartSpace>
</file>

<file path=ppt/charts/chart8.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58157125666151"/>
          <c:y val="0.113516234583438"/>
          <c:w val="0.790613718411552"/>
          <c:h val="0.411024414799899"/>
        </c:manualLayout>
      </c:layout>
      <c:barChart>
        <c:barDir val="col"/>
        <c:grouping val="clustered"/>
        <c:varyColors val="0"/>
        <c:ser>
          <c:idx val="0"/>
          <c:order val="0"/>
          <c:tx>
            <c:strRef>
              <c:f>label 0</c:f>
              <c:strCache>
                <c:ptCount val="1"/>
                <c:pt idx="0">
                  <c:v>ave</c:v>
                </c:pt>
              </c:strCache>
            </c:strRef>
          </c:tx>
          <c:spPr>
            <a:solidFill>
              <a:srgbClr val="7f7f7f"/>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1.5</c:v>
                </c:pt>
                <c:pt idx="1">
                  <c:v>0.2</c:v>
                </c:pt>
                <c:pt idx="2">
                  <c:v>2.66666666666667</c:v>
                </c:pt>
                <c:pt idx="3">
                  <c:v>0.333333333333333</c:v>
                </c:pt>
              </c:numCache>
            </c:numRef>
          </c:val>
        </c:ser>
        <c:gapWidth val="150"/>
        <c:overlap val="0"/>
        <c:axId val="41973281"/>
        <c:axId val="8194772"/>
      </c:barChart>
      <c:catAx>
        <c:axId val="41973281"/>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1000" spc="-1" strike="noStrike">
                <a:solidFill>
                  <a:srgbClr val="000000"/>
                </a:solidFill>
                <a:latin typeface="Calibri"/>
              </a:defRPr>
            </a:pPr>
          </a:p>
        </c:txPr>
        <c:crossAx val="8194772"/>
        <c:crosses val="autoZero"/>
        <c:auto val="1"/>
        <c:lblAlgn val="ctr"/>
        <c:lblOffset val="100"/>
      </c:catAx>
      <c:valAx>
        <c:axId val="8194772"/>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41973281"/>
        <c:crosses val="autoZero"/>
      </c:valAx>
      <c:spPr>
        <a:solidFill>
          <a:srgbClr val="ffffff"/>
        </a:solidFill>
        <a:ln w="25560">
          <a:noFill/>
        </a:ln>
      </c:spPr>
    </c:plotArea>
    <c:plotVisOnly val="1"/>
    <c:dispBlanksAs val="gap"/>
  </c:chart>
  <c:spPr>
    <a:noFill/>
    <a:ln>
      <a:noFill/>
    </a:ln>
  </c:spPr>
</c:chartSpace>
</file>

<file path=ppt/charts/chart9.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12565009361348"/>
          <c:y val="0.113510520487265"/>
          <c:w val="0.823174537133347"/>
          <c:h val="0.366832779623477"/>
        </c:manualLayout>
      </c:layout>
      <c:barChart>
        <c:barDir val="col"/>
        <c:grouping val="clustered"/>
        <c:varyColors val="0"/>
        <c:ser>
          <c:idx val="0"/>
          <c:order val="0"/>
          <c:tx>
            <c:strRef>
              <c:f>label 0</c:f>
              <c:strCache>
                <c:ptCount val="1"/>
                <c:pt idx="0">
                  <c:v>ave</c:v>
                </c:pt>
              </c:strCache>
            </c:strRef>
          </c:tx>
          <c:spPr>
            <a:solidFill>
              <a:srgbClr val="254061"/>
            </a:solidFill>
            <a:ln w="25560">
              <a:noFill/>
            </a:ln>
          </c:spPr>
          <c:invertIfNegative val="0"/>
          <c:dLbls>
            <c:numFmt formatCode="General" sourceLinked="1"/>
            <c:dLblPos val="outEnd"/>
            <c:showLegendKey val="0"/>
            <c:showVal val="0"/>
            <c:showCatName val="0"/>
            <c:showSerName val="0"/>
            <c:showPercent val="0"/>
            <c:showLeaderLines val="0"/>
          </c:dLbls>
          <c:val>
            <c:numRef>
              <c:f>0</c:f>
              <c:numCache>
                <c:formatCode>General</c:formatCode>
                <c:ptCount val="4"/>
                <c:pt idx="0">
                  <c:v>6.43333333333339</c:v>
                </c:pt>
                <c:pt idx="1">
                  <c:v>5.43333333333339</c:v>
                </c:pt>
                <c:pt idx="2">
                  <c:v>5.37777777777777</c:v>
                </c:pt>
                <c:pt idx="3">
                  <c:v>5.51111111111111</c:v>
                </c:pt>
              </c:numCache>
            </c:numRef>
          </c:val>
        </c:ser>
        <c:gapWidth val="150"/>
        <c:overlap val="0"/>
        <c:axId val="84558672"/>
        <c:axId val="39883732"/>
      </c:barChart>
      <c:catAx>
        <c:axId val="84558672"/>
        <c:scaling>
          <c:orientation val="minMax"/>
        </c:scaling>
        <c:delete val="0"/>
        <c:axPos val="b"/>
        <c:numFmt formatCode="DD/MM/YYYY" sourceLinked="1"/>
        <c:majorTickMark val="out"/>
        <c:minorTickMark val="none"/>
        <c:tickLblPos val="nextTo"/>
        <c:spPr>
          <a:ln w="3240">
            <a:solidFill>
              <a:srgbClr val="808080"/>
            </a:solidFill>
            <a:round/>
          </a:ln>
        </c:spPr>
        <c:txPr>
          <a:bodyPr rot="-5400000"/>
          <a:lstStyle/>
          <a:p>
            <a:pPr>
              <a:defRPr b="0" lang="en-US" sz="1000" spc="-1" strike="noStrike">
                <a:solidFill>
                  <a:srgbClr val="000000"/>
                </a:solidFill>
                <a:latin typeface="Calibri"/>
              </a:defRPr>
            </a:pPr>
          </a:p>
        </c:txPr>
        <c:crossAx val="39883732"/>
        <c:crosses val="autoZero"/>
        <c:auto val="1"/>
        <c:lblAlgn val="ctr"/>
        <c:lblOffset val="100"/>
      </c:catAx>
      <c:valAx>
        <c:axId val="39883732"/>
        <c:scaling>
          <c:orientation val="minMax"/>
        </c:scaling>
        <c:delete val="0"/>
        <c:axPos val="l"/>
        <c:numFmt formatCode="General" sourceLinked="0"/>
        <c:majorTickMark val="out"/>
        <c:minorTickMark val="none"/>
        <c:tickLblPos val="nextTo"/>
        <c:spPr>
          <a:ln w="3240">
            <a:solidFill>
              <a:srgbClr val="808080"/>
            </a:solidFill>
            <a:round/>
          </a:ln>
        </c:spPr>
        <c:txPr>
          <a:bodyPr/>
          <a:lstStyle/>
          <a:p>
            <a:pPr>
              <a:defRPr b="0" lang="en-US" sz="1000" spc="-1" strike="noStrike">
                <a:solidFill>
                  <a:srgbClr val="000000"/>
                </a:solidFill>
                <a:latin typeface="Calibri"/>
              </a:defRPr>
            </a:pPr>
          </a:p>
        </c:txPr>
        <c:crossAx val="84558672"/>
        <c:crosses val="autoZero"/>
      </c:valAx>
      <c:spPr>
        <a:solidFill>
          <a:srgbClr val="ffffff"/>
        </a:solidFill>
        <a:ln w="25560">
          <a:noFill/>
        </a:ln>
      </c:spPr>
    </c:plotArea>
    <c:plotVisOnly val="1"/>
    <c:dispBlanksAs val="gap"/>
  </c:chart>
  <c:spPr>
    <a:noFill/>
    <a:ln>
      <a:noFill/>
    </a:ln>
  </c:spPr>
</c:chartSpace>
</file>

<file path=ppt/comments/comment13.xml><?xml version="1.0" encoding="utf-8"?>
<p:cmLst xmlns:p="http://schemas.openxmlformats.org/presentationml/2006/main">
  <p:cm authorId="0" dt="2017-05-22T15:29:10.662000000" idx="1">
    <p:pos x="6118" y="-359"/>
    <p:text>hads new get from her</p:text>
  </p:cm>
</p:cmLst>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sldImg"/>
          </p:nvPr>
        </p:nvSpPr>
        <p:spPr>
          <a:xfrm>
            <a:off x="216000" y="812520"/>
            <a:ext cx="7127280" cy="4008960"/>
          </a:xfrm>
          <a:prstGeom prst="rect">
            <a:avLst/>
          </a:prstGeom>
        </p:spPr>
        <p:txBody>
          <a:bodyPr lIns="0" rIns="0" tIns="0" bIns="0" anchor="ct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166" name="PlaceHolder 2"/>
          <p:cNvSpPr>
            <a:spLocks noGrp="1"/>
          </p:cNvSpPr>
          <p:nvPr>
            <p:ph type="body"/>
          </p:nvPr>
        </p:nvSpPr>
        <p:spPr>
          <a:xfrm>
            <a:off x="756000" y="5078520"/>
            <a:ext cx="6047640" cy="481104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167" name="PlaceHolder 3"/>
          <p:cNvSpPr>
            <a:spLocks noGrp="1"/>
          </p:cNvSpPr>
          <p:nvPr>
            <p:ph type="hdr"/>
          </p:nvPr>
        </p:nvSpPr>
        <p:spPr>
          <a:xfrm>
            <a:off x="0" y="0"/>
            <a:ext cx="3280680" cy="53424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168" name="PlaceHolder 4"/>
          <p:cNvSpPr>
            <a:spLocks noGrp="1"/>
          </p:cNvSpPr>
          <p:nvPr>
            <p:ph type="dt"/>
          </p:nvPr>
        </p:nvSpPr>
        <p:spPr>
          <a:xfrm>
            <a:off x="4278960" y="0"/>
            <a:ext cx="3280680" cy="53424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169" name="PlaceHolder 5"/>
          <p:cNvSpPr>
            <a:spLocks noGrp="1"/>
          </p:cNvSpPr>
          <p:nvPr>
            <p:ph type="ftr"/>
          </p:nvPr>
        </p:nvSpPr>
        <p:spPr>
          <a:xfrm>
            <a:off x="0" y="10157400"/>
            <a:ext cx="3280680" cy="53424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170" name="PlaceHolder 6"/>
          <p:cNvSpPr>
            <a:spLocks noGrp="1"/>
          </p:cNvSpPr>
          <p:nvPr>
            <p:ph type="sldNum"/>
          </p:nvPr>
        </p:nvSpPr>
        <p:spPr>
          <a:xfrm>
            <a:off x="4278960" y="10157400"/>
            <a:ext cx="3280680" cy="534240"/>
          </a:xfrm>
          <a:prstGeom prst="rect">
            <a:avLst/>
          </a:prstGeom>
        </p:spPr>
        <p:txBody>
          <a:bodyPr lIns="0" rIns="0" tIns="0" bIns="0" anchor="b"/>
          <a:p>
            <a:pPr algn="r"/>
            <a:fld id="{7FA20F64-6F6E-413B-8CFE-088A79846A0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4" name="PlaceHolder 1"/>
          <p:cNvSpPr>
            <a:spLocks noGrp="1"/>
          </p:cNvSpPr>
          <p:nvPr>
            <p:ph type="sldImg"/>
          </p:nvPr>
        </p:nvSpPr>
        <p:spPr>
          <a:xfrm>
            <a:off x="1166760" y="1241280"/>
            <a:ext cx="4463640" cy="3349440"/>
          </a:xfrm>
          <a:prstGeom prst="rect">
            <a:avLst/>
          </a:prstGeom>
        </p:spPr>
      </p:sp>
      <p:sp>
        <p:nvSpPr>
          <p:cNvPr id="2225"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rPr>
              <a:t>Here is the pivotal importnace of CD48 in the AEU</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1" lang="en-US" sz="2000" spc="-1" strike="noStrike">
                <a:latin typeface="Arial"/>
              </a:rPr>
              <a:t>First I would like to introduce you at the importnace of CD48 in the AEU- all work from Moran and Yael</a:t>
            </a:r>
            <a:endParaRPr b="0" lang="en-US" sz="2000" spc="-1" strike="noStrike">
              <a:latin typeface="Arial"/>
            </a:endParaRPr>
          </a:p>
        </p:txBody>
      </p:sp>
      <p:sp>
        <p:nvSpPr>
          <p:cNvPr id="2226" name="TextShape 3"/>
          <p:cNvSpPr txBox="1"/>
          <p:nvPr/>
        </p:nvSpPr>
        <p:spPr>
          <a:xfrm>
            <a:off x="3850560" y="9430200"/>
            <a:ext cx="2945160" cy="497880"/>
          </a:xfrm>
          <a:prstGeom prst="rect">
            <a:avLst/>
          </a:prstGeom>
          <a:noFill/>
          <a:ln>
            <a:noFill/>
          </a:ln>
        </p:spPr>
        <p:txBody>
          <a:bodyPr anchor="b"/>
          <a:p>
            <a:pPr algn="r">
              <a:lnSpc>
                <a:spcPct val="100000"/>
              </a:lnSpc>
            </a:pPr>
            <a:fld id="{44B8D3D5-FACB-45C4-8B15-09D4CE99BECC}" type="slidenum">
              <a:rPr b="0" lang="en-US" sz="1200" spc="-1" strike="noStrike">
                <a:latin typeface="Times New Roman"/>
                <a:ea typeface="ＭＳ Ｐゴシック"/>
              </a:rPr>
              <a:t>&lt;number&gt;</a:t>
            </a:fld>
            <a:endParaRPr b="0" lang="en-U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7" name="PlaceHolder 1"/>
          <p:cNvSpPr>
            <a:spLocks noGrp="1"/>
          </p:cNvSpPr>
          <p:nvPr>
            <p:ph type="sldImg"/>
          </p:nvPr>
        </p:nvSpPr>
        <p:spPr>
          <a:xfrm>
            <a:off x="1166760" y="1241280"/>
            <a:ext cx="4463640" cy="3349440"/>
          </a:xfrm>
          <a:prstGeom prst="rect">
            <a:avLst/>
          </a:prstGeom>
        </p:spPr>
      </p:sp>
      <p:sp>
        <p:nvSpPr>
          <p:cNvPr id="2228"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Human and mouse the same . So we investigated the importance of CD48 in mice in 2 models of AD. This also includes SEB?S aureus that we will see is important in allergy</a:t>
            </a:r>
            <a:endParaRPr b="0" lang="en-US" sz="2000" spc="-1" strike="noStrike">
              <a:latin typeface="Arial"/>
            </a:endParaRPr>
          </a:p>
        </p:txBody>
      </p:sp>
      <p:sp>
        <p:nvSpPr>
          <p:cNvPr id="2229" name="TextShape 3"/>
          <p:cNvSpPr txBox="1"/>
          <p:nvPr/>
        </p:nvSpPr>
        <p:spPr>
          <a:xfrm>
            <a:off x="3850560" y="9430200"/>
            <a:ext cx="2945160" cy="497880"/>
          </a:xfrm>
          <a:prstGeom prst="rect">
            <a:avLst/>
          </a:prstGeom>
          <a:noFill/>
          <a:ln>
            <a:noFill/>
          </a:ln>
        </p:spPr>
        <p:txBody>
          <a:bodyPr anchor="b"/>
          <a:p>
            <a:pPr algn="r">
              <a:lnSpc>
                <a:spcPct val="100000"/>
              </a:lnSpc>
            </a:pPr>
            <a:fld id="{30708AF6-CF50-46C7-A47A-1F62B8C387C0}"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0" name="PlaceHolder 1"/>
          <p:cNvSpPr>
            <a:spLocks noGrp="1"/>
          </p:cNvSpPr>
          <p:nvPr>
            <p:ph type="sldImg"/>
          </p:nvPr>
        </p:nvSpPr>
        <p:spPr>
          <a:xfrm>
            <a:off x="1166760" y="1241280"/>
            <a:ext cx="4463640" cy="3349440"/>
          </a:xfrm>
          <a:prstGeom prst="rect">
            <a:avLst/>
          </a:prstGeom>
        </p:spPr>
      </p:sp>
      <p:sp>
        <p:nvSpPr>
          <p:cNvPr id="2231"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First we utilised 2B4 ko mice and detected that in absence of the CD48 ligand decreased inflammatory responses such as…</a:t>
            </a:r>
            <a:endParaRPr b="0" lang="en-US" sz="2000" spc="-1" strike="noStrike">
              <a:latin typeface="Arial"/>
            </a:endParaRPr>
          </a:p>
        </p:txBody>
      </p:sp>
      <p:sp>
        <p:nvSpPr>
          <p:cNvPr id="2232" name="TextShape 3"/>
          <p:cNvSpPr txBox="1"/>
          <p:nvPr/>
        </p:nvSpPr>
        <p:spPr>
          <a:xfrm>
            <a:off x="3850560" y="9430200"/>
            <a:ext cx="2945160" cy="497880"/>
          </a:xfrm>
          <a:prstGeom prst="rect">
            <a:avLst/>
          </a:prstGeom>
          <a:noFill/>
          <a:ln>
            <a:noFill/>
          </a:ln>
        </p:spPr>
        <p:txBody>
          <a:bodyPr anchor="b"/>
          <a:p>
            <a:pPr algn="r">
              <a:lnSpc>
                <a:spcPct val="100000"/>
              </a:lnSpc>
            </a:pPr>
            <a:fld id="{60D00C18-F1BD-40D0-A38C-C512AD7D62D8}"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3" name="PlaceHolder 1"/>
          <p:cNvSpPr>
            <a:spLocks noGrp="1"/>
          </p:cNvSpPr>
          <p:nvPr>
            <p:ph type="sldImg"/>
          </p:nvPr>
        </p:nvSpPr>
        <p:spPr>
          <a:xfrm>
            <a:off x="1166760" y="1241280"/>
            <a:ext cx="4463640" cy="3349440"/>
          </a:xfrm>
          <a:prstGeom prst="rect">
            <a:avLst/>
          </a:prstGeom>
        </p:spPr>
      </p:sp>
      <p:sp>
        <p:nvSpPr>
          <p:cNvPr id="2234"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Importantly A similar trend in CD48 ko indicating that the CD48/2B4 pathway is an important target to downregulate AI</a:t>
            </a:r>
            <a:endParaRPr b="0" lang="en-US" sz="2000" spc="-1" strike="noStrike">
              <a:latin typeface="Arial"/>
            </a:endParaRPr>
          </a:p>
        </p:txBody>
      </p:sp>
      <p:sp>
        <p:nvSpPr>
          <p:cNvPr id="2235" name="TextShape 3"/>
          <p:cNvSpPr txBox="1"/>
          <p:nvPr/>
        </p:nvSpPr>
        <p:spPr>
          <a:xfrm>
            <a:off x="3850560" y="9430200"/>
            <a:ext cx="2945160" cy="497880"/>
          </a:xfrm>
          <a:prstGeom prst="rect">
            <a:avLst/>
          </a:prstGeom>
          <a:noFill/>
          <a:ln>
            <a:noFill/>
          </a:ln>
        </p:spPr>
        <p:txBody>
          <a:bodyPr anchor="b"/>
          <a:p>
            <a:pPr algn="r">
              <a:lnSpc>
                <a:spcPct val="100000"/>
              </a:lnSpc>
            </a:pPr>
            <a:fld id="{0E329E8E-18A6-4938-A53D-7F9DBA2BAE6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6" name="PlaceHolder 1"/>
          <p:cNvSpPr>
            <a:spLocks noGrp="1"/>
          </p:cNvSpPr>
          <p:nvPr>
            <p:ph type="sldImg"/>
          </p:nvPr>
        </p:nvSpPr>
        <p:spPr>
          <a:xfrm>
            <a:off x="1166760" y="1241280"/>
            <a:ext cx="4463640" cy="3349440"/>
          </a:xfrm>
          <a:prstGeom prst="rect">
            <a:avLst/>
          </a:prstGeom>
        </p:spPr>
      </p:sp>
      <p:sp>
        <p:nvSpPr>
          <p:cNvPr id="2237"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ea typeface="ＭＳ Ｐゴシック"/>
              </a:rPr>
              <a:t>Because of what I described until now and because of other published evidences that i am highlighting now we decided that the target should be CD48. Indeed  gene, allergic lung inflammation, very importnatly S&gt;aureus...SEB and ORMDL-3</a:t>
            </a:r>
            <a:endParaRPr b="0" lang="en-US"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8" name="PlaceHolder 1"/>
          <p:cNvSpPr>
            <a:spLocks noGrp="1"/>
          </p:cNvSpPr>
          <p:nvPr>
            <p:ph type="sldImg"/>
          </p:nvPr>
        </p:nvSpPr>
        <p:spPr>
          <a:xfrm>
            <a:off x="1166760" y="1241280"/>
            <a:ext cx="4463640" cy="3349440"/>
          </a:xfrm>
          <a:prstGeom prst="rect">
            <a:avLst/>
          </a:prstGeom>
        </p:spPr>
      </p:sp>
      <p:sp>
        <p:nvSpPr>
          <p:cNvPr id="2239"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Roopesh found that not only there is interaction between SEB and eos but SEB regulates CD48 expression and formation of a soluble form, sCD48 by phospholipase c and d</a:t>
            </a:r>
            <a:endParaRPr b="0" lang="en-US" sz="2000" spc="-1" strike="noStrike">
              <a:latin typeface="Arial"/>
            </a:endParaRPr>
          </a:p>
        </p:txBody>
      </p:sp>
      <p:sp>
        <p:nvSpPr>
          <p:cNvPr id="2240" name="TextShape 3"/>
          <p:cNvSpPr txBox="1"/>
          <p:nvPr/>
        </p:nvSpPr>
        <p:spPr>
          <a:xfrm>
            <a:off x="3850560" y="9430200"/>
            <a:ext cx="2945160" cy="497880"/>
          </a:xfrm>
          <a:prstGeom prst="rect">
            <a:avLst/>
          </a:prstGeom>
          <a:noFill/>
          <a:ln>
            <a:noFill/>
          </a:ln>
        </p:spPr>
        <p:txBody>
          <a:bodyPr anchor="b"/>
          <a:p>
            <a:pPr algn="r">
              <a:lnSpc>
                <a:spcPct val="100000"/>
              </a:lnSpc>
            </a:pPr>
            <a:fld id="{6E3FE335-6536-47B5-86AF-346F7E62EF6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1" name="TextShape 1"/>
          <p:cNvSpPr txBox="1"/>
          <p:nvPr/>
        </p:nvSpPr>
        <p:spPr>
          <a:xfrm>
            <a:off x="3850560" y="9430200"/>
            <a:ext cx="2945160" cy="497880"/>
          </a:xfrm>
          <a:prstGeom prst="rect">
            <a:avLst/>
          </a:prstGeom>
          <a:noFill/>
          <a:ln>
            <a:noFill/>
          </a:ln>
        </p:spPr>
        <p:txBody>
          <a:bodyPr anchor="b"/>
          <a:p>
            <a:pPr algn="r">
              <a:lnSpc>
                <a:spcPct val="100000"/>
              </a:lnSpc>
            </a:pPr>
            <a:fld id="{ADEFFF13-141E-42D9-ABFD-5CCAC0E7E8E4}" type="slidenum">
              <a:rPr b="0" lang="en-US" sz="1200" spc="-1" strike="noStrike">
                <a:solidFill>
                  <a:srgbClr val="000000"/>
                </a:solidFill>
                <a:latin typeface="+mn-lt"/>
                <a:ea typeface="+mn-ea"/>
              </a:rPr>
              <a:t>&lt;number&gt;</a:t>
            </a:fld>
            <a:endParaRPr b="0" lang="en-US" sz="1200" spc="-1" strike="noStrike">
              <a:latin typeface="Times New Roman"/>
            </a:endParaRPr>
          </a:p>
        </p:txBody>
      </p:sp>
      <p:sp>
        <p:nvSpPr>
          <p:cNvPr id="2242" name="PlaceHolder 2"/>
          <p:cNvSpPr>
            <a:spLocks noGrp="1"/>
          </p:cNvSpPr>
          <p:nvPr>
            <p:ph type="sldImg"/>
          </p:nvPr>
        </p:nvSpPr>
        <p:spPr>
          <a:xfrm>
            <a:off x="917640" y="755640"/>
            <a:ext cx="4960440" cy="3720600"/>
          </a:xfrm>
          <a:prstGeom prst="rect">
            <a:avLst/>
          </a:prstGeom>
        </p:spPr>
      </p:sp>
      <p:sp>
        <p:nvSpPr>
          <p:cNvPr id="2243" name="PlaceHolder 3"/>
          <p:cNvSpPr>
            <a:spLocks noGrp="1"/>
          </p:cNvSpPr>
          <p:nvPr>
            <p:ph type="body"/>
          </p:nvPr>
        </p:nvSpPr>
        <p:spPr>
          <a:xfrm>
            <a:off x="679320" y="4715640"/>
            <a:ext cx="5438520" cy="4467600"/>
          </a:xfrm>
          <a:prstGeom prst="rect">
            <a:avLst/>
          </a:prstGeom>
        </p:spPr>
        <p:txBody>
          <a:bodyPr tIns="9360"/>
          <a:p>
            <a:pPr marL="216000" indent="-216000" algn="just">
              <a:lnSpc>
                <a:spcPct val="93000"/>
              </a:lnSpc>
            </a:pPr>
            <a:r>
              <a:rPr b="0" lang="en-US" sz="2000" spc="-1" strike="noStrike">
                <a:latin typeface="Arial"/>
              </a:rPr>
              <a:t>. sCD48 binding to SEB was examined by sandwich ELISA, Anti‐inflammatory effects of sCD48 </a:t>
            </a:r>
            <a:r>
              <a:rPr b="0" i="1" lang="en-US" sz="2000" spc="-1" strike="noStrike">
                <a:latin typeface="Arial"/>
              </a:rPr>
              <a:t>in vitro</a:t>
            </a:r>
            <a:endParaRPr b="0" lang="en-U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4" name="PlaceHolder 1"/>
          <p:cNvSpPr>
            <a:spLocks noGrp="1"/>
          </p:cNvSpPr>
          <p:nvPr>
            <p:ph type="sldImg"/>
          </p:nvPr>
        </p:nvSpPr>
        <p:spPr>
          <a:xfrm>
            <a:off x="1166760" y="1241280"/>
            <a:ext cx="4463640" cy="3349440"/>
          </a:xfrm>
          <a:prstGeom prst="rect">
            <a:avLst/>
          </a:prstGeom>
        </p:spPr>
      </p:sp>
      <p:sp>
        <p:nvSpPr>
          <p:cNvPr id="2245"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sCD48 is antiinflammatory in vivo</a:t>
            </a:r>
            <a:endParaRPr b="0" lang="en-US" sz="2000" spc="-1" strike="noStrike">
              <a:latin typeface="Arial"/>
            </a:endParaRPr>
          </a:p>
        </p:txBody>
      </p:sp>
      <p:sp>
        <p:nvSpPr>
          <p:cNvPr id="2246" name="TextShape 3"/>
          <p:cNvSpPr txBox="1"/>
          <p:nvPr/>
        </p:nvSpPr>
        <p:spPr>
          <a:xfrm>
            <a:off x="3850560" y="9430200"/>
            <a:ext cx="2945160" cy="497880"/>
          </a:xfrm>
          <a:prstGeom prst="rect">
            <a:avLst/>
          </a:prstGeom>
          <a:noFill/>
          <a:ln>
            <a:noFill/>
          </a:ln>
        </p:spPr>
        <p:txBody>
          <a:bodyPr anchor="b"/>
          <a:p>
            <a:pPr algn="r">
              <a:lnSpc>
                <a:spcPct val="100000"/>
              </a:lnSpc>
            </a:pPr>
            <a:fld id="{70619E7F-F665-4284-9C75-0DE3370D5EB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1" name="PlaceHolder 1"/>
          <p:cNvSpPr>
            <a:spLocks noGrp="1"/>
          </p:cNvSpPr>
          <p:nvPr>
            <p:ph type="sldImg"/>
          </p:nvPr>
        </p:nvSpPr>
        <p:spPr>
          <a:xfrm>
            <a:off x="1166760" y="1241280"/>
            <a:ext cx="4463640" cy="3349440"/>
          </a:xfrm>
          <a:prstGeom prst="rect">
            <a:avLst/>
          </a:prstGeom>
        </p:spPr>
      </p:sp>
      <p:sp>
        <p:nvSpPr>
          <p:cNvPr id="2202"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In allergy we have 2 main evidences . Mast cells are associated with eos and we have 2 unmet clinical needs . Our goal..</a:t>
            </a:r>
            <a:endParaRPr b="0" lang="en-US" sz="2000" spc="-1" strike="noStrike">
              <a:latin typeface="Arial"/>
            </a:endParaRPr>
          </a:p>
        </p:txBody>
      </p:sp>
      <p:sp>
        <p:nvSpPr>
          <p:cNvPr id="2203" name="TextShape 3"/>
          <p:cNvSpPr txBox="1"/>
          <p:nvPr/>
        </p:nvSpPr>
        <p:spPr>
          <a:xfrm>
            <a:off x="3850560" y="9430200"/>
            <a:ext cx="2945160" cy="497880"/>
          </a:xfrm>
          <a:prstGeom prst="rect">
            <a:avLst/>
          </a:prstGeom>
          <a:noFill/>
          <a:ln>
            <a:noFill/>
          </a:ln>
        </p:spPr>
        <p:txBody>
          <a:bodyPr anchor="b"/>
          <a:p>
            <a:pPr algn="r">
              <a:lnSpc>
                <a:spcPct val="100000"/>
              </a:lnSpc>
            </a:pPr>
            <a:fld id="{D3402958-0E8C-4513-A992-BD28640BF246}"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7" name="PlaceHolder 1"/>
          <p:cNvSpPr>
            <a:spLocks noGrp="1"/>
          </p:cNvSpPr>
          <p:nvPr>
            <p:ph type="sldImg"/>
          </p:nvPr>
        </p:nvSpPr>
        <p:spPr>
          <a:xfrm>
            <a:off x="1166760" y="1241280"/>
            <a:ext cx="4463640" cy="3349440"/>
          </a:xfrm>
          <a:prstGeom prst="rect">
            <a:avLst/>
          </a:prstGeom>
        </p:spPr>
      </p:sp>
      <p:sp>
        <p:nvSpPr>
          <p:cNvPr id="2248"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Now we move to human asthma  the aeu CD48</a:t>
            </a:r>
            <a:endParaRPr b="0" lang="en-US" sz="2000" spc="-1" strike="noStrike">
              <a:latin typeface="Arial"/>
            </a:endParaRPr>
          </a:p>
        </p:txBody>
      </p:sp>
      <p:sp>
        <p:nvSpPr>
          <p:cNvPr id="2249" name="TextShape 3"/>
          <p:cNvSpPr txBox="1"/>
          <p:nvPr/>
        </p:nvSpPr>
        <p:spPr>
          <a:xfrm>
            <a:off x="3850560" y="9430200"/>
            <a:ext cx="2945160" cy="497880"/>
          </a:xfrm>
          <a:prstGeom prst="rect">
            <a:avLst/>
          </a:prstGeom>
          <a:noFill/>
          <a:ln>
            <a:noFill/>
          </a:ln>
        </p:spPr>
        <p:txBody>
          <a:bodyPr anchor="b"/>
          <a:p>
            <a:pPr algn="r">
              <a:lnSpc>
                <a:spcPct val="100000"/>
              </a:lnSpc>
            </a:pPr>
            <a:fld id="{8B83BD59-4433-438C-A43E-0018D5DDD83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0" name="PlaceHolder 1"/>
          <p:cNvSpPr>
            <a:spLocks noGrp="1"/>
          </p:cNvSpPr>
          <p:nvPr>
            <p:ph type="sldImg"/>
          </p:nvPr>
        </p:nvSpPr>
        <p:spPr>
          <a:xfrm>
            <a:off x="1166760" y="1241280"/>
            <a:ext cx="4463640" cy="3349440"/>
          </a:xfrm>
          <a:prstGeom prst="rect">
            <a:avLst/>
          </a:prstGeom>
        </p:spPr>
      </p:sp>
      <p:sp>
        <p:nvSpPr>
          <p:cNvPr id="2251" name="PlaceHolder 2"/>
          <p:cNvSpPr>
            <a:spLocks noGrp="1"/>
          </p:cNvSpPr>
          <p:nvPr>
            <p:ph type="body"/>
          </p:nvPr>
        </p:nvSpPr>
        <p:spPr>
          <a:xfrm>
            <a:off x="679680" y="4777920"/>
            <a:ext cx="5437800" cy="3908880"/>
          </a:xfrm>
          <a:prstGeom prst="rect">
            <a:avLst/>
          </a:prstGeom>
        </p:spPr>
        <p:txBody>
          <a:bodyPr/>
          <a:p>
            <a:pPr>
              <a:lnSpc>
                <a:spcPct val="100000"/>
              </a:lnSpc>
            </a:pPr>
            <a:r>
              <a:rPr b="1" lang="en-US" sz="2000" spc="-1" strike="noStrike">
                <a:solidFill>
                  <a:srgbClr val="000000"/>
                </a:solidFill>
                <a:latin typeface="Times New Roman"/>
                <a:ea typeface="Calibri"/>
              </a:rPr>
              <a:t>mCD48 is differentially expressed on blood leukocytes of asthma patients with varying severity</a:t>
            </a:r>
            <a:r>
              <a:rPr b="0" lang="en-US" sz="2000" spc="-1" strike="noStrike">
                <a:solidFill>
                  <a:srgbClr val="000000"/>
                </a:solidFill>
                <a:latin typeface="Times New Roman"/>
                <a:ea typeface="Calibri"/>
              </a:rPr>
              <a:t>. mCD48 expression on peripheral blood leukocytes from asthmatic patients and controls identified by staining with their specific cell surface markers. Data are shown as the MFI median (IQR) * p&lt;0.05; **** p&lt;0.0001. </a:t>
            </a:r>
            <a:endParaRPr b="0" lang="en-US" sz="2000" spc="-1" strike="noStrike">
              <a:latin typeface="Arial"/>
            </a:endParaRPr>
          </a:p>
          <a:p>
            <a:pPr>
              <a:lnSpc>
                <a:spcPct val="100000"/>
              </a:lnSpc>
            </a:pPr>
            <a:endParaRPr b="0" lang="en-US" sz="2000" spc="-1" strike="noStrike">
              <a:latin typeface="Arial"/>
            </a:endParaRPr>
          </a:p>
        </p:txBody>
      </p:sp>
      <p:sp>
        <p:nvSpPr>
          <p:cNvPr id="2252" name="TextShape 3"/>
          <p:cNvSpPr txBox="1"/>
          <p:nvPr/>
        </p:nvSpPr>
        <p:spPr>
          <a:xfrm>
            <a:off x="3850560" y="9430200"/>
            <a:ext cx="2945160" cy="497880"/>
          </a:xfrm>
          <a:prstGeom prst="rect">
            <a:avLst/>
          </a:prstGeom>
          <a:noFill/>
          <a:ln>
            <a:noFill/>
          </a:ln>
        </p:spPr>
        <p:txBody>
          <a:bodyPr anchor="b"/>
          <a:p>
            <a:pPr algn="r">
              <a:lnSpc>
                <a:spcPct val="100000"/>
              </a:lnSpc>
            </a:pPr>
            <a:fld id="{7D7F2D5F-B526-47C7-A7DB-40D045665E3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3" name="PlaceHolder 1"/>
          <p:cNvSpPr>
            <a:spLocks noGrp="1"/>
          </p:cNvSpPr>
          <p:nvPr>
            <p:ph type="sldImg"/>
          </p:nvPr>
        </p:nvSpPr>
        <p:spPr>
          <a:xfrm>
            <a:off x="1166760" y="1241280"/>
            <a:ext cx="4463640" cy="3349440"/>
          </a:xfrm>
          <a:prstGeom prst="rect">
            <a:avLst/>
          </a:prstGeom>
        </p:spPr>
      </p:sp>
      <p:sp>
        <p:nvSpPr>
          <p:cNvPr id="2254" name="PlaceHolder 2"/>
          <p:cNvSpPr>
            <a:spLocks noGrp="1"/>
          </p:cNvSpPr>
          <p:nvPr>
            <p:ph type="body"/>
          </p:nvPr>
        </p:nvSpPr>
        <p:spPr>
          <a:xfrm>
            <a:off x="679680" y="4777920"/>
            <a:ext cx="5437800" cy="3908880"/>
          </a:xfrm>
          <a:prstGeom prst="rect">
            <a:avLst/>
          </a:prstGeom>
        </p:spPr>
        <p:txBody>
          <a:bodyPr/>
          <a:p>
            <a:pPr>
              <a:lnSpc>
                <a:spcPct val="100000"/>
              </a:lnSpc>
            </a:pPr>
            <a:r>
              <a:rPr b="1" lang="en-US" sz="2000" spc="-1" strike="noStrike">
                <a:solidFill>
                  <a:srgbClr val="000000"/>
                </a:solidFill>
                <a:latin typeface="Times New Roman"/>
                <a:ea typeface="Calibri"/>
              </a:rPr>
              <a:t>sCD48 is elevated in serum of mild asthma while it is decreased in moderate and severe asthma. </a:t>
            </a:r>
            <a:r>
              <a:rPr b="0" lang="en-US" sz="2000" spc="-1" strike="noStrike">
                <a:solidFill>
                  <a:srgbClr val="000000"/>
                </a:solidFill>
                <a:latin typeface="Times New Roman"/>
                <a:ea typeface="Calibri"/>
              </a:rPr>
              <a:t>sCD48 levels in the sera from (</a:t>
            </a:r>
            <a:r>
              <a:rPr b="1" lang="en-US" sz="2000" spc="-1" strike="noStrike">
                <a:solidFill>
                  <a:srgbClr val="000000"/>
                </a:solidFill>
                <a:latin typeface="Times New Roman"/>
                <a:ea typeface="Calibri"/>
              </a:rPr>
              <a:t>A</a:t>
            </a:r>
            <a:r>
              <a:rPr b="0" lang="en-US" sz="2000" spc="-1" strike="noStrike">
                <a:solidFill>
                  <a:srgbClr val="000000"/>
                </a:solidFill>
                <a:latin typeface="Times New Roman"/>
                <a:ea typeface="Calibri"/>
              </a:rPr>
              <a:t>) IL cohort and (</a:t>
            </a:r>
            <a:r>
              <a:rPr b="1" lang="en-US" sz="2000" spc="-1" strike="noStrike">
                <a:solidFill>
                  <a:srgbClr val="000000"/>
                </a:solidFill>
                <a:latin typeface="Times New Roman"/>
                <a:ea typeface="Calibri"/>
              </a:rPr>
              <a:t>B-C</a:t>
            </a:r>
            <a:r>
              <a:rPr b="0" lang="en-US" sz="2000" spc="-1" strike="noStrike">
                <a:solidFill>
                  <a:srgbClr val="000000"/>
                </a:solidFill>
                <a:latin typeface="Times New Roman"/>
                <a:ea typeface="Calibri"/>
              </a:rPr>
              <a:t>) UK cohort. The patients were subcategorized based on the use of corticosteroids (±ICS and/or oral CS), in (</a:t>
            </a:r>
            <a:r>
              <a:rPr b="1" lang="en-US" sz="2000" spc="-1" strike="noStrike">
                <a:solidFill>
                  <a:srgbClr val="000000"/>
                </a:solidFill>
                <a:latin typeface="Times New Roman"/>
                <a:ea typeface="Calibri"/>
              </a:rPr>
              <a:t>C</a:t>
            </a:r>
            <a:r>
              <a:rPr b="0" lang="en-US" sz="2000" spc="-1" strike="noStrike">
                <a:solidFill>
                  <a:srgbClr val="000000"/>
                </a:solidFill>
                <a:latin typeface="Times New Roman"/>
                <a:ea typeface="Calibri"/>
              </a:rPr>
              <a:t>). Data are shown as the median (IQR). * p&lt;0.05; ** p&lt; 0.01; **** p&lt;0.0001. </a:t>
            </a:r>
            <a:endParaRPr b="0" lang="en-US" sz="2000" spc="-1" strike="noStrike">
              <a:latin typeface="Arial"/>
            </a:endParaRPr>
          </a:p>
          <a:p>
            <a:pPr>
              <a:lnSpc>
                <a:spcPct val="100000"/>
              </a:lnSpc>
            </a:pPr>
            <a:endParaRPr b="0" lang="en-US" sz="2000" spc="-1" strike="noStrike">
              <a:latin typeface="Arial"/>
            </a:endParaRPr>
          </a:p>
        </p:txBody>
      </p:sp>
      <p:sp>
        <p:nvSpPr>
          <p:cNvPr id="2255" name="TextShape 3"/>
          <p:cNvSpPr txBox="1"/>
          <p:nvPr/>
        </p:nvSpPr>
        <p:spPr>
          <a:xfrm>
            <a:off x="3850560" y="9430200"/>
            <a:ext cx="2945160" cy="497880"/>
          </a:xfrm>
          <a:prstGeom prst="rect">
            <a:avLst/>
          </a:prstGeom>
          <a:noFill/>
          <a:ln>
            <a:noFill/>
          </a:ln>
        </p:spPr>
        <p:txBody>
          <a:bodyPr anchor="b"/>
          <a:p>
            <a:pPr algn="r">
              <a:lnSpc>
                <a:spcPct val="100000"/>
              </a:lnSpc>
            </a:pPr>
            <a:fld id="{2222A4D3-DE34-43CC-928B-52AF3D610CD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6" name="PlaceHolder 1"/>
          <p:cNvSpPr>
            <a:spLocks noGrp="1"/>
          </p:cNvSpPr>
          <p:nvPr>
            <p:ph type="sldImg"/>
          </p:nvPr>
        </p:nvSpPr>
        <p:spPr>
          <a:xfrm>
            <a:off x="1166760" y="1241280"/>
            <a:ext cx="4463640" cy="3349440"/>
          </a:xfrm>
          <a:prstGeom prst="rect">
            <a:avLst/>
          </a:prstGeom>
        </p:spPr>
      </p:sp>
      <p:sp>
        <p:nvSpPr>
          <p:cNvPr id="2257"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rPr>
              <a:t>Now the IR story. Both receptors first described by moretta’s group on NK cells</a:t>
            </a:r>
            <a:endParaRPr b="0" lang="en-US" sz="2000" spc="-1" strike="noStrike">
              <a:latin typeface="Arial"/>
            </a:endParaRPr>
          </a:p>
        </p:txBody>
      </p:sp>
      <p:sp>
        <p:nvSpPr>
          <p:cNvPr id="2258" name="TextShape 3"/>
          <p:cNvSpPr txBox="1"/>
          <p:nvPr/>
        </p:nvSpPr>
        <p:spPr>
          <a:xfrm>
            <a:off x="3850560" y="9430200"/>
            <a:ext cx="2945160" cy="497880"/>
          </a:xfrm>
          <a:prstGeom prst="rect">
            <a:avLst/>
          </a:prstGeom>
          <a:noFill/>
          <a:ln>
            <a:noFill/>
          </a:ln>
        </p:spPr>
        <p:txBody>
          <a:bodyPr anchor="b"/>
          <a:p>
            <a:pPr algn="r">
              <a:lnSpc>
                <a:spcPct val="100000"/>
              </a:lnSpc>
            </a:pPr>
            <a:fld id="{7E88DD80-7A39-43B2-8B80-647191BD5AC1}"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9" name="TextShape 1"/>
          <p:cNvSpPr txBox="1"/>
          <p:nvPr/>
        </p:nvSpPr>
        <p:spPr>
          <a:xfrm>
            <a:off x="3850560" y="9430200"/>
            <a:ext cx="2945160" cy="497880"/>
          </a:xfrm>
          <a:prstGeom prst="rect">
            <a:avLst/>
          </a:prstGeom>
          <a:noFill/>
          <a:ln>
            <a:noFill/>
          </a:ln>
        </p:spPr>
        <p:txBody>
          <a:bodyPr anchor="b"/>
          <a:p>
            <a:pPr algn="r">
              <a:lnSpc>
                <a:spcPct val="100000"/>
              </a:lnSpc>
            </a:pPr>
            <a:fld id="{9BF50B02-5FC8-4CD7-9E8C-863555AE0657}" type="slidenum">
              <a:rPr b="0" lang="en-US" sz="1200" spc="-1" strike="noStrike">
                <a:latin typeface="Arial"/>
              </a:rPr>
              <a:t>&lt;number&gt;</a:t>
            </a:fld>
            <a:endParaRPr b="0" lang="en-US" sz="1200" spc="-1" strike="noStrike">
              <a:latin typeface="Times New Roman"/>
            </a:endParaRPr>
          </a:p>
        </p:txBody>
      </p:sp>
      <p:sp>
        <p:nvSpPr>
          <p:cNvPr id="2260" name="CustomShape 2"/>
          <p:cNvSpPr/>
          <p:nvPr/>
        </p:nvSpPr>
        <p:spPr>
          <a:xfrm>
            <a:off x="3816720" y="10238760"/>
            <a:ext cx="2919240" cy="538560"/>
          </a:xfrm>
          <a:prstGeom prst="rect">
            <a:avLst/>
          </a:prstGeom>
          <a:noFill/>
          <a:ln w="9360">
            <a:noFill/>
          </a:ln>
        </p:spPr>
        <p:style>
          <a:lnRef idx="0"/>
          <a:fillRef idx="0"/>
          <a:effectRef idx="0"/>
          <a:fontRef idx="minor"/>
        </p:style>
        <p:txBody>
          <a:bodyPr lIns="90720" rIns="90720" tIns="45360" bIns="45360" anchor="b"/>
          <a:p>
            <a:pPr>
              <a:lnSpc>
                <a:spcPct val="100000"/>
              </a:lnSpc>
            </a:pPr>
            <a:fld id="{9398CE7A-4F14-407F-8D07-DC64C42484CC}" type="slidenum">
              <a:rPr b="0" lang="en-US" sz="1200" spc="-1" strike="noStrike">
                <a:solidFill>
                  <a:srgbClr val="000000"/>
                </a:solidFill>
                <a:latin typeface="Calibri"/>
                <a:ea typeface="+mn-ea"/>
              </a:rPr>
              <a:t>&lt;number&gt;</a:t>
            </a:fld>
            <a:endParaRPr b="0" lang="en-US" sz="1200" spc="-1" strike="noStrike">
              <a:latin typeface="Arial"/>
            </a:endParaRPr>
          </a:p>
        </p:txBody>
      </p:sp>
      <p:sp>
        <p:nvSpPr>
          <p:cNvPr id="2261" name="PlaceHolder 3"/>
          <p:cNvSpPr>
            <a:spLocks noGrp="1"/>
          </p:cNvSpPr>
          <p:nvPr>
            <p:ph type="sldImg"/>
          </p:nvPr>
        </p:nvSpPr>
        <p:spPr>
          <a:xfrm>
            <a:off x="676440" y="808200"/>
            <a:ext cx="5384520" cy="4039920"/>
          </a:xfrm>
          <a:prstGeom prst="rect">
            <a:avLst/>
          </a:prstGeom>
        </p:spPr>
      </p:sp>
      <p:sp>
        <p:nvSpPr>
          <p:cNvPr id="2262" name="PlaceHolder 4"/>
          <p:cNvSpPr>
            <a:spLocks noGrp="1"/>
          </p:cNvSpPr>
          <p:nvPr>
            <p:ph type="body"/>
          </p:nvPr>
        </p:nvSpPr>
        <p:spPr>
          <a:xfrm>
            <a:off x="898560" y="5120280"/>
            <a:ext cx="4940640" cy="4850640"/>
          </a:xfrm>
          <a:prstGeom prst="rect">
            <a:avLst/>
          </a:prstGeom>
        </p:spPr>
        <p:txBody>
          <a:bodyPr lIns="90720" rIns="90720" tIns="45360" bIns="45360"/>
          <a:p>
            <a:endParaRPr b="0" lang="en-US"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3" name="PlaceHolder 1"/>
          <p:cNvSpPr>
            <a:spLocks noGrp="1"/>
          </p:cNvSpPr>
          <p:nvPr>
            <p:ph type="sldImg"/>
          </p:nvPr>
        </p:nvSpPr>
        <p:spPr>
          <a:xfrm>
            <a:off x="1166760" y="1241280"/>
            <a:ext cx="4463640" cy="3349440"/>
          </a:xfrm>
          <a:prstGeom prst="rect">
            <a:avLst/>
          </a:prstGeom>
        </p:spPr>
      </p:sp>
      <p:sp>
        <p:nvSpPr>
          <p:cNvPr id="2264"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1" lang="en-US" sz="1200" spc="-1" strike="noStrike">
                <a:solidFill>
                  <a:srgbClr val="000000"/>
                </a:solidFill>
                <a:latin typeface="+mn-lt"/>
                <a:ea typeface="+mn-ea"/>
              </a:rPr>
              <a:t>(A) </a:t>
            </a:r>
            <a:r>
              <a:rPr b="0" lang="en-US" sz="1200" spc="-1" strike="noStrike">
                <a:solidFill>
                  <a:srgbClr val="000000"/>
                </a:solidFill>
                <a:latin typeface="+mn-lt"/>
                <a:ea typeface="+mn-ea"/>
              </a:rPr>
              <a:t>Immunofluorescence analysis of CD300a expression in AD lesional skin (AD skin) and normal skin (NS) sections.</a:t>
            </a:r>
            <a:r>
              <a:rPr b="1" lang="en-US" sz="1200" spc="-1" strike="noStrike">
                <a:solidFill>
                  <a:srgbClr val="000000"/>
                </a:solidFill>
                <a:latin typeface="+mn-lt"/>
                <a:ea typeface="+mn-ea"/>
              </a:rPr>
              <a:t> (B) </a:t>
            </a:r>
            <a:r>
              <a:rPr b="0" lang="en-US" sz="1200" spc="-1" strike="noStrike">
                <a:solidFill>
                  <a:srgbClr val="000000"/>
                </a:solidFill>
                <a:latin typeface="+mn-lt"/>
                <a:ea typeface="+mn-ea"/>
              </a:rPr>
              <a:t>Numbers of total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cells. (</a:t>
            </a:r>
            <a:r>
              <a:rPr b="1" lang="en-US" sz="1200" spc="-1" strike="noStrike">
                <a:solidFill>
                  <a:srgbClr val="000000"/>
                </a:solidFill>
                <a:latin typeface="+mn-lt"/>
                <a:ea typeface="+mn-ea"/>
              </a:rPr>
              <a:t>C</a:t>
            </a:r>
            <a:r>
              <a:rPr b="0" lang="en-US" sz="1200" spc="-1" strike="noStrike">
                <a:solidFill>
                  <a:srgbClr val="000000"/>
                </a:solidFill>
                <a:latin typeface="+mn-lt"/>
                <a:ea typeface="+mn-ea"/>
              </a:rPr>
              <a:t>) Differential cell count of eosinophils (Eos), mast cells (MCs), dermal dendritic cells (DDCs), epidermal dendritic cells (EDCs), natural killer cells (NK) and macrophages (M</a:t>
            </a:r>
            <a:r>
              <a:rPr b="0" lang="en-US" sz="1200" spc="-1" strike="noStrike">
                <a:solidFill>
                  <a:srgbClr val="000000"/>
                </a:solidFill>
                <a:latin typeface="Symbol"/>
                <a:ea typeface="+mn-ea"/>
              </a:rPr>
              <a:t></a:t>
            </a:r>
            <a:r>
              <a:rPr b="0" lang="en-US" sz="1200" spc="-1" strike="noStrike">
                <a:solidFill>
                  <a:srgbClr val="000000"/>
                </a:solidFill>
                <a:latin typeface="+mn-lt"/>
                <a:ea typeface="+mn-ea"/>
              </a:rPr>
              <a:t>). (</a:t>
            </a:r>
            <a:r>
              <a:rPr b="1" lang="en-US" sz="1200" spc="-1" strike="noStrike">
                <a:solidFill>
                  <a:srgbClr val="000000"/>
                </a:solidFill>
                <a:latin typeface="+mn-lt"/>
                <a:ea typeface="+mn-ea"/>
              </a:rPr>
              <a:t>D</a:t>
            </a:r>
            <a:r>
              <a:rPr b="0" lang="en-US" sz="1200" spc="-1" strike="noStrike">
                <a:solidFill>
                  <a:srgbClr val="000000"/>
                </a:solidFill>
                <a:latin typeface="+mn-lt"/>
                <a:ea typeface="+mn-ea"/>
              </a:rPr>
              <a:t>) CD300a expression on the aforementioned cell types. (</a:t>
            </a:r>
            <a:r>
              <a:rPr b="1" lang="en-US" sz="1200" spc="-1" strike="noStrike">
                <a:solidFill>
                  <a:srgbClr val="000000"/>
                </a:solidFill>
                <a:latin typeface="+mn-lt"/>
                <a:ea typeface="+mn-ea"/>
              </a:rPr>
              <a:t>E</a:t>
            </a:r>
            <a:r>
              <a:rPr b="0" lang="en-US" sz="1200" spc="-1" strike="noStrike">
                <a:solidFill>
                  <a:srgbClr val="000000"/>
                </a:solidFill>
                <a:latin typeface="+mn-lt"/>
                <a:ea typeface="+mn-ea"/>
              </a:rPr>
              <a:t>) Immunofluorescence picture of CD300a as expressed by MCs and Eos. Data are the mean ± SEM, n=6-9 samples, *p&lt;0.05, **p&lt;0.01, ***p&lt;0.001, ****p&lt;0.0001.</a:t>
            </a:r>
            <a:endParaRPr b="0" lang="en-US" sz="1200" spc="-1" strike="noStrike">
              <a:latin typeface="Arial"/>
            </a:endParaRPr>
          </a:p>
          <a:p>
            <a:pPr marL="216000" indent="-216000">
              <a:lnSpc>
                <a:spcPct val="100000"/>
              </a:lnSpc>
            </a:pPr>
            <a:endParaRPr b="0" lang="en-US" sz="1200" spc="-1" strike="noStrike">
              <a:latin typeface="Arial"/>
            </a:endParaRPr>
          </a:p>
        </p:txBody>
      </p:sp>
      <p:sp>
        <p:nvSpPr>
          <p:cNvPr id="2265" name="TextShape 3"/>
          <p:cNvSpPr txBox="1"/>
          <p:nvPr/>
        </p:nvSpPr>
        <p:spPr>
          <a:xfrm>
            <a:off x="3850560" y="9430200"/>
            <a:ext cx="2945160" cy="497880"/>
          </a:xfrm>
          <a:prstGeom prst="rect">
            <a:avLst/>
          </a:prstGeom>
          <a:noFill/>
          <a:ln>
            <a:noFill/>
          </a:ln>
        </p:spPr>
        <p:txBody>
          <a:bodyPr anchor="b"/>
          <a:p>
            <a:pPr algn="r">
              <a:lnSpc>
                <a:spcPct val="100000"/>
              </a:lnSpc>
            </a:pPr>
            <a:fld id="{E37ABF15-9F5F-4172-B39C-9FEFB659E25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6" name="PlaceHolder 1"/>
          <p:cNvSpPr>
            <a:spLocks noGrp="1"/>
          </p:cNvSpPr>
          <p:nvPr>
            <p:ph type="sldImg"/>
          </p:nvPr>
        </p:nvSpPr>
        <p:spPr>
          <a:xfrm>
            <a:off x="1166760" y="1241280"/>
            <a:ext cx="4463640" cy="3349440"/>
          </a:xfrm>
          <a:prstGeom prst="rect">
            <a:avLst/>
          </a:prstGeom>
        </p:spPr>
      </p:sp>
      <p:sp>
        <p:nvSpPr>
          <p:cNvPr id="2267"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1" lang="en-US" sz="1200" spc="-1" strike="noStrike">
                <a:solidFill>
                  <a:srgbClr val="000000"/>
                </a:solidFill>
                <a:latin typeface="+mn-lt"/>
                <a:ea typeface="+mn-ea"/>
              </a:rPr>
              <a:t>.  </a:t>
            </a:r>
            <a:endParaRPr b="0" lang="en-US" sz="1200" spc="-1" strike="noStrike">
              <a:latin typeface="Arial"/>
            </a:endParaRPr>
          </a:p>
          <a:p>
            <a:pPr marL="216000" indent="-216000" algn="ctr">
              <a:lnSpc>
                <a:spcPct val="100000"/>
              </a:lnSpc>
            </a:pPr>
            <a:r>
              <a:rPr b="1" lang="en-US" sz="1200" spc="-1" strike="noStrike">
                <a:solidFill>
                  <a:srgbClr val="000000"/>
                </a:solidFill>
                <a:latin typeface="+mn-lt"/>
                <a:ea typeface="+mn-ea"/>
              </a:rPr>
              <a:t>(A) </a:t>
            </a:r>
            <a:r>
              <a:rPr b="0" lang="en-US" sz="1200" spc="-1" strike="noStrike">
                <a:solidFill>
                  <a:srgbClr val="000000"/>
                </a:solidFill>
                <a:latin typeface="+mn-lt"/>
                <a:ea typeface="+mn-ea"/>
              </a:rPr>
              <a:t>Representative histological H&amp;E images of skin from WT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following OVA/SEB or PBS exposure.</a:t>
            </a:r>
            <a:r>
              <a:rPr b="1" lang="en-US" sz="1200" spc="-1" strike="noStrike">
                <a:solidFill>
                  <a:srgbClr val="000000"/>
                </a:solidFill>
                <a:latin typeface="+mn-lt"/>
                <a:ea typeface="+mn-ea"/>
              </a:rPr>
              <a:t> (B-C) </a:t>
            </a:r>
            <a:r>
              <a:rPr b="0" lang="en-US" sz="1200" spc="-1" strike="noStrike">
                <a:solidFill>
                  <a:srgbClr val="000000"/>
                </a:solidFill>
                <a:latin typeface="+mn-lt"/>
                <a:ea typeface="+mn-ea"/>
              </a:rPr>
              <a:t>Epidermal </a:t>
            </a:r>
            <a:r>
              <a:rPr b="1" lang="en-US" sz="1200" spc="-1" strike="noStrike">
                <a:solidFill>
                  <a:srgbClr val="000000"/>
                </a:solidFill>
                <a:latin typeface="+mn-lt"/>
                <a:ea typeface="+mn-ea"/>
              </a:rPr>
              <a:t>(B)</a:t>
            </a:r>
            <a:r>
              <a:rPr b="0" lang="en-US" sz="1200" spc="-1" strike="noStrike">
                <a:solidFill>
                  <a:srgbClr val="000000"/>
                </a:solidFill>
                <a:latin typeface="+mn-lt"/>
                <a:ea typeface="+mn-ea"/>
              </a:rPr>
              <a:t> and dermal </a:t>
            </a:r>
            <a:r>
              <a:rPr b="1" lang="en-US" sz="1200" spc="-1" strike="noStrike">
                <a:solidFill>
                  <a:srgbClr val="000000"/>
                </a:solidFill>
                <a:latin typeface="+mn-lt"/>
                <a:ea typeface="+mn-ea"/>
              </a:rPr>
              <a:t>(C)</a:t>
            </a:r>
            <a:r>
              <a:rPr b="0" lang="en-US" sz="1200" spc="-1" strike="noStrike">
                <a:solidFill>
                  <a:srgbClr val="000000"/>
                </a:solidFill>
                <a:latin typeface="+mn-lt"/>
                <a:ea typeface="+mn-ea"/>
              </a:rPr>
              <a:t> skin thickness; </a:t>
            </a:r>
            <a:r>
              <a:rPr b="1" lang="en-US" sz="1200" spc="-1" strike="noStrike">
                <a:solidFill>
                  <a:srgbClr val="000000"/>
                </a:solidFill>
                <a:latin typeface="+mn-lt"/>
                <a:ea typeface="+mn-ea"/>
              </a:rPr>
              <a:t>(D-F)</a:t>
            </a:r>
            <a:r>
              <a:rPr b="0" lang="en-US" sz="1200" spc="-1" strike="noStrike">
                <a:solidFill>
                  <a:srgbClr val="000000"/>
                </a:solidFill>
                <a:latin typeface="+mn-lt"/>
                <a:ea typeface="+mn-ea"/>
              </a:rPr>
              <a:t> Eos </a:t>
            </a:r>
            <a:r>
              <a:rPr b="1" lang="en-US" sz="1200" spc="-1" strike="noStrike">
                <a:solidFill>
                  <a:srgbClr val="000000"/>
                </a:solidFill>
                <a:latin typeface="+mn-lt"/>
                <a:ea typeface="+mn-ea"/>
              </a:rPr>
              <a:t>(D)</a:t>
            </a:r>
            <a:r>
              <a:rPr b="0" lang="en-US" sz="1200" spc="-1" strike="noStrike">
                <a:solidFill>
                  <a:srgbClr val="000000"/>
                </a:solidFill>
                <a:latin typeface="+mn-lt"/>
                <a:ea typeface="+mn-ea"/>
              </a:rPr>
              <a:t>,</a:t>
            </a:r>
            <a:r>
              <a:rPr b="1" lang="en-US" sz="1200" spc="-1" strike="noStrike">
                <a:solidFill>
                  <a:srgbClr val="000000"/>
                </a:solidFill>
                <a:latin typeface="+mn-lt"/>
                <a:ea typeface="+mn-ea"/>
              </a:rPr>
              <a:t> </a:t>
            </a:r>
            <a:r>
              <a:rPr b="0" lang="en-US" sz="1200" spc="-1" strike="noStrike">
                <a:solidFill>
                  <a:srgbClr val="000000"/>
                </a:solidFill>
                <a:latin typeface="+mn-lt"/>
                <a:ea typeface="+mn-ea"/>
              </a:rPr>
              <a:t>Intact</a:t>
            </a:r>
            <a:r>
              <a:rPr b="1" lang="en-US" sz="1200" spc="-1" strike="noStrike">
                <a:solidFill>
                  <a:srgbClr val="000000"/>
                </a:solidFill>
                <a:latin typeface="+mn-lt"/>
                <a:ea typeface="+mn-ea"/>
              </a:rPr>
              <a:t> (E) </a:t>
            </a:r>
            <a:r>
              <a:rPr b="0" lang="en-US" sz="1200" spc="-1" strike="noStrike">
                <a:solidFill>
                  <a:srgbClr val="000000"/>
                </a:solidFill>
                <a:latin typeface="+mn-lt"/>
                <a:ea typeface="+mn-ea"/>
              </a:rPr>
              <a:t>and</a:t>
            </a:r>
            <a:r>
              <a:rPr b="1" lang="en-US" sz="1200" spc="-1" strike="noStrike">
                <a:solidFill>
                  <a:srgbClr val="000000"/>
                </a:solidFill>
                <a:latin typeface="+mn-lt"/>
                <a:ea typeface="+mn-ea"/>
              </a:rPr>
              <a:t> </a:t>
            </a:r>
            <a:r>
              <a:rPr b="0" lang="en-US" sz="1200" spc="-1" strike="noStrike">
                <a:solidFill>
                  <a:srgbClr val="000000"/>
                </a:solidFill>
                <a:latin typeface="+mn-lt"/>
                <a:ea typeface="+mn-ea"/>
              </a:rPr>
              <a:t>degranulated </a:t>
            </a:r>
            <a:r>
              <a:rPr b="1" lang="en-US" sz="1200" spc="-1" strike="noStrike">
                <a:solidFill>
                  <a:srgbClr val="000000"/>
                </a:solidFill>
                <a:latin typeface="+mn-lt"/>
                <a:ea typeface="+mn-ea"/>
              </a:rPr>
              <a:t>(F) </a:t>
            </a:r>
            <a:r>
              <a:rPr b="0" lang="en-US" sz="1200" spc="-1" strike="noStrike">
                <a:solidFill>
                  <a:srgbClr val="000000"/>
                </a:solidFill>
                <a:latin typeface="+mn-lt"/>
                <a:ea typeface="+mn-ea"/>
              </a:rPr>
              <a:t>MCs and numbers; </a:t>
            </a:r>
            <a:r>
              <a:rPr b="1" lang="en-US" sz="1200" spc="-1" strike="noStrike">
                <a:solidFill>
                  <a:srgbClr val="000000"/>
                </a:solidFill>
                <a:latin typeface="+mn-lt"/>
                <a:ea typeface="+mn-ea"/>
              </a:rPr>
              <a:t>(G-K)</a:t>
            </a:r>
            <a:r>
              <a:rPr b="0" lang="en-US" sz="1200" spc="-1" strike="noStrike">
                <a:solidFill>
                  <a:srgbClr val="000000"/>
                </a:solidFill>
                <a:latin typeface="+mn-lt"/>
                <a:ea typeface="+mn-ea"/>
              </a:rPr>
              <a:t> Relative expression levels of IL-4 </a:t>
            </a:r>
            <a:r>
              <a:rPr b="1" lang="en-US" sz="1200" spc="-1" strike="noStrike">
                <a:solidFill>
                  <a:srgbClr val="000000"/>
                </a:solidFill>
                <a:latin typeface="+mn-lt"/>
                <a:ea typeface="+mn-ea"/>
              </a:rPr>
              <a:t>(G)</a:t>
            </a:r>
            <a:r>
              <a:rPr b="0" lang="en-US" sz="1200" spc="-1" strike="noStrike">
                <a:solidFill>
                  <a:srgbClr val="000000"/>
                </a:solidFill>
                <a:latin typeface="+mn-lt"/>
                <a:ea typeface="+mn-ea"/>
              </a:rPr>
              <a:t>, IL-5 </a:t>
            </a:r>
            <a:r>
              <a:rPr b="1" lang="en-US" sz="1200" spc="-1" strike="noStrike">
                <a:solidFill>
                  <a:srgbClr val="000000"/>
                </a:solidFill>
                <a:latin typeface="+mn-lt"/>
                <a:ea typeface="+mn-ea"/>
              </a:rPr>
              <a:t>(H)</a:t>
            </a:r>
            <a:r>
              <a:rPr b="0" lang="en-US" sz="1200" spc="-1" strike="noStrike">
                <a:solidFill>
                  <a:srgbClr val="000000"/>
                </a:solidFill>
                <a:latin typeface="+mn-lt"/>
                <a:ea typeface="+mn-ea"/>
              </a:rPr>
              <a:t>, IL-13 </a:t>
            </a:r>
            <a:r>
              <a:rPr b="1" lang="en-US" sz="1200" spc="-1" strike="noStrike">
                <a:solidFill>
                  <a:srgbClr val="000000"/>
                </a:solidFill>
                <a:latin typeface="+mn-lt"/>
                <a:ea typeface="+mn-ea"/>
              </a:rPr>
              <a:t>(I)</a:t>
            </a:r>
            <a:r>
              <a:rPr b="0" lang="en-US" sz="1200" spc="-1" strike="noStrike">
                <a:solidFill>
                  <a:srgbClr val="000000"/>
                </a:solidFill>
                <a:latin typeface="+mn-lt"/>
                <a:ea typeface="+mn-ea"/>
              </a:rPr>
              <a:t>, IL-17A </a:t>
            </a:r>
            <a:r>
              <a:rPr b="1" lang="en-US" sz="1200" spc="-1" strike="noStrike">
                <a:solidFill>
                  <a:srgbClr val="000000"/>
                </a:solidFill>
                <a:latin typeface="+mn-lt"/>
                <a:ea typeface="+mn-ea"/>
              </a:rPr>
              <a:t>(J)</a:t>
            </a:r>
            <a:r>
              <a:rPr b="0" lang="en-US" sz="1200" spc="-1" strike="noStrike">
                <a:solidFill>
                  <a:srgbClr val="000000"/>
                </a:solidFill>
                <a:latin typeface="+mn-lt"/>
                <a:ea typeface="+mn-ea"/>
              </a:rPr>
              <a:t> and IFN-</a:t>
            </a:r>
            <a:r>
              <a:rPr b="0" lang="en-US" sz="1200" spc="-1" strike="noStrike">
                <a:solidFill>
                  <a:srgbClr val="000000"/>
                </a:solidFill>
                <a:latin typeface="Symbol"/>
                <a:ea typeface="+mn-ea"/>
              </a:rPr>
              <a:t></a:t>
            </a:r>
            <a:r>
              <a:rPr b="0" lang="en-US" sz="1200" spc="-1" strike="noStrike">
                <a:solidFill>
                  <a:srgbClr val="000000"/>
                </a:solidFill>
                <a:latin typeface="+mn-lt"/>
                <a:ea typeface="+mn-ea"/>
              </a:rPr>
              <a:t> </a:t>
            </a:r>
            <a:r>
              <a:rPr b="1" lang="en-US" sz="1200" spc="-1" strike="noStrike">
                <a:solidFill>
                  <a:srgbClr val="000000"/>
                </a:solidFill>
                <a:latin typeface="+mn-lt"/>
                <a:ea typeface="+mn-ea"/>
              </a:rPr>
              <a:t>(K)</a:t>
            </a:r>
            <a:r>
              <a:rPr b="0" lang="en-US" sz="1200" spc="-1" strike="noStrike">
                <a:solidFill>
                  <a:srgbClr val="000000"/>
                </a:solidFill>
                <a:latin typeface="+mn-lt"/>
                <a:ea typeface="+mn-ea"/>
              </a:rPr>
              <a:t> mRNA in skin of WT and CD300a</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mice following challenge with PBS or OVA/SEB. Data are the mean ±SEM</a:t>
            </a:r>
            <a:r>
              <a:rPr b="1" lang="en-US" sz="1200" spc="-1" strike="noStrike">
                <a:solidFill>
                  <a:srgbClr val="000000"/>
                </a:solidFill>
                <a:latin typeface="+mn-lt"/>
                <a:ea typeface="+mn-ea"/>
              </a:rPr>
              <a:t>, </a:t>
            </a:r>
            <a:r>
              <a:rPr b="0" lang="en-US" sz="1200" spc="-1" strike="noStrike">
                <a:solidFill>
                  <a:srgbClr val="000000"/>
                </a:solidFill>
                <a:latin typeface="+mn-lt"/>
                <a:ea typeface="+mn-ea"/>
              </a:rPr>
              <a:t>n=5 mice/group, *p&lt;0.05, **p&lt;0.01, ***p&lt;0.001, ****p&lt;0.0001</a:t>
            </a:r>
            <a:r>
              <a:rPr b="1" lang="en-US" sz="1200" spc="-1" strike="noStrike">
                <a:solidFill>
                  <a:srgbClr val="000000"/>
                </a:solidFill>
                <a:latin typeface="+mn-lt"/>
                <a:ea typeface="+mn-ea"/>
              </a:rPr>
              <a:t>.</a:t>
            </a:r>
            <a:r>
              <a:rPr b="0" lang="en-US" sz="1200" spc="-1" strike="noStrike">
                <a:solidFill>
                  <a:srgbClr val="000000"/>
                </a:solidFill>
                <a:latin typeface="+mn-lt"/>
                <a:ea typeface="+mn-ea"/>
              </a:rPr>
              <a:t> One way-ANOVA analysis was performed. </a:t>
            </a:r>
            <a:r>
              <a:rPr b="1" lang="en-US" sz="1400" spc="-1" strike="noStrike">
                <a:solidFill>
                  <a:srgbClr val="000000"/>
                </a:solidFill>
                <a:latin typeface="Arial"/>
                <a:ea typeface="+mn-ea"/>
              </a:rPr>
              <a:t>CONCLUSIONS</a:t>
            </a:r>
            <a:endParaRPr b="0" lang="en-US" sz="1400" spc="-1" strike="noStrike">
              <a:latin typeface="Arial"/>
            </a:endParaRPr>
          </a:p>
          <a:p>
            <a:pPr marL="216000" indent="-216000" algn="ctr">
              <a:lnSpc>
                <a:spcPct val="100000"/>
              </a:lnSpc>
            </a:pPr>
            <a:endParaRPr b="0" lang="en-US" sz="1400" spc="-1" strike="noStrike">
              <a:latin typeface="Arial"/>
            </a:endParaRPr>
          </a:p>
          <a:p>
            <a:pPr marL="216000" indent="-216000" algn="ctr">
              <a:lnSpc>
                <a:spcPct val="100000"/>
              </a:lnSpc>
            </a:pPr>
            <a:r>
              <a:rPr b="1" lang="en-US" sz="2000" spc="-1" strike="noStrike">
                <a:solidFill>
                  <a:srgbClr val="000000"/>
                </a:solidFill>
                <a:latin typeface="Arial"/>
                <a:ea typeface="+mn-ea"/>
              </a:rPr>
              <a:t> </a:t>
            </a:r>
            <a:r>
              <a:rPr b="1" lang="en-US" sz="1200" spc="-1" strike="noStrike">
                <a:solidFill>
                  <a:srgbClr val="000000"/>
                </a:solidFill>
                <a:latin typeface="Arial"/>
                <a:ea typeface="+mn-ea"/>
              </a:rPr>
              <a:t>CD300a expression is modulated in atopic dermatitis and could influence the inflammatory responses</a:t>
            </a:r>
            <a:endParaRPr b="0" lang="en-US" sz="1200" spc="-1" strike="noStrike">
              <a:latin typeface="Arial"/>
            </a:endParaRPr>
          </a:p>
          <a:p>
            <a:pPr marL="216000" indent="-216000">
              <a:lnSpc>
                <a:spcPct val="100000"/>
              </a:lnSpc>
            </a:pPr>
            <a:endParaRPr b="0" lang="en-US" sz="1200" spc="-1" strike="noStrike">
              <a:latin typeface="Arial"/>
            </a:endParaRPr>
          </a:p>
        </p:txBody>
      </p:sp>
      <p:sp>
        <p:nvSpPr>
          <p:cNvPr id="2268" name="TextShape 3"/>
          <p:cNvSpPr txBox="1"/>
          <p:nvPr/>
        </p:nvSpPr>
        <p:spPr>
          <a:xfrm>
            <a:off x="3850560" y="9430200"/>
            <a:ext cx="2945160" cy="497880"/>
          </a:xfrm>
          <a:prstGeom prst="rect">
            <a:avLst/>
          </a:prstGeom>
          <a:noFill/>
          <a:ln>
            <a:noFill/>
          </a:ln>
        </p:spPr>
        <p:txBody>
          <a:bodyPr anchor="b"/>
          <a:p>
            <a:pPr algn="r">
              <a:lnSpc>
                <a:spcPct val="100000"/>
              </a:lnSpc>
            </a:pPr>
            <a:fld id="{057FD2EC-32D6-4009-B384-4345CB30A858}"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9" name="PlaceHolder 1"/>
          <p:cNvSpPr>
            <a:spLocks noGrp="1"/>
          </p:cNvSpPr>
          <p:nvPr>
            <p:ph type="sldImg"/>
          </p:nvPr>
        </p:nvSpPr>
        <p:spPr>
          <a:xfrm>
            <a:off x="1166760" y="1241280"/>
            <a:ext cx="4463640" cy="3349440"/>
          </a:xfrm>
          <a:prstGeom prst="rect">
            <a:avLst/>
          </a:prstGeom>
        </p:spPr>
      </p:sp>
      <p:sp>
        <p:nvSpPr>
          <p:cNvPr id="2270"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rPr>
              <a:t>With the initiation of acute inflammation, circulating leukocytes are recruited from the microcirculation to tissues to respond to an invading pathogen, organ injury or a noxious stimulus. To prevent excess inflammation and collateral injury of healthy tissue, there are several mechanisms to restrain the inflammatory response, some of which are illustrated here. With source control, neutrophils (cytokine- or NK cell-induced) and T-cells (activation-induced) undergo apoptosis. SPM increase apoptotic leukocyte expression of CCR5 that serves an important pro-resolving role as a chemokine scavenger. Macrophage efferocytosis of CCR5-expressing apoptotic leukocytes effectively clears the cellular debris and pro-inflammatory chemokines and concomitantly initiates the generation of SPM that also limit further leukocyte recruitment, activation and maturation. These cellular events are pivotal to the termination of acute inflammation.</a:t>
            </a:r>
            <a:endParaRPr b="0" lang="en-US" sz="2000" spc="-1" strike="noStrike">
              <a:latin typeface="Arial"/>
            </a:endParaRPr>
          </a:p>
        </p:txBody>
      </p:sp>
      <p:sp>
        <p:nvSpPr>
          <p:cNvPr id="2271" name="TextShape 3"/>
          <p:cNvSpPr txBox="1"/>
          <p:nvPr/>
        </p:nvSpPr>
        <p:spPr>
          <a:xfrm>
            <a:off x="3850560" y="9430200"/>
            <a:ext cx="2945160" cy="497880"/>
          </a:xfrm>
          <a:prstGeom prst="rect">
            <a:avLst/>
          </a:prstGeom>
          <a:noFill/>
          <a:ln>
            <a:noFill/>
          </a:ln>
        </p:spPr>
        <p:txBody>
          <a:bodyPr anchor="b"/>
          <a:p>
            <a:pPr algn="r">
              <a:lnSpc>
                <a:spcPct val="100000"/>
              </a:lnSpc>
            </a:pPr>
            <a:fld id="{45A2105B-7C6A-4B81-8141-BDA7A7A173EA}"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2" name="PlaceHolder 1"/>
          <p:cNvSpPr>
            <a:spLocks noGrp="1"/>
          </p:cNvSpPr>
          <p:nvPr>
            <p:ph type="sldImg"/>
          </p:nvPr>
        </p:nvSpPr>
        <p:spPr>
          <a:xfrm>
            <a:off x="1166760" y="1241280"/>
            <a:ext cx="4463640" cy="3349440"/>
          </a:xfrm>
          <a:prstGeom prst="rect">
            <a:avLst/>
          </a:prstGeom>
        </p:spPr>
      </p:sp>
      <p:sp>
        <p:nvSpPr>
          <p:cNvPr id="2273" name="PlaceHolder 2"/>
          <p:cNvSpPr>
            <a:spLocks noGrp="1"/>
          </p:cNvSpPr>
          <p:nvPr>
            <p:ph type="body"/>
          </p:nvPr>
        </p:nvSpPr>
        <p:spPr>
          <a:xfrm>
            <a:off x="679680" y="4777920"/>
            <a:ext cx="5437800" cy="3908880"/>
          </a:xfrm>
          <a:prstGeom prst="rect">
            <a:avLst/>
          </a:prstGeom>
        </p:spPr>
        <p:txBody>
          <a:bodyPr/>
          <a:p>
            <a:pPr>
              <a:lnSpc>
                <a:spcPct val="100000"/>
              </a:lnSpc>
            </a:pPr>
            <a:r>
              <a:rPr b="1" lang="en-US" sz="1200" spc="-1" strike="noStrike">
                <a:solidFill>
                  <a:srgbClr val="000000"/>
                </a:solidFill>
                <a:latin typeface="+mn-lt"/>
                <a:ea typeface="+mn-ea"/>
              </a:rPr>
              <a:t>(A)</a:t>
            </a:r>
            <a:r>
              <a:rPr b="0" lang="en-US" sz="1200" spc="-1" strike="noStrike">
                <a:solidFill>
                  <a:srgbClr val="000000"/>
                </a:solidFill>
                <a:latin typeface="+mn-lt"/>
                <a:ea typeface="+mn-ea"/>
              </a:rPr>
              <a:t> Schematic representation of the murine AP model. </a:t>
            </a:r>
            <a:r>
              <a:rPr b="1" lang="en-US" sz="1200" spc="-1" strike="noStrike">
                <a:solidFill>
                  <a:srgbClr val="000000"/>
                </a:solidFill>
                <a:latin typeface="+mn-lt"/>
                <a:ea typeface="+mn-ea"/>
              </a:rPr>
              <a:t>(B) </a:t>
            </a:r>
            <a:r>
              <a:rPr b="0" lang="en-US" sz="1200" spc="-1" strike="noStrike">
                <a:solidFill>
                  <a:srgbClr val="000000"/>
                </a:solidFill>
                <a:latin typeface="+mn-lt"/>
                <a:ea typeface="+mn-ea"/>
              </a:rPr>
              <a:t>FACS analysis of</a:t>
            </a:r>
            <a:r>
              <a:rPr b="1" lang="en-US" sz="1200" spc="-1" strike="noStrike">
                <a:solidFill>
                  <a:srgbClr val="000000"/>
                </a:solidFill>
                <a:latin typeface="+mn-lt"/>
                <a:ea typeface="+mn-ea"/>
              </a:rPr>
              <a:t> </a:t>
            </a:r>
            <a:r>
              <a:rPr b="0" lang="en-US" sz="1200" spc="-1" strike="noStrike">
                <a:solidFill>
                  <a:srgbClr val="000000"/>
                </a:solidFill>
                <a:latin typeface="+mn-lt"/>
                <a:ea typeface="+mn-ea"/>
              </a:rPr>
              <a:t>CD300a expression on peritoneal cells at different times after OVA challenge. 72hrs after OVA challenge: </a:t>
            </a:r>
            <a:r>
              <a:rPr b="1" lang="en-US" sz="1200" spc="-1" strike="noStrike">
                <a:solidFill>
                  <a:srgbClr val="000000"/>
                </a:solidFill>
                <a:latin typeface="+mn-lt"/>
                <a:ea typeface="+mn-ea"/>
              </a:rPr>
              <a:t>(C)</a:t>
            </a:r>
            <a:r>
              <a:rPr b="0" lang="en-US" sz="1200" spc="-1" strike="noStrike">
                <a:solidFill>
                  <a:srgbClr val="000000"/>
                </a:solidFill>
                <a:latin typeface="+mn-lt"/>
                <a:ea typeface="+mn-ea"/>
              </a:rPr>
              <a:t> CD300a</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total peritoneal cell population. </a:t>
            </a:r>
            <a:r>
              <a:rPr b="1" lang="en-US" sz="1200" spc="-1" strike="noStrike">
                <a:solidFill>
                  <a:srgbClr val="000000"/>
                </a:solidFill>
                <a:latin typeface="+mn-lt"/>
                <a:ea typeface="+mn-ea"/>
              </a:rPr>
              <a:t>(D)</a:t>
            </a:r>
            <a:r>
              <a:rPr b="0" lang="en-US" sz="1200" spc="-1" strike="noStrike">
                <a:solidFill>
                  <a:srgbClr val="000000"/>
                </a:solidFill>
                <a:latin typeface="+mn-lt"/>
                <a:ea typeface="+mn-ea"/>
              </a:rPr>
              <a:t> CD300a expression on peritoneal granulocytes, monocytes and lymphocytes. </a:t>
            </a:r>
            <a:r>
              <a:rPr b="1" lang="en-US" sz="1200" spc="-1" strike="noStrike">
                <a:solidFill>
                  <a:srgbClr val="000000"/>
                </a:solidFill>
                <a:latin typeface="+mn-lt"/>
                <a:ea typeface="+mn-ea"/>
              </a:rPr>
              <a:t>(E)</a:t>
            </a:r>
            <a:r>
              <a:rPr b="0" lang="en-US" sz="1200" spc="-1" strike="noStrike">
                <a:solidFill>
                  <a:srgbClr val="000000"/>
                </a:solidFill>
                <a:latin typeface="+mn-lt"/>
                <a:ea typeface="+mn-ea"/>
              </a:rPr>
              <a:t> CD300a expression on Eos, MCs and MΦ. </a:t>
            </a:r>
            <a:r>
              <a:rPr b="1" lang="en-US" sz="1200" spc="-1" strike="noStrike">
                <a:solidFill>
                  <a:srgbClr val="000000"/>
                </a:solidFill>
                <a:latin typeface="+mn-lt"/>
                <a:ea typeface="+mn-ea"/>
              </a:rPr>
              <a:t>(F-G)</a:t>
            </a:r>
            <a:r>
              <a:rPr b="0" lang="en-US" sz="1200" spc="-1" strike="noStrike">
                <a:solidFill>
                  <a:srgbClr val="000000"/>
                </a:solidFill>
                <a:latin typeface="+mn-lt"/>
                <a:ea typeface="+mn-ea"/>
              </a:rPr>
              <a:t> MFI levels of CD300a on Siglec-F</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a:t>
            </a:r>
            <a:r>
              <a:rPr b="1" lang="en-US" sz="1200" spc="-1" strike="noStrike">
                <a:solidFill>
                  <a:srgbClr val="000000"/>
                </a:solidFill>
                <a:latin typeface="+mn-lt"/>
                <a:ea typeface="+mn-ea"/>
              </a:rPr>
              <a:t>(F)</a:t>
            </a:r>
            <a:r>
              <a:rPr b="0" lang="en-US" sz="1200" spc="-1" strike="noStrike">
                <a:solidFill>
                  <a:srgbClr val="000000"/>
                </a:solidFill>
                <a:latin typeface="+mn-lt"/>
                <a:ea typeface="+mn-ea"/>
              </a:rPr>
              <a:t> and Siglec-F</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cells </a:t>
            </a:r>
            <a:r>
              <a:rPr b="1" lang="en-US" sz="1200" spc="-1" strike="noStrike">
                <a:solidFill>
                  <a:srgbClr val="000000"/>
                </a:solidFill>
                <a:latin typeface="+mn-lt"/>
                <a:ea typeface="+mn-ea"/>
              </a:rPr>
              <a:t>(G)</a:t>
            </a:r>
            <a:r>
              <a:rPr b="0" lang="en-US" sz="1200" spc="-1" strike="noStrike">
                <a:solidFill>
                  <a:srgbClr val="000000"/>
                </a:solidFill>
                <a:latin typeface="+mn-lt"/>
                <a:ea typeface="+mn-ea"/>
              </a:rPr>
              <a:t>. Data are presented as mean ± SEM (n=5-6 mice per group) *p&lt;0.05; ***p&lt;0.001; ****p&lt;0.0001</a:t>
            </a:r>
            <a:endParaRPr b="0" lang="en-US" sz="1200" spc="-1" strike="noStrike">
              <a:latin typeface="Arial"/>
            </a:endParaRPr>
          </a:p>
          <a:p>
            <a:pPr>
              <a:lnSpc>
                <a:spcPct val="100000"/>
              </a:lnSpc>
            </a:pPr>
            <a:endParaRPr b="0" lang="en-US" sz="1200" spc="-1" strike="noStrike">
              <a:latin typeface="Arial"/>
            </a:endParaRPr>
          </a:p>
        </p:txBody>
      </p:sp>
      <p:sp>
        <p:nvSpPr>
          <p:cNvPr id="2274" name="TextShape 3"/>
          <p:cNvSpPr txBox="1"/>
          <p:nvPr/>
        </p:nvSpPr>
        <p:spPr>
          <a:xfrm>
            <a:off x="3850560" y="9430200"/>
            <a:ext cx="2945160" cy="497880"/>
          </a:xfrm>
          <a:prstGeom prst="rect">
            <a:avLst/>
          </a:prstGeom>
          <a:noFill/>
          <a:ln>
            <a:noFill/>
          </a:ln>
        </p:spPr>
        <p:txBody>
          <a:bodyPr anchor="b"/>
          <a:p>
            <a:pPr algn="r">
              <a:lnSpc>
                <a:spcPct val="100000"/>
              </a:lnSpc>
            </a:pPr>
            <a:fld id="{FC51305B-60F0-4071-99EA-E0F09CF4A8B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4" name="TextShape 1"/>
          <p:cNvSpPr txBox="1"/>
          <p:nvPr/>
        </p:nvSpPr>
        <p:spPr>
          <a:xfrm>
            <a:off x="3850560" y="9430200"/>
            <a:ext cx="2945160" cy="497880"/>
          </a:xfrm>
          <a:prstGeom prst="rect">
            <a:avLst/>
          </a:prstGeom>
          <a:noFill/>
          <a:ln>
            <a:noFill/>
          </a:ln>
        </p:spPr>
        <p:txBody>
          <a:bodyPr anchor="b"/>
          <a:p>
            <a:pPr algn="r">
              <a:lnSpc>
                <a:spcPct val="100000"/>
              </a:lnSpc>
            </a:pPr>
            <a:fld id="{BCECB98E-F610-4283-85FE-4440F79879C1}" type="slidenum">
              <a:rPr b="0" lang="en-US" sz="1200" spc="-1" strike="noStrike">
                <a:latin typeface="Times New Roman"/>
                <a:ea typeface="ＭＳ Ｐゴシック"/>
              </a:rPr>
              <a:t>&lt;number&gt;</a:t>
            </a:fld>
            <a:endParaRPr b="0" lang="en-US" sz="1200" spc="-1" strike="noStrike">
              <a:latin typeface="Times New Roman"/>
            </a:endParaRPr>
          </a:p>
        </p:txBody>
      </p:sp>
      <p:sp>
        <p:nvSpPr>
          <p:cNvPr id="2205" name="CustomShape 2"/>
          <p:cNvSpPr/>
          <p:nvPr/>
        </p:nvSpPr>
        <p:spPr>
          <a:xfrm>
            <a:off x="3816720" y="10238760"/>
            <a:ext cx="2919240" cy="538560"/>
          </a:xfrm>
          <a:prstGeom prst="rect">
            <a:avLst/>
          </a:prstGeom>
          <a:noFill/>
          <a:ln w="9360">
            <a:noFill/>
          </a:ln>
        </p:spPr>
        <p:style>
          <a:lnRef idx="0"/>
          <a:fillRef idx="0"/>
          <a:effectRef idx="0"/>
          <a:fontRef idx="minor"/>
        </p:style>
        <p:txBody>
          <a:bodyPr anchor="b"/>
          <a:p>
            <a:pPr>
              <a:lnSpc>
                <a:spcPct val="100000"/>
              </a:lnSpc>
            </a:pPr>
            <a:fld id="{E4C6F483-EA15-40A6-AA05-EB97D38C0FCE}" type="slidenum">
              <a:rPr b="0" lang="en-US" sz="1200" spc="-1" strike="noStrike">
                <a:solidFill>
                  <a:srgbClr val="000000"/>
                </a:solidFill>
                <a:latin typeface="Calibri"/>
                <a:ea typeface="ＭＳ Ｐゴシック"/>
              </a:rPr>
              <a:t>&lt;number&gt;</a:t>
            </a:fld>
            <a:endParaRPr b="0" lang="en-US" sz="1200" spc="-1" strike="noStrike">
              <a:latin typeface="Arial"/>
            </a:endParaRPr>
          </a:p>
        </p:txBody>
      </p:sp>
      <p:sp>
        <p:nvSpPr>
          <p:cNvPr id="2206" name="CustomShape 3"/>
          <p:cNvSpPr/>
          <p:nvPr/>
        </p:nvSpPr>
        <p:spPr>
          <a:xfrm>
            <a:off x="3816720" y="10238760"/>
            <a:ext cx="2919240" cy="538560"/>
          </a:xfrm>
          <a:prstGeom prst="rect">
            <a:avLst/>
          </a:prstGeom>
          <a:noFill/>
          <a:ln w="9360">
            <a:noFill/>
          </a:ln>
        </p:spPr>
        <p:style>
          <a:lnRef idx="0"/>
          <a:fillRef idx="0"/>
          <a:effectRef idx="0"/>
          <a:fontRef idx="minor"/>
        </p:style>
        <p:txBody>
          <a:bodyPr anchor="b"/>
          <a:p>
            <a:pPr>
              <a:lnSpc>
                <a:spcPct val="100000"/>
              </a:lnSpc>
            </a:pPr>
            <a:fld id="{230B54B0-2887-4148-952A-3A855AF701EA}" type="slidenum">
              <a:rPr b="0" lang="en-US" sz="1200" spc="-1" strike="noStrike">
                <a:solidFill>
                  <a:srgbClr val="000000"/>
                </a:solidFill>
                <a:latin typeface="Calibri"/>
                <a:ea typeface="ＭＳ Ｐゴシック"/>
              </a:rPr>
              <a:t>&lt;number&gt;</a:t>
            </a:fld>
            <a:endParaRPr b="0" lang="en-US" sz="1200" spc="-1" strike="noStrike">
              <a:latin typeface="Arial"/>
            </a:endParaRPr>
          </a:p>
        </p:txBody>
      </p:sp>
      <p:sp>
        <p:nvSpPr>
          <p:cNvPr id="2207" name="CustomShape 4"/>
          <p:cNvSpPr/>
          <p:nvPr/>
        </p:nvSpPr>
        <p:spPr>
          <a:xfrm>
            <a:off x="1440" y="10238760"/>
            <a:ext cx="2919240" cy="538560"/>
          </a:xfrm>
          <a:prstGeom prst="rect">
            <a:avLst/>
          </a:prstGeom>
          <a:noFill/>
          <a:ln w="9360">
            <a:noFill/>
          </a:ln>
        </p:spPr>
        <p:style>
          <a:lnRef idx="0"/>
          <a:fillRef idx="0"/>
          <a:effectRef idx="0"/>
          <a:fontRef idx="minor"/>
        </p:style>
        <p:txBody>
          <a:bodyPr anchor="b"/>
          <a:p>
            <a:pPr>
              <a:lnSpc>
                <a:spcPct val="100000"/>
              </a:lnSpc>
            </a:pPr>
            <a:fld id="{CF01E4F8-8C71-4234-A3E6-4986E0B6065E}" type="slidenum">
              <a:rPr b="0" lang="en-US" sz="1200" spc="-1" strike="noStrike">
                <a:solidFill>
                  <a:srgbClr val="000000"/>
                </a:solidFill>
                <a:latin typeface="Calibri"/>
                <a:ea typeface="ＭＳ Ｐゴシック"/>
              </a:rPr>
              <a:t>&lt;number&gt;</a:t>
            </a:fld>
            <a:endParaRPr b="0" lang="en-US" sz="1200" spc="-1" strike="noStrike">
              <a:latin typeface="Arial"/>
            </a:endParaRPr>
          </a:p>
        </p:txBody>
      </p:sp>
      <p:sp>
        <p:nvSpPr>
          <p:cNvPr id="2208" name="PlaceHolder 5"/>
          <p:cNvSpPr>
            <a:spLocks noGrp="1"/>
          </p:cNvSpPr>
          <p:nvPr>
            <p:ph type="sldImg"/>
          </p:nvPr>
        </p:nvSpPr>
        <p:spPr>
          <a:xfrm>
            <a:off x="676440" y="808200"/>
            <a:ext cx="5390640" cy="4043160"/>
          </a:xfrm>
          <a:prstGeom prst="rect">
            <a:avLst/>
          </a:prstGeom>
        </p:spPr>
      </p:sp>
      <p:sp>
        <p:nvSpPr>
          <p:cNvPr id="2209" name="PlaceHolder 6"/>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rPr>
              <a:t>This is an oversimplified view of AI a 3 stages process in which many immune and structural cells are involved .what is important for my  lecture is that we put at the center of this universe the mcs and the eos  the effector cells of allergy since their activation causes the symptoms of the disease and their interactions that we have during the years identified</a:t>
            </a:r>
            <a:endParaRPr b="0" lang="en-US"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5" name="PlaceHolder 1"/>
          <p:cNvSpPr>
            <a:spLocks noGrp="1"/>
          </p:cNvSpPr>
          <p:nvPr>
            <p:ph type="sldImg"/>
          </p:nvPr>
        </p:nvSpPr>
        <p:spPr>
          <a:xfrm>
            <a:off x="1166760" y="1241280"/>
            <a:ext cx="4463640" cy="3349440"/>
          </a:xfrm>
          <a:prstGeom prst="rect">
            <a:avLst/>
          </a:prstGeom>
        </p:spPr>
      </p:sp>
      <p:sp>
        <p:nvSpPr>
          <p:cNvPr id="2276" name="PlaceHolder 2"/>
          <p:cNvSpPr>
            <a:spLocks noGrp="1"/>
          </p:cNvSpPr>
          <p:nvPr>
            <p:ph type="body"/>
          </p:nvPr>
        </p:nvSpPr>
        <p:spPr>
          <a:xfrm>
            <a:off x="679680" y="4777920"/>
            <a:ext cx="5437800" cy="3908880"/>
          </a:xfrm>
          <a:prstGeom prst="rect">
            <a:avLst/>
          </a:prstGeom>
        </p:spPr>
        <p:txBody>
          <a:bodyPr/>
          <a:p>
            <a:pPr>
              <a:lnSpc>
                <a:spcPct val="100000"/>
              </a:lnSpc>
            </a:pPr>
            <a:r>
              <a:rPr b="0" lang="en-US" sz="1200" spc="-1" strike="noStrike">
                <a:solidFill>
                  <a:srgbClr val="000000"/>
                </a:solidFill>
                <a:latin typeface="+mn-lt"/>
                <a:ea typeface="+mn-ea"/>
              </a:rPr>
              <a:t>FACS analysis of</a:t>
            </a:r>
            <a:r>
              <a:rPr b="1" lang="en-US" sz="1200" spc="-1" strike="noStrike">
                <a:solidFill>
                  <a:srgbClr val="000000"/>
                </a:solidFill>
                <a:latin typeface="+mn-lt"/>
                <a:ea typeface="+mn-ea"/>
              </a:rPr>
              <a:t> </a:t>
            </a:r>
            <a:r>
              <a:rPr b="0" lang="en-US" sz="1200" spc="-1" strike="noStrike">
                <a:solidFill>
                  <a:srgbClr val="000000"/>
                </a:solidFill>
                <a:latin typeface="+mn-lt"/>
                <a:ea typeface="+mn-ea"/>
              </a:rPr>
              <a:t>CD300a expression on peritoneal cells at different times after PBS and OVA challenge.</a:t>
            </a:r>
            <a:endParaRPr b="0" lang="en-US" sz="1200" spc="-1" strike="noStrike">
              <a:latin typeface="Arial"/>
            </a:endParaRPr>
          </a:p>
          <a:p>
            <a:pPr>
              <a:lnSpc>
                <a:spcPct val="100000"/>
              </a:lnSpc>
            </a:pPr>
            <a:endParaRPr b="0" lang="en-US" sz="1200" spc="-1" strike="noStrike">
              <a:latin typeface="Arial"/>
            </a:endParaRPr>
          </a:p>
        </p:txBody>
      </p:sp>
      <p:sp>
        <p:nvSpPr>
          <p:cNvPr id="2277" name="TextShape 3"/>
          <p:cNvSpPr txBox="1"/>
          <p:nvPr/>
        </p:nvSpPr>
        <p:spPr>
          <a:xfrm>
            <a:off x="3850560" y="9430200"/>
            <a:ext cx="2945160" cy="497880"/>
          </a:xfrm>
          <a:prstGeom prst="rect">
            <a:avLst/>
          </a:prstGeom>
          <a:noFill/>
          <a:ln>
            <a:noFill/>
          </a:ln>
        </p:spPr>
        <p:txBody>
          <a:bodyPr anchor="b"/>
          <a:p>
            <a:pPr algn="r">
              <a:lnSpc>
                <a:spcPct val="100000"/>
              </a:lnSpc>
            </a:pPr>
            <a:fld id="{B129C7DC-A1C8-4EC4-B7B4-EA2D1584B226}"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8" name="PlaceHolder 1"/>
          <p:cNvSpPr>
            <a:spLocks noGrp="1"/>
          </p:cNvSpPr>
          <p:nvPr>
            <p:ph type="sldImg"/>
          </p:nvPr>
        </p:nvSpPr>
        <p:spPr>
          <a:xfrm>
            <a:off x="1166760" y="1241280"/>
            <a:ext cx="4463640" cy="3349440"/>
          </a:xfrm>
          <a:prstGeom prst="rect">
            <a:avLst/>
          </a:prstGeom>
        </p:spPr>
      </p:sp>
      <p:sp>
        <p:nvSpPr>
          <p:cNvPr id="2279" name="PlaceHolder 2"/>
          <p:cNvSpPr>
            <a:spLocks noGrp="1"/>
          </p:cNvSpPr>
          <p:nvPr>
            <p:ph type="body"/>
          </p:nvPr>
        </p:nvSpPr>
        <p:spPr>
          <a:xfrm>
            <a:off x="679680" y="4777920"/>
            <a:ext cx="5437800" cy="3908880"/>
          </a:xfrm>
          <a:prstGeom prst="rect">
            <a:avLst/>
          </a:prstGeom>
        </p:spPr>
        <p:txBody>
          <a:bodyPr/>
          <a:p>
            <a:pPr>
              <a:lnSpc>
                <a:spcPct val="100000"/>
              </a:lnSpc>
            </a:pPr>
            <a:r>
              <a:rPr b="0" lang="en-US" sz="1200" spc="-1" strike="noStrike">
                <a:solidFill>
                  <a:srgbClr val="000000"/>
                </a:solidFill>
                <a:latin typeface="+mn-lt"/>
                <a:ea typeface="+mn-ea"/>
              </a:rPr>
              <a:t>Total peritoneal cells (</a:t>
            </a:r>
            <a:r>
              <a:rPr b="1" lang="en-US" sz="1200" spc="-1" strike="noStrike">
                <a:solidFill>
                  <a:srgbClr val="000000"/>
                </a:solidFill>
                <a:latin typeface="+mn-lt"/>
                <a:ea typeface="+mn-ea"/>
              </a:rPr>
              <a:t>A</a:t>
            </a:r>
            <a:r>
              <a:rPr b="0" lang="en-US" sz="1200" spc="-1" strike="noStrike">
                <a:solidFill>
                  <a:srgbClr val="000000"/>
                </a:solidFill>
                <a:latin typeface="+mn-lt"/>
                <a:ea typeface="+mn-ea"/>
              </a:rPr>
              <a:t>), MCs (</a:t>
            </a:r>
            <a:r>
              <a:rPr b="1" lang="en-US" sz="1200" spc="-1" strike="noStrike">
                <a:solidFill>
                  <a:srgbClr val="000000"/>
                </a:solidFill>
                <a:latin typeface="+mn-lt"/>
                <a:ea typeface="+mn-ea"/>
              </a:rPr>
              <a:t>B</a:t>
            </a:r>
            <a:r>
              <a:rPr b="0" lang="en-US" sz="1200" spc="-1" strike="noStrike">
                <a:solidFill>
                  <a:srgbClr val="000000"/>
                </a:solidFill>
                <a:latin typeface="+mn-lt"/>
                <a:ea typeface="+mn-ea"/>
              </a:rPr>
              <a:t>) and Eos numbers </a:t>
            </a:r>
            <a:r>
              <a:rPr b="1" lang="en-US" sz="1200" spc="-1" strike="noStrike">
                <a:solidFill>
                  <a:srgbClr val="000000"/>
                </a:solidFill>
                <a:latin typeface="+mn-lt"/>
                <a:ea typeface="+mn-ea"/>
              </a:rPr>
              <a:t>(C),</a:t>
            </a:r>
            <a:r>
              <a:rPr b="0" lang="en-US" sz="1200" spc="-1" strike="noStrike">
                <a:solidFill>
                  <a:srgbClr val="000000"/>
                </a:solidFill>
                <a:latin typeface="+mn-lt"/>
                <a:ea typeface="+mn-ea"/>
              </a:rPr>
              <a:t> n=10-19 mice per group, *</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p&lt;0.05. # represents statistical significance between WT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at the indicated time point.  Data are presented as mean ± SEM. </a:t>
            </a:r>
            <a:r>
              <a:rPr b="1" lang="en-US" sz="1200" spc="-1" strike="noStrike">
                <a:solidFill>
                  <a:srgbClr val="000000"/>
                </a:solidFill>
                <a:latin typeface="+mn-lt"/>
                <a:ea typeface="+mn-ea"/>
              </a:rPr>
              <a:t>(D-E)</a:t>
            </a:r>
            <a:r>
              <a:rPr b="0" lang="en-US" sz="1200" spc="-1" strike="noStrike">
                <a:solidFill>
                  <a:srgbClr val="000000"/>
                </a:solidFill>
                <a:latin typeface="+mn-lt"/>
                <a:ea typeface="+mn-ea"/>
              </a:rPr>
              <a:t> Resolution interval (Ri) of MCs </a:t>
            </a:r>
            <a:r>
              <a:rPr b="1" lang="en-US" sz="1200" spc="-1" strike="noStrike">
                <a:solidFill>
                  <a:srgbClr val="000000"/>
                </a:solidFill>
                <a:latin typeface="+mn-lt"/>
                <a:ea typeface="+mn-ea"/>
              </a:rPr>
              <a:t>(D)</a:t>
            </a:r>
            <a:r>
              <a:rPr b="0" lang="en-US" sz="1200" spc="-1" strike="noStrike">
                <a:solidFill>
                  <a:srgbClr val="000000"/>
                </a:solidFill>
                <a:latin typeface="+mn-lt"/>
                <a:ea typeface="+mn-ea"/>
              </a:rPr>
              <a:t> and Eos </a:t>
            </a:r>
            <a:r>
              <a:rPr b="1" lang="en-US" sz="1200" spc="-1" strike="noStrike">
                <a:solidFill>
                  <a:srgbClr val="000000"/>
                </a:solidFill>
                <a:latin typeface="+mn-lt"/>
                <a:ea typeface="+mn-ea"/>
              </a:rPr>
              <a:t>(E)</a:t>
            </a:r>
            <a:r>
              <a:rPr b="0" lang="en-US" sz="1200" spc="-1" strike="noStrike">
                <a:solidFill>
                  <a:srgbClr val="000000"/>
                </a:solidFill>
                <a:latin typeface="+mn-lt"/>
                <a:ea typeface="+mn-ea"/>
              </a:rPr>
              <a:t>, calculated using the mean number of 50% of each cell population number 96 hrs post-challenge. </a:t>
            </a:r>
            <a:endParaRPr b="0" lang="en-US" sz="1200" spc="-1" strike="noStrike">
              <a:latin typeface="Arial"/>
            </a:endParaRPr>
          </a:p>
          <a:p>
            <a:pPr>
              <a:lnSpc>
                <a:spcPct val="100000"/>
              </a:lnSpc>
            </a:pPr>
            <a:endParaRPr b="0" lang="en-US" sz="1200" spc="-1" strike="noStrike">
              <a:latin typeface="Arial"/>
            </a:endParaRPr>
          </a:p>
        </p:txBody>
      </p:sp>
      <p:sp>
        <p:nvSpPr>
          <p:cNvPr id="2280" name="TextShape 3"/>
          <p:cNvSpPr txBox="1"/>
          <p:nvPr/>
        </p:nvSpPr>
        <p:spPr>
          <a:xfrm>
            <a:off x="3850560" y="9430200"/>
            <a:ext cx="2945160" cy="497880"/>
          </a:xfrm>
          <a:prstGeom prst="rect">
            <a:avLst/>
          </a:prstGeom>
          <a:noFill/>
          <a:ln>
            <a:noFill/>
          </a:ln>
        </p:spPr>
        <p:txBody>
          <a:bodyPr anchor="b"/>
          <a:p>
            <a:pPr algn="r">
              <a:lnSpc>
                <a:spcPct val="100000"/>
              </a:lnSpc>
            </a:pPr>
            <a:fld id="{C717BD5D-CC88-4859-A5CA-D08675C8BF78}"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1" name="PlaceHolder 1"/>
          <p:cNvSpPr>
            <a:spLocks noGrp="1"/>
          </p:cNvSpPr>
          <p:nvPr>
            <p:ph type="sldImg"/>
          </p:nvPr>
        </p:nvSpPr>
        <p:spPr>
          <a:xfrm>
            <a:off x="1166760" y="1241280"/>
            <a:ext cx="4463640" cy="3349440"/>
          </a:xfrm>
          <a:prstGeom prst="rect">
            <a:avLst/>
          </a:prstGeom>
        </p:spPr>
      </p:sp>
      <p:sp>
        <p:nvSpPr>
          <p:cNvPr id="2282"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1200" spc="-1" strike="noStrike">
                <a:solidFill>
                  <a:srgbClr val="000000"/>
                </a:solidFill>
                <a:latin typeface="+mn-lt"/>
                <a:ea typeface="+mn-ea"/>
              </a:rPr>
              <a:t>Kinetics of ALX/FPR2 expression on total peritoneal cells </a:t>
            </a:r>
            <a:r>
              <a:rPr b="1" lang="en-US" sz="1200" spc="-1" strike="noStrike">
                <a:solidFill>
                  <a:srgbClr val="000000"/>
                </a:solidFill>
                <a:latin typeface="+mn-lt"/>
                <a:ea typeface="+mn-ea"/>
              </a:rPr>
              <a:t>(A),</a:t>
            </a:r>
            <a:r>
              <a:rPr b="0" lang="en-US" sz="1200" spc="-1" strike="noStrike">
                <a:solidFill>
                  <a:srgbClr val="000000"/>
                </a:solidFill>
                <a:latin typeface="+mn-lt"/>
                <a:ea typeface="+mn-ea"/>
              </a:rPr>
              <a:t> on monocytes </a:t>
            </a:r>
            <a:r>
              <a:rPr b="1" lang="en-US" sz="1200" spc="-1" strike="noStrike">
                <a:solidFill>
                  <a:srgbClr val="000000"/>
                </a:solidFill>
                <a:latin typeface="+mn-lt"/>
                <a:ea typeface="+mn-ea"/>
              </a:rPr>
              <a:t>(B)</a:t>
            </a:r>
            <a:r>
              <a:rPr b="0" lang="en-US" sz="1200" spc="-1" strike="noStrike">
                <a:solidFill>
                  <a:srgbClr val="000000"/>
                </a:solidFill>
                <a:latin typeface="+mn-lt"/>
                <a:ea typeface="+mn-ea"/>
              </a:rPr>
              <a:t>, granulocytes </a:t>
            </a:r>
            <a:r>
              <a:rPr b="1" lang="en-US" sz="1200" spc="-1" strike="noStrike">
                <a:solidFill>
                  <a:srgbClr val="000000"/>
                </a:solidFill>
                <a:latin typeface="+mn-lt"/>
                <a:ea typeface="+mn-ea"/>
              </a:rPr>
              <a:t>(C)</a:t>
            </a:r>
            <a:r>
              <a:rPr b="0" lang="en-US" sz="1200" spc="-1" strike="noStrike">
                <a:solidFill>
                  <a:srgbClr val="000000"/>
                </a:solidFill>
                <a:latin typeface="+mn-lt"/>
                <a:ea typeface="+mn-ea"/>
              </a:rPr>
              <a:t> and lymphocytes </a:t>
            </a:r>
            <a:r>
              <a:rPr b="1" lang="en-US" sz="1200" spc="-1" strike="noStrike">
                <a:solidFill>
                  <a:srgbClr val="000000"/>
                </a:solidFill>
                <a:latin typeface="+mn-lt"/>
                <a:ea typeface="+mn-ea"/>
              </a:rPr>
              <a:t>(D)</a:t>
            </a:r>
            <a:r>
              <a:rPr b="0" lang="en-US" sz="1200" spc="-1" strike="noStrike">
                <a:solidFill>
                  <a:srgbClr val="000000"/>
                </a:solidFill>
                <a:latin typeface="+mn-lt"/>
                <a:ea typeface="+mn-ea"/>
              </a:rPr>
              <a:t> following OVA challenge in WT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n=7-13 mice per group, *</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p&lt;0.05, **</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p&lt; 0.01, ***</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p&lt;0.001, ****</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p&lt; 0.0001. # represents differences between WT and CD300a</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mice at the indicated time point.</a:t>
            </a:r>
            <a:endParaRPr b="0" lang="en-US" sz="1200" spc="-1" strike="noStrike">
              <a:latin typeface="Arial"/>
            </a:endParaRPr>
          </a:p>
          <a:p>
            <a:pPr marL="216000" indent="-216000">
              <a:lnSpc>
                <a:spcPct val="100000"/>
              </a:lnSpc>
            </a:pPr>
            <a:r>
              <a:rPr b="0" lang="en-US" sz="1200" spc="-1" strike="noStrike">
                <a:solidFill>
                  <a:srgbClr val="000000"/>
                </a:solidFill>
                <a:latin typeface="+mn-lt"/>
                <a:ea typeface="+mn-ea"/>
              </a:rPr>
              <a:t>Data are presented as mean ± SEM, n=7-13 mice per group. </a:t>
            </a:r>
            <a:endParaRPr b="0" lang="en-US" sz="1200" spc="-1" strike="noStrike">
              <a:latin typeface="Arial"/>
            </a:endParaRPr>
          </a:p>
          <a:p>
            <a:pPr marL="216000" indent="-216000">
              <a:lnSpc>
                <a:spcPct val="100000"/>
              </a:lnSpc>
            </a:pPr>
            <a:endParaRPr b="0" lang="en-US" sz="1200" spc="-1" strike="noStrike">
              <a:latin typeface="Arial"/>
            </a:endParaRPr>
          </a:p>
        </p:txBody>
      </p:sp>
      <p:sp>
        <p:nvSpPr>
          <p:cNvPr id="2283" name="TextShape 3"/>
          <p:cNvSpPr txBox="1"/>
          <p:nvPr/>
        </p:nvSpPr>
        <p:spPr>
          <a:xfrm>
            <a:off x="3850560" y="9430200"/>
            <a:ext cx="2945160" cy="497880"/>
          </a:xfrm>
          <a:prstGeom prst="rect">
            <a:avLst/>
          </a:prstGeom>
          <a:noFill/>
          <a:ln>
            <a:noFill/>
          </a:ln>
        </p:spPr>
        <p:txBody>
          <a:bodyPr anchor="b"/>
          <a:p>
            <a:pPr algn="r">
              <a:lnSpc>
                <a:spcPct val="100000"/>
              </a:lnSpc>
            </a:pPr>
            <a:fld id="{ED0C7CB4-C2D0-4FEB-9A2C-F3C31522A72B}"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4" name="PlaceHolder 1"/>
          <p:cNvSpPr>
            <a:spLocks noGrp="1"/>
          </p:cNvSpPr>
          <p:nvPr>
            <p:ph type="sldImg"/>
          </p:nvPr>
        </p:nvSpPr>
        <p:spPr>
          <a:xfrm>
            <a:off x="1166760" y="1241280"/>
            <a:ext cx="4463640" cy="3349440"/>
          </a:xfrm>
          <a:prstGeom prst="rect">
            <a:avLst/>
          </a:prstGeom>
        </p:spPr>
      </p:sp>
      <p:sp>
        <p:nvSpPr>
          <p:cNvPr id="2285" name="PlaceHolder 2"/>
          <p:cNvSpPr>
            <a:spLocks noGrp="1"/>
          </p:cNvSpPr>
          <p:nvPr>
            <p:ph type="body"/>
          </p:nvPr>
        </p:nvSpPr>
        <p:spPr>
          <a:xfrm>
            <a:off x="679680" y="4777920"/>
            <a:ext cx="5437800" cy="3908880"/>
          </a:xfrm>
          <a:prstGeom prst="rect">
            <a:avLst/>
          </a:prstGeom>
        </p:spPr>
        <p:txBody>
          <a:bodyPr/>
          <a:p>
            <a:pPr>
              <a:lnSpc>
                <a:spcPct val="100000"/>
              </a:lnSpc>
            </a:pPr>
            <a:r>
              <a:rPr b="0" lang="en-US" sz="1200" spc="-1" strike="noStrike">
                <a:solidFill>
                  <a:srgbClr val="000000"/>
                </a:solidFill>
                <a:latin typeface="+mn-lt"/>
                <a:ea typeface="+mn-ea"/>
              </a:rPr>
              <a:t>ALX/FPR2 expression and ALX/FPR2 MFI levels on peritoneal MCs </a:t>
            </a:r>
            <a:r>
              <a:rPr b="1" lang="en-US" sz="1200" spc="-1" strike="noStrike">
                <a:solidFill>
                  <a:srgbClr val="000000"/>
                </a:solidFill>
                <a:latin typeface="+mn-lt"/>
                <a:ea typeface="+mn-ea"/>
              </a:rPr>
              <a:t>(A)</a:t>
            </a:r>
            <a:r>
              <a:rPr b="0" lang="en-US" sz="1200" spc="-1" strike="noStrike">
                <a:solidFill>
                  <a:srgbClr val="000000"/>
                </a:solidFill>
                <a:latin typeface="+mn-lt"/>
                <a:ea typeface="+mn-ea"/>
              </a:rPr>
              <a:t>, Eos </a:t>
            </a:r>
            <a:r>
              <a:rPr b="1" lang="en-US" sz="1200" spc="-1" strike="noStrike">
                <a:solidFill>
                  <a:srgbClr val="000000"/>
                </a:solidFill>
                <a:latin typeface="+mn-lt"/>
                <a:ea typeface="+mn-ea"/>
              </a:rPr>
              <a:t>(B)</a:t>
            </a:r>
            <a:r>
              <a:rPr b="0" lang="en-US" sz="1200" spc="-1" strike="noStrike">
                <a:solidFill>
                  <a:srgbClr val="000000"/>
                </a:solidFill>
                <a:latin typeface="+mn-lt"/>
                <a:ea typeface="+mn-ea"/>
              </a:rPr>
              <a:t> and MΦ </a:t>
            </a:r>
            <a:r>
              <a:rPr b="1" lang="en-US" sz="1200" spc="-1" strike="noStrike">
                <a:solidFill>
                  <a:srgbClr val="000000"/>
                </a:solidFill>
                <a:latin typeface="+mn-lt"/>
                <a:ea typeface="+mn-ea"/>
              </a:rPr>
              <a:t>(C)</a:t>
            </a:r>
            <a:r>
              <a:rPr b="0" lang="en-US" sz="1200" spc="-1" strike="noStrike">
                <a:solidFill>
                  <a:srgbClr val="000000"/>
                </a:solidFill>
                <a:latin typeface="+mn-lt"/>
                <a:ea typeface="+mn-ea"/>
              </a:rPr>
              <a:t> 48 hrs following antigen challenge in WT and CD300a</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mice. Red histogram-isotype control; blue histogram ALX/FPR2. Data are presented as mean ± SEM, n=5, *p&lt;0.05. </a:t>
            </a:r>
            <a:r>
              <a:rPr b="1" lang="en-US" sz="1200" spc="-1" strike="noStrike">
                <a:solidFill>
                  <a:srgbClr val="000000"/>
                </a:solidFill>
                <a:latin typeface="+mn-lt"/>
                <a:ea typeface="+mn-ea"/>
              </a:rPr>
              <a:t>(D-F)</a:t>
            </a:r>
            <a:r>
              <a:rPr b="0" lang="en-US" sz="1200" spc="-1" strike="noStrike">
                <a:solidFill>
                  <a:srgbClr val="000000"/>
                </a:solidFill>
                <a:latin typeface="+mn-lt"/>
                <a:ea typeface="+mn-ea"/>
              </a:rPr>
              <a:t> Quantitative expression of ALX/FPR2 on MCs </a:t>
            </a:r>
            <a:r>
              <a:rPr b="1" lang="en-US" sz="1200" spc="-1" strike="noStrike">
                <a:solidFill>
                  <a:srgbClr val="000000"/>
                </a:solidFill>
                <a:latin typeface="+mn-lt"/>
                <a:ea typeface="+mn-ea"/>
              </a:rPr>
              <a:t>(D)</a:t>
            </a:r>
            <a:r>
              <a:rPr b="0" lang="en-US" sz="1200" spc="-1" strike="noStrike">
                <a:solidFill>
                  <a:srgbClr val="000000"/>
                </a:solidFill>
                <a:latin typeface="+mn-lt"/>
                <a:ea typeface="+mn-ea"/>
              </a:rPr>
              <a:t>, Eos </a:t>
            </a:r>
            <a:r>
              <a:rPr b="1" lang="en-US" sz="1200" spc="-1" strike="noStrike">
                <a:solidFill>
                  <a:srgbClr val="000000"/>
                </a:solidFill>
                <a:latin typeface="+mn-lt"/>
                <a:ea typeface="+mn-ea"/>
              </a:rPr>
              <a:t>(E)</a:t>
            </a:r>
            <a:r>
              <a:rPr b="0" lang="en-US" sz="1200" spc="-1" strike="noStrike">
                <a:solidFill>
                  <a:srgbClr val="000000"/>
                </a:solidFill>
                <a:latin typeface="+mn-lt"/>
                <a:ea typeface="+mn-ea"/>
              </a:rPr>
              <a:t> and MΦ </a:t>
            </a:r>
            <a:r>
              <a:rPr b="1" lang="en-US" sz="1200" spc="-1" strike="noStrike">
                <a:solidFill>
                  <a:srgbClr val="000000"/>
                </a:solidFill>
                <a:latin typeface="+mn-lt"/>
                <a:ea typeface="+mn-ea"/>
              </a:rPr>
              <a:t>(F)</a:t>
            </a:r>
            <a:r>
              <a:rPr b="0" lang="en-US" sz="1200" spc="-1" strike="noStrike">
                <a:solidFill>
                  <a:srgbClr val="000000"/>
                </a:solidFill>
                <a:latin typeface="+mn-lt"/>
                <a:ea typeface="+mn-ea"/>
              </a:rPr>
              <a:t> of WT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Data are presented as mean ± SEM, n=5 mice per group, *p&lt;0.05. </a:t>
            </a:r>
            <a:r>
              <a:rPr b="1" lang="en-US" sz="1200" spc="-1" strike="noStrike">
                <a:solidFill>
                  <a:srgbClr val="000000"/>
                </a:solidFill>
                <a:latin typeface="+mn-lt"/>
                <a:ea typeface="+mn-ea"/>
              </a:rPr>
              <a:t>(G)</a:t>
            </a:r>
            <a:r>
              <a:rPr b="0" lang="en-US" sz="1200" spc="-1" strike="noStrike">
                <a:solidFill>
                  <a:srgbClr val="000000"/>
                </a:solidFill>
                <a:latin typeface="+mn-lt"/>
                <a:ea typeface="+mn-ea"/>
              </a:rPr>
              <a:t> Kinetics of LXA</a:t>
            </a:r>
            <a:r>
              <a:rPr b="0" lang="en-US" sz="1200" spc="-1" strike="noStrike" baseline="-25000">
                <a:solidFill>
                  <a:srgbClr val="000000"/>
                </a:solidFill>
                <a:latin typeface="+mn-lt"/>
                <a:ea typeface="+mn-ea"/>
              </a:rPr>
              <a:t>4</a:t>
            </a:r>
            <a:r>
              <a:rPr b="0" lang="en-US" sz="1200" spc="-1" strike="noStrike">
                <a:solidFill>
                  <a:srgbClr val="000000"/>
                </a:solidFill>
                <a:latin typeface="+mn-lt"/>
                <a:ea typeface="+mn-ea"/>
              </a:rPr>
              <a:t> levels [pg/ml] measured in the peritoneal lavages of OVA-challenged WT and CD300a</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mice. Data are presented as mean ± SEM of n=6-15 mice per group, *</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p&lt;0.05, ***p&lt;0.001, ****p&lt; 0.0001. # represents differences between WT and CD300a</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mice at the indicated time point.</a:t>
            </a:r>
            <a:endParaRPr b="0" lang="en-US" sz="1200" spc="-1" strike="noStrike">
              <a:latin typeface="Arial"/>
            </a:endParaRPr>
          </a:p>
          <a:p>
            <a:pPr>
              <a:lnSpc>
                <a:spcPct val="100000"/>
              </a:lnSpc>
            </a:pPr>
            <a:endParaRPr b="0" lang="en-US" sz="1200" spc="-1" strike="noStrike">
              <a:latin typeface="Arial"/>
            </a:endParaRPr>
          </a:p>
        </p:txBody>
      </p:sp>
      <p:sp>
        <p:nvSpPr>
          <p:cNvPr id="2286" name="TextShape 3"/>
          <p:cNvSpPr txBox="1"/>
          <p:nvPr/>
        </p:nvSpPr>
        <p:spPr>
          <a:xfrm>
            <a:off x="3850560" y="9430200"/>
            <a:ext cx="2945160" cy="497880"/>
          </a:xfrm>
          <a:prstGeom prst="rect">
            <a:avLst/>
          </a:prstGeom>
          <a:noFill/>
          <a:ln>
            <a:noFill/>
          </a:ln>
        </p:spPr>
        <p:txBody>
          <a:bodyPr anchor="b"/>
          <a:p>
            <a:pPr algn="r">
              <a:lnSpc>
                <a:spcPct val="100000"/>
              </a:lnSpc>
            </a:pPr>
            <a:fld id="{DC962362-A778-4E33-89C0-9EA08FF51B5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7" name="PlaceHolder 1"/>
          <p:cNvSpPr>
            <a:spLocks noGrp="1"/>
          </p:cNvSpPr>
          <p:nvPr>
            <p:ph type="sldImg"/>
          </p:nvPr>
        </p:nvSpPr>
        <p:spPr>
          <a:xfrm>
            <a:off x="1166760" y="1241280"/>
            <a:ext cx="4463640" cy="3349440"/>
          </a:xfrm>
          <a:prstGeom prst="rect">
            <a:avLst/>
          </a:prstGeom>
        </p:spPr>
      </p:sp>
      <p:sp>
        <p:nvSpPr>
          <p:cNvPr id="2288"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1" lang="en-US" sz="1200" spc="-1" strike="noStrike">
                <a:solidFill>
                  <a:srgbClr val="000000"/>
                </a:solidFill>
                <a:latin typeface="+mn-lt"/>
                <a:ea typeface="+mn-ea"/>
              </a:rPr>
              <a:t>(A)</a:t>
            </a:r>
            <a:r>
              <a:rPr b="0" lang="en-US" sz="1200" spc="-1" strike="noStrike">
                <a:solidFill>
                  <a:srgbClr val="000000"/>
                </a:solidFill>
                <a:latin typeface="+mn-lt"/>
                <a:ea typeface="+mn-ea"/>
              </a:rPr>
              <a:t> Normalized ALX/FPR2 MFI levels on IgE-anti-DNP sensitized BMMCs obtained from WT and CD300a</a:t>
            </a:r>
            <a:r>
              <a:rPr b="0" lang="en-US" sz="1200" spc="-1" strike="noStrike" baseline="30000">
                <a:solidFill>
                  <a:srgbClr val="000000"/>
                </a:solidFill>
                <a:latin typeface="+mn-lt"/>
                <a:ea typeface="+mn-ea"/>
              </a:rPr>
              <a:t>-/- </a:t>
            </a:r>
            <a:r>
              <a:rPr b="0" lang="en-US" sz="1200" spc="-1" strike="noStrike">
                <a:solidFill>
                  <a:srgbClr val="000000"/>
                </a:solidFill>
                <a:latin typeface="+mn-lt"/>
                <a:ea typeface="+mn-ea"/>
              </a:rPr>
              <a:t>mice 30 min after DNP-BSA challenge. Data are presented as mean ± SEM (n=7-13 mice per group), *p&lt;0.05. </a:t>
            </a:r>
            <a:r>
              <a:rPr b="1" lang="en-US" sz="1200" spc="-1" strike="noStrike">
                <a:solidFill>
                  <a:srgbClr val="000000"/>
                </a:solidFill>
                <a:latin typeface="+mn-lt"/>
                <a:ea typeface="+mn-ea"/>
              </a:rPr>
              <a:t>(B)</a:t>
            </a:r>
            <a:r>
              <a:rPr b="0" lang="en-US" sz="1200" spc="-1" strike="noStrike">
                <a:solidFill>
                  <a:srgbClr val="000000"/>
                </a:solidFill>
                <a:latin typeface="+mn-lt"/>
                <a:ea typeface="+mn-ea"/>
              </a:rPr>
              <a:t> Representative histogram of ALX/FPR2 levels on WT IgE-sensitized BMMCs following incubation with anti-CD300a and with anti-rat (Fab’)2 (Activated + αCD300a), or following incubation with isotype control (rat IgG2a) and with anti-rat (Fab’)2 (Activated + IgG2a). WT BMMC incubated in buffer only (Non-activated) were used as an additional control, n=3, p&lt;0.05.</a:t>
            </a:r>
            <a:endParaRPr b="0" lang="en-US" sz="1200" spc="-1" strike="noStrike">
              <a:latin typeface="Arial"/>
            </a:endParaRPr>
          </a:p>
          <a:p>
            <a:pPr marL="216000" indent="-216000">
              <a:lnSpc>
                <a:spcPct val="100000"/>
              </a:lnSpc>
            </a:pPr>
            <a:endParaRPr b="0" lang="en-US" sz="1200" spc="-1" strike="noStrike">
              <a:latin typeface="Arial"/>
            </a:endParaRPr>
          </a:p>
        </p:txBody>
      </p:sp>
      <p:sp>
        <p:nvSpPr>
          <p:cNvPr id="2289" name="TextShape 3"/>
          <p:cNvSpPr txBox="1"/>
          <p:nvPr/>
        </p:nvSpPr>
        <p:spPr>
          <a:xfrm>
            <a:off x="3850560" y="9430200"/>
            <a:ext cx="2945160" cy="497880"/>
          </a:xfrm>
          <a:prstGeom prst="rect">
            <a:avLst/>
          </a:prstGeom>
          <a:noFill/>
          <a:ln>
            <a:noFill/>
          </a:ln>
        </p:spPr>
        <p:txBody>
          <a:bodyPr anchor="b"/>
          <a:p>
            <a:pPr algn="r">
              <a:lnSpc>
                <a:spcPct val="100000"/>
              </a:lnSpc>
            </a:pPr>
            <a:fld id="{2AED3DD6-30CE-4220-B7FB-A3D0A6756F70}"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0" name="PlaceHolder 1"/>
          <p:cNvSpPr>
            <a:spLocks noGrp="1"/>
          </p:cNvSpPr>
          <p:nvPr>
            <p:ph type="sldImg"/>
          </p:nvPr>
        </p:nvSpPr>
        <p:spPr>
          <a:xfrm>
            <a:off x="1166760" y="1241280"/>
            <a:ext cx="4463640" cy="3349440"/>
          </a:xfrm>
          <a:prstGeom prst="rect">
            <a:avLst/>
          </a:prstGeom>
        </p:spPr>
      </p:sp>
      <p:sp>
        <p:nvSpPr>
          <p:cNvPr id="2291"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1200" spc="-1" strike="noStrike">
                <a:solidFill>
                  <a:srgbClr val="000000"/>
                </a:solidFill>
                <a:latin typeface="+mn-lt"/>
                <a:ea typeface="+mn-ea"/>
              </a:rPr>
              <a:t>Representation of the time course of expression of CD300a, ALX/FPR2 and LXA</a:t>
            </a:r>
            <a:r>
              <a:rPr b="0" lang="en-US" sz="1200" spc="-1" strike="noStrike" baseline="-25000">
                <a:solidFill>
                  <a:srgbClr val="000000"/>
                </a:solidFill>
                <a:latin typeface="+mn-lt"/>
                <a:ea typeface="+mn-ea"/>
              </a:rPr>
              <a:t>4</a:t>
            </a:r>
            <a:r>
              <a:rPr b="0" lang="en-US" sz="1200" spc="-1" strike="noStrike">
                <a:solidFill>
                  <a:srgbClr val="000000"/>
                </a:solidFill>
                <a:latin typeface="+mn-lt"/>
                <a:ea typeface="+mn-ea"/>
              </a:rPr>
              <a:t> on mast cells (MCs) and eosinophils (Eos) in in the peritoneal lavage of WT (upper panel)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(lower panel) mice. During the onset of AP, ALX/FPR2 expression is significantly higher in WT mice, especially on MCs, while CD300a expression starts to increase on both MCs and Eos. LXA</a:t>
            </a:r>
            <a:r>
              <a:rPr b="0" lang="en-US" sz="1200" spc="-1" strike="noStrike" baseline="-25000">
                <a:solidFill>
                  <a:srgbClr val="000000"/>
                </a:solidFill>
                <a:latin typeface="+mn-lt"/>
                <a:ea typeface="+mn-ea"/>
              </a:rPr>
              <a:t>4</a:t>
            </a:r>
            <a:r>
              <a:rPr b="0" lang="en-US" sz="1200" spc="-1" strike="noStrike">
                <a:solidFill>
                  <a:srgbClr val="000000"/>
                </a:solidFill>
                <a:latin typeface="+mn-lt"/>
                <a:ea typeface="+mn-ea"/>
              </a:rPr>
              <a:t> in peritoneal lavages shows no differences between WT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At the peak of inflammation, in both WT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Eos numbers increase together with CD300a expression. Moreover, in both WT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ALX/FPR2 expression decreases, while LXA</a:t>
            </a:r>
            <a:r>
              <a:rPr b="0" lang="en-US" sz="1200" spc="-1" strike="noStrike" baseline="-25000">
                <a:solidFill>
                  <a:srgbClr val="000000"/>
                </a:solidFill>
                <a:latin typeface="+mn-lt"/>
                <a:ea typeface="+mn-ea"/>
              </a:rPr>
              <a:t>4</a:t>
            </a:r>
            <a:r>
              <a:rPr b="0" lang="en-US" sz="1200" spc="-1" strike="noStrike">
                <a:solidFill>
                  <a:srgbClr val="000000"/>
                </a:solidFill>
                <a:latin typeface="+mn-lt"/>
                <a:ea typeface="+mn-ea"/>
              </a:rPr>
              <a:t> production is significantly increased and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show more LXA</a:t>
            </a:r>
            <a:r>
              <a:rPr b="0" lang="en-US" sz="1200" spc="-1" strike="noStrike" baseline="-25000">
                <a:solidFill>
                  <a:srgbClr val="000000"/>
                </a:solidFill>
                <a:latin typeface="+mn-lt"/>
                <a:ea typeface="+mn-ea"/>
              </a:rPr>
              <a:t>4</a:t>
            </a:r>
            <a:r>
              <a:rPr b="0" lang="en-US" sz="1200" spc="-1" strike="noStrike">
                <a:solidFill>
                  <a:srgbClr val="000000"/>
                </a:solidFill>
                <a:latin typeface="+mn-lt"/>
                <a:ea typeface="+mn-ea"/>
              </a:rPr>
              <a:t> than WT. In the resolution phase, the system returns to the original conditions in WT mice, while CD300a</a:t>
            </a:r>
            <a:r>
              <a:rPr b="0" lang="en-US" sz="1200" spc="-1" strike="noStrike" baseline="30000">
                <a:solidFill>
                  <a:srgbClr val="000000"/>
                </a:solidFill>
                <a:latin typeface="+mn-lt"/>
                <a:ea typeface="+mn-ea"/>
              </a:rPr>
              <a:t>-/-</a:t>
            </a:r>
            <a:r>
              <a:rPr b="0" lang="en-US" sz="1200" spc="-1" strike="noStrike">
                <a:solidFill>
                  <a:srgbClr val="000000"/>
                </a:solidFill>
                <a:latin typeface="+mn-lt"/>
                <a:ea typeface="+mn-ea"/>
              </a:rPr>
              <a:t> mice still present higher numbers of Eos.</a:t>
            </a:r>
            <a:endParaRPr b="0" lang="en-US" sz="1200" spc="-1" strike="noStrike">
              <a:latin typeface="Arial"/>
            </a:endParaRPr>
          </a:p>
          <a:p>
            <a:pPr marL="216000" indent="-216000">
              <a:lnSpc>
                <a:spcPct val="100000"/>
              </a:lnSpc>
            </a:pPr>
            <a:endParaRPr b="0" lang="en-US" sz="1200" spc="-1" strike="noStrike">
              <a:latin typeface="Arial"/>
            </a:endParaRPr>
          </a:p>
        </p:txBody>
      </p:sp>
      <p:sp>
        <p:nvSpPr>
          <p:cNvPr id="2292" name="TextShape 3"/>
          <p:cNvSpPr txBox="1"/>
          <p:nvPr/>
        </p:nvSpPr>
        <p:spPr>
          <a:xfrm>
            <a:off x="3850560" y="9430200"/>
            <a:ext cx="2945160" cy="497880"/>
          </a:xfrm>
          <a:prstGeom prst="rect">
            <a:avLst/>
          </a:prstGeom>
          <a:noFill/>
          <a:ln>
            <a:noFill/>
          </a:ln>
        </p:spPr>
        <p:txBody>
          <a:bodyPr anchor="b"/>
          <a:p>
            <a:pPr algn="r">
              <a:lnSpc>
                <a:spcPct val="100000"/>
              </a:lnSpc>
            </a:pPr>
            <a:fld id="{75F0659C-E6B3-48C2-ABD4-173F8DC3851B}"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3" name="PlaceHolder 1"/>
          <p:cNvSpPr>
            <a:spLocks noGrp="1"/>
          </p:cNvSpPr>
          <p:nvPr>
            <p:ph type="sldImg"/>
          </p:nvPr>
        </p:nvSpPr>
        <p:spPr>
          <a:xfrm>
            <a:off x="1166760" y="1241280"/>
            <a:ext cx="4463640" cy="3349440"/>
          </a:xfrm>
          <a:prstGeom prst="rect">
            <a:avLst/>
          </a:prstGeom>
        </p:spPr>
      </p:sp>
      <p:sp>
        <p:nvSpPr>
          <p:cNvPr id="2294"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rPr>
              <a:t>Macrophages were purified by plating peritoneal lavages, letting cells adhere for 2 hrs at 37°C. Then, three washes with warm PBS were performed to remove non adherent cells and RPMI + 10% FBS was added in the wells. After o.n. culturing, treatments were added to cells. After 18 hrs, supernatants were collected for cytokine release assay and cells harvested for mRNA extraction.</a:t>
            </a:r>
            <a:endParaRPr b="0" lang="en-US" sz="2000" spc="-1" strike="noStrike">
              <a:latin typeface="Arial"/>
            </a:endParaRPr>
          </a:p>
        </p:txBody>
      </p:sp>
      <p:sp>
        <p:nvSpPr>
          <p:cNvPr id="2295" name="TextShape 3"/>
          <p:cNvSpPr txBox="1"/>
          <p:nvPr/>
        </p:nvSpPr>
        <p:spPr>
          <a:xfrm>
            <a:off x="3850560" y="9430200"/>
            <a:ext cx="2945160" cy="497880"/>
          </a:xfrm>
          <a:prstGeom prst="rect">
            <a:avLst/>
          </a:prstGeom>
          <a:noFill/>
          <a:ln>
            <a:noFill/>
          </a:ln>
        </p:spPr>
        <p:txBody>
          <a:bodyPr anchor="b"/>
          <a:p>
            <a:pPr algn="r">
              <a:lnSpc>
                <a:spcPct val="100000"/>
              </a:lnSpc>
            </a:pPr>
            <a:fld id="{E3789F68-91F2-4E25-ADB9-E6D3D867C442}"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0" name="PlaceHolder 1"/>
          <p:cNvSpPr>
            <a:spLocks noGrp="1"/>
          </p:cNvSpPr>
          <p:nvPr>
            <p:ph type="sldImg"/>
          </p:nvPr>
        </p:nvSpPr>
        <p:spPr>
          <a:xfrm>
            <a:off x="1166760" y="1241280"/>
            <a:ext cx="4463640" cy="3349440"/>
          </a:xfrm>
          <a:prstGeom prst="rect">
            <a:avLst/>
          </a:prstGeom>
        </p:spPr>
      </p:sp>
      <p:sp>
        <p:nvSpPr>
          <p:cNvPr id="2211"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There is a big run to define new targets for therapy  and this slide show some examples  centering on mcs and eos. for example strategies to  stop eotaxin , syk , IgE</a:t>
            </a:r>
            <a:endParaRPr b="0" lang="en-US" sz="2000" spc="-1" strike="noStrike">
              <a:latin typeface="Arial"/>
            </a:endParaRPr>
          </a:p>
        </p:txBody>
      </p:sp>
      <p:sp>
        <p:nvSpPr>
          <p:cNvPr id="2212" name="TextShape 3"/>
          <p:cNvSpPr txBox="1"/>
          <p:nvPr/>
        </p:nvSpPr>
        <p:spPr>
          <a:xfrm>
            <a:off x="3850560" y="9430200"/>
            <a:ext cx="2945160" cy="497880"/>
          </a:xfrm>
          <a:prstGeom prst="rect">
            <a:avLst/>
          </a:prstGeom>
          <a:noFill/>
          <a:ln>
            <a:noFill/>
          </a:ln>
        </p:spPr>
        <p:txBody>
          <a:bodyPr anchor="b"/>
          <a:p>
            <a:pPr algn="r">
              <a:lnSpc>
                <a:spcPct val="100000"/>
              </a:lnSpc>
            </a:pPr>
            <a:fld id="{82E6A7E2-9D61-49CD-AC8B-FEFC5075172A}"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6" name="PlaceHolder 1"/>
          <p:cNvSpPr>
            <a:spLocks noGrp="1"/>
          </p:cNvSpPr>
          <p:nvPr>
            <p:ph type="sldImg"/>
          </p:nvPr>
        </p:nvSpPr>
        <p:spPr>
          <a:xfrm>
            <a:off x="1166760" y="1241280"/>
            <a:ext cx="4463640" cy="3349440"/>
          </a:xfrm>
          <a:prstGeom prst="rect">
            <a:avLst/>
          </a:prstGeom>
        </p:spPr>
      </p:sp>
      <p:sp>
        <p:nvSpPr>
          <p:cNvPr id="2297" name="PlaceHolder 2"/>
          <p:cNvSpPr>
            <a:spLocks noGrp="1"/>
          </p:cNvSpPr>
          <p:nvPr>
            <p:ph type="body"/>
          </p:nvPr>
        </p:nvSpPr>
        <p:spPr>
          <a:xfrm>
            <a:off x="679680" y="4777920"/>
            <a:ext cx="5437800" cy="3908880"/>
          </a:xfrm>
          <a:prstGeom prst="rect">
            <a:avLst/>
          </a:prstGeom>
        </p:spPr>
        <p:txBody>
          <a:bodyPr>
            <a:normAutofit/>
          </a:bodyPr>
          <a:p>
            <a:pPr marL="216000" indent="-216000">
              <a:lnSpc>
                <a:spcPct val="100000"/>
              </a:lnSpc>
            </a:pPr>
            <a:r>
              <a:rPr b="0" lang="en-US" sz="2000" spc="-1" strike="noStrike">
                <a:latin typeface="Arial"/>
              </a:rPr>
              <a:t>A new different target is Siglec-7. here we show its potency in downregualting MC activation eos too</a:t>
            </a:r>
            <a:endParaRPr b="0" lang="en-US" sz="2000" spc="-1" strike="noStrike">
              <a:latin typeface="Arial"/>
            </a:endParaRPr>
          </a:p>
        </p:txBody>
      </p:sp>
      <p:sp>
        <p:nvSpPr>
          <p:cNvPr id="2298" name="TextShape 3"/>
          <p:cNvSpPr txBox="1"/>
          <p:nvPr/>
        </p:nvSpPr>
        <p:spPr>
          <a:xfrm>
            <a:off x="3850560" y="9430200"/>
            <a:ext cx="2945160" cy="497880"/>
          </a:xfrm>
          <a:prstGeom prst="rect">
            <a:avLst/>
          </a:prstGeom>
          <a:noFill/>
          <a:ln>
            <a:noFill/>
          </a:ln>
        </p:spPr>
        <p:txBody>
          <a:bodyPr anchor="b"/>
          <a:p>
            <a:pPr algn="r">
              <a:lnSpc>
                <a:spcPct val="100000"/>
              </a:lnSpc>
            </a:pPr>
            <a:fld id="{16197F37-F361-4815-96EA-2EE6C7D514F8}"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9" name="PlaceHolder 1"/>
          <p:cNvSpPr>
            <a:spLocks noGrp="1"/>
          </p:cNvSpPr>
          <p:nvPr>
            <p:ph type="sldImg"/>
          </p:nvPr>
        </p:nvSpPr>
        <p:spPr>
          <a:xfrm>
            <a:off x="1166760" y="1241280"/>
            <a:ext cx="4463640" cy="3349440"/>
          </a:xfrm>
          <a:prstGeom prst="rect">
            <a:avLst/>
          </a:prstGeom>
        </p:spPr>
      </p:sp>
      <p:sp>
        <p:nvSpPr>
          <p:cNvPr id="2300" name="PlaceHolder 2"/>
          <p:cNvSpPr>
            <a:spLocks noGrp="1"/>
          </p:cNvSpPr>
          <p:nvPr>
            <p:ph type="body"/>
          </p:nvPr>
        </p:nvSpPr>
        <p:spPr>
          <a:xfrm>
            <a:off x="679680" y="4777920"/>
            <a:ext cx="5437800" cy="3908880"/>
          </a:xfrm>
          <a:prstGeom prst="rect">
            <a:avLst/>
          </a:prstGeom>
        </p:spPr>
        <p:txBody>
          <a:bodyPr/>
          <a:p>
            <a:endParaRPr b="0" lang="en-US" sz="2000" spc="-1" strike="noStrike">
              <a:latin typeface="Arial"/>
            </a:endParaRPr>
          </a:p>
        </p:txBody>
      </p:sp>
      <p:sp>
        <p:nvSpPr>
          <p:cNvPr id="2301" name="TextShape 3"/>
          <p:cNvSpPr txBox="1"/>
          <p:nvPr/>
        </p:nvSpPr>
        <p:spPr>
          <a:xfrm>
            <a:off x="3850560" y="9430200"/>
            <a:ext cx="2945160" cy="497880"/>
          </a:xfrm>
          <a:prstGeom prst="rect">
            <a:avLst/>
          </a:prstGeom>
          <a:noFill/>
          <a:ln>
            <a:noFill/>
          </a:ln>
        </p:spPr>
        <p:txBody>
          <a:bodyPr anchor="b"/>
          <a:p>
            <a:pPr algn="r">
              <a:lnSpc>
                <a:spcPct val="100000"/>
              </a:lnSpc>
            </a:pPr>
            <a:fld id="{95415D8A-3191-4EEA-8275-629D5BCD0E43}"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3" name="PlaceHolder 1"/>
          <p:cNvSpPr>
            <a:spLocks noGrp="1"/>
          </p:cNvSpPr>
          <p:nvPr>
            <p:ph type="sldImg"/>
          </p:nvPr>
        </p:nvSpPr>
        <p:spPr>
          <a:xfrm>
            <a:off x="1166760" y="1241280"/>
            <a:ext cx="4463640" cy="3349440"/>
          </a:xfrm>
          <a:prstGeom prst="rect">
            <a:avLst/>
          </a:prstGeom>
        </p:spPr>
      </p:sp>
      <p:sp>
        <p:nvSpPr>
          <p:cNvPr id="2214"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rPr>
              <a:t>We studied receptors activating and inhbiting on mcs and eso hoping to find some druggable ones. And in this endavour we found some of them and their ligands on mcs and eos thus also being part of what we have defined the AEU. On the right side you see the soluble interactions that we and other colleagues have defined in the years and then what we have described based on physical contact I circled the ones we will talk about Increase cell survival and activation as we will see in the next slides</a:t>
            </a:r>
            <a:endParaRPr b="0" lang="en-US" sz="2000" spc="-1" strike="noStrike">
              <a:latin typeface="Arial"/>
            </a:endParaRPr>
          </a:p>
        </p:txBody>
      </p:sp>
      <p:sp>
        <p:nvSpPr>
          <p:cNvPr id="2215" name="TextShape 3"/>
          <p:cNvSpPr txBox="1"/>
          <p:nvPr/>
        </p:nvSpPr>
        <p:spPr>
          <a:xfrm>
            <a:off x="3850560" y="9430200"/>
            <a:ext cx="2945160" cy="497880"/>
          </a:xfrm>
          <a:prstGeom prst="rect">
            <a:avLst/>
          </a:prstGeom>
          <a:noFill/>
          <a:ln>
            <a:noFill/>
          </a:ln>
        </p:spPr>
        <p:txBody>
          <a:bodyPr anchor="b"/>
          <a:p>
            <a:pPr algn="r">
              <a:lnSpc>
                <a:spcPct val="100000"/>
              </a:lnSpc>
            </a:pPr>
            <a:fld id="{D7E6D853-9124-40D5-B247-D7567E43A99B}"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6" name="PlaceHolder 1"/>
          <p:cNvSpPr>
            <a:spLocks noGrp="1"/>
          </p:cNvSpPr>
          <p:nvPr>
            <p:ph type="sldImg"/>
          </p:nvPr>
        </p:nvSpPr>
        <p:spPr>
          <a:xfrm>
            <a:off x="1166760" y="1241280"/>
            <a:ext cx="4463640" cy="3349440"/>
          </a:xfrm>
          <a:prstGeom prst="rect">
            <a:avLst/>
          </a:prstGeom>
        </p:spPr>
      </p:sp>
      <p:sp>
        <p:nvSpPr>
          <p:cNvPr id="2217" name="PlaceHolder 2"/>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ea typeface="ＭＳ Ｐゴシック"/>
              </a:rPr>
              <a:t>And they are CD48 and CD300a and Siglec-7</a:t>
            </a:r>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8" name="TextShape 1"/>
          <p:cNvSpPr txBox="1"/>
          <p:nvPr/>
        </p:nvSpPr>
        <p:spPr>
          <a:xfrm>
            <a:off x="3850560" y="9430200"/>
            <a:ext cx="2945160" cy="497880"/>
          </a:xfrm>
          <a:prstGeom prst="rect">
            <a:avLst/>
          </a:prstGeom>
          <a:noFill/>
          <a:ln>
            <a:noFill/>
          </a:ln>
        </p:spPr>
        <p:txBody>
          <a:bodyPr anchor="b"/>
          <a:p>
            <a:pPr algn="r">
              <a:lnSpc>
                <a:spcPct val="100000"/>
              </a:lnSpc>
            </a:pPr>
            <a:fld id="{8636E2AF-B1B6-4EDE-A3D3-03F4BDF9F23C}" type="slidenum">
              <a:rPr b="0" lang="en-US" sz="1200" spc="-1" strike="noStrike">
                <a:latin typeface="Times New Roman"/>
                <a:ea typeface="ＭＳ Ｐゴシック"/>
              </a:rPr>
              <a:t>&lt;number&gt;</a:t>
            </a:fld>
            <a:endParaRPr b="0" lang="en-US" sz="1200" spc="-1" strike="noStrike">
              <a:latin typeface="Times New Roman"/>
            </a:endParaRPr>
          </a:p>
        </p:txBody>
      </p:sp>
      <p:sp>
        <p:nvSpPr>
          <p:cNvPr id="2219" name="CustomShape 2"/>
          <p:cNvSpPr/>
          <p:nvPr/>
        </p:nvSpPr>
        <p:spPr>
          <a:xfrm>
            <a:off x="3816720" y="10238760"/>
            <a:ext cx="2919240" cy="538560"/>
          </a:xfrm>
          <a:prstGeom prst="rect">
            <a:avLst/>
          </a:prstGeom>
          <a:noFill/>
          <a:ln>
            <a:noFill/>
          </a:ln>
        </p:spPr>
        <p:style>
          <a:lnRef idx="0"/>
          <a:fillRef idx="0"/>
          <a:effectRef idx="0"/>
          <a:fontRef idx="minor"/>
        </p:style>
        <p:txBody>
          <a:bodyPr anchor="b"/>
          <a:p>
            <a:pPr>
              <a:lnSpc>
                <a:spcPct val="100000"/>
              </a:lnSpc>
            </a:pPr>
            <a:fld id="{065325F8-70BD-4697-B9C2-AD3C2D126E0D}" type="slidenum">
              <a:rPr b="0" lang="en-US" sz="1200" spc="-1" strike="noStrike">
                <a:solidFill>
                  <a:srgbClr val="000000"/>
                </a:solidFill>
                <a:latin typeface="Calibri"/>
                <a:ea typeface="ＭＳ Ｐゴシック"/>
              </a:rPr>
              <a:t>&lt;number&gt;</a:t>
            </a:fld>
            <a:endParaRPr b="0" lang="en-US" sz="1200" spc="-1" strike="noStrike">
              <a:latin typeface="Arial"/>
            </a:endParaRPr>
          </a:p>
        </p:txBody>
      </p:sp>
      <p:sp>
        <p:nvSpPr>
          <p:cNvPr id="2220" name="CustomShape 3"/>
          <p:cNvSpPr/>
          <p:nvPr/>
        </p:nvSpPr>
        <p:spPr>
          <a:xfrm>
            <a:off x="3816720" y="10238760"/>
            <a:ext cx="2919240" cy="538560"/>
          </a:xfrm>
          <a:prstGeom prst="rect">
            <a:avLst/>
          </a:prstGeom>
          <a:noFill/>
          <a:ln>
            <a:noFill/>
          </a:ln>
        </p:spPr>
        <p:style>
          <a:lnRef idx="0"/>
          <a:fillRef idx="0"/>
          <a:effectRef idx="0"/>
          <a:fontRef idx="minor"/>
        </p:style>
        <p:txBody>
          <a:bodyPr anchor="b"/>
          <a:p>
            <a:pPr>
              <a:lnSpc>
                <a:spcPct val="100000"/>
              </a:lnSpc>
            </a:pPr>
            <a:fld id="{83EE82FB-48DB-4CC0-A996-E892B86BCC97}" type="slidenum">
              <a:rPr b="0" lang="en-US" sz="1200" spc="-1" strike="noStrike">
                <a:solidFill>
                  <a:srgbClr val="000000"/>
                </a:solidFill>
                <a:latin typeface="Calibri"/>
                <a:ea typeface="ＭＳ Ｐゴシック"/>
              </a:rPr>
              <a:t>&lt;number&gt;</a:t>
            </a:fld>
            <a:endParaRPr b="0" lang="en-US" sz="1200" spc="-1" strike="noStrike">
              <a:latin typeface="Arial"/>
            </a:endParaRPr>
          </a:p>
        </p:txBody>
      </p:sp>
      <p:sp>
        <p:nvSpPr>
          <p:cNvPr id="2221" name="CustomShape 4"/>
          <p:cNvSpPr/>
          <p:nvPr/>
        </p:nvSpPr>
        <p:spPr>
          <a:xfrm>
            <a:off x="1440" y="10238760"/>
            <a:ext cx="2919240" cy="538560"/>
          </a:xfrm>
          <a:prstGeom prst="rect">
            <a:avLst/>
          </a:prstGeom>
          <a:noFill/>
          <a:ln>
            <a:noFill/>
          </a:ln>
        </p:spPr>
        <p:style>
          <a:lnRef idx="0"/>
          <a:fillRef idx="0"/>
          <a:effectRef idx="0"/>
          <a:fontRef idx="minor"/>
        </p:style>
        <p:txBody>
          <a:bodyPr anchor="b"/>
          <a:p>
            <a:pPr>
              <a:lnSpc>
                <a:spcPct val="100000"/>
              </a:lnSpc>
            </a:pPr>
            <a:fld id="{7B893BFF-89F7-48CF-82DD-CDFCEC4E6931}" type="slidenum">
              <a:rPr b="0" lang="en-US" sz="1200" spc="-1" strike="noStrike">
                <a:solidFill>
                  <a:srgbClr val="000000"/>
                </a:solidFill>
                <a:latin typeface="Calibri"/>
                <a:ea typeface="ＭＳ Ｐゴシック"/>
              </a:rPr>
              <a:t>&lt;number&gt;</a:t>
            </a:fld>
            <a:endParaRPr b="0" lang="en-US" sz="1200" spc="-1" strike="noStrike">
              <a:latin typeface="Arial"/>
            </a:endParaRPr>
          </a:p>
        </p:txBody>
      </p:sp>
      <p:sp>
        <p:nvSpPr>
          <p:cNvPr id="2222" name="PlaceHolder 5"/>
          <p:cNvSpPr>
            <a:spLocks noGrp="1"/>
          </p:cNvSpPr>
          <p:nvPr>
            <p:ph type="sldImg"/>
          </p:nvPr>
        </p:nvSpPr>
        <p:spPr>
          <a:xfrm>
            <a:off x="676440" y="808200"/>
            <a:ext cx="5390640" cy="4043160"/>
          </a:xfrm>
          <a:prstGeom prst="rect">
            <a:avLst/>
          </a:prstGeom>
        </p:spPr>
      </p:sp>
      <p:sp>
        <p:nvSpPr>
          <p:cNvPr id="2223" name="PlaceHolder 6"/>
          <p:cNvSpPr>
            <a:spLocks noGrp="1"/>
          </p:cNvSpPr>
          <p:nvPr>
            <p:ph type="body"/>
          </p:nvPr>
        </p:nvSpPr>
        <p:spPr>
          <a:xfrm>
            <a:off x="679680" y="4777920"/>
            <a:ext cx="5437800" cy="3908880"/>
          </a:xfrm>
          <a:prstGeom prst="rect">
            <a:avLst/>
          </a:prstGeom>
        </p:spPr>
        <p:txBody>
          <a:bodyPr/>
          <a:p>
            <a:pPr marL="216000" indent="-216000">
              <a:lnSpc>
                <a:spcPct val="100000"/>
              </a:lnSpc>
            </a:pPr>
            <a:r>
              <a:rPr b="0" lang="en-US" sz="2000" spc="-1" strike="noStrike">
                <a:latin typeface="Arial"/>
              </a:rPr>
              <a:t>CD48 and its high affiinity ligand belong to the CD2 family</a:t>
            </a:r>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8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90"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9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9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9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0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7"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9"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0"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17"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0"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3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32"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3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3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3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41"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4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4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4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9"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1"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2"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6"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9"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2"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1" name="PlaceHolder 2"/>
          <p:cNvSpPr>
            <a:spLocks noGrp="1"/>
          </p:cNvSpPr>
          <p:nvPr>
            <p:ph type="body"/>
          </p:nvPr>
        </p:nvSpPr>
        <p:spPr>
          <a:xfrm>
            <a:off x="457200" y="1600200"/>
            <a:ext cx="8229240" cy="4525560"/>
          </a:xfrm>
          <a:prstGeom prst="rect">
            <a:avLst/>
          </a:prstGeom>
        </p:spPr>
        <p:txBody>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2" name="PlaceHolder 3"/>
          <p:cNvSpPr>
            <a:spLocks noGrp="1"/>
          </p:cNvSpPr>
          <p:nvPr>
            <p:ph type="dt"/>
          </p:nvPr>
        </p:nvSpPr>
        <p:spPr>
          <a:xfrm>
            <a:off x="457200" y="6356520"/>
            <a:ext cx="2133360" cy="364680"/>
          </a:xfrm>
          <a:prstGeom prst="rect">
            <a:avLst/>
          </a:prstGeom>
        </p:spPr>
        <p:txBody>
          <a:bodyPr anchor="ctr"/>
          <a:p>
            <a:pPr>
              <a:lnSpc>
                <a:spcPct val="100000"/>
              </a:lnSpc>
            </a:pPr>
            <a:fld id="{972EE3E8-C6D2-4320-B8BE-B7B2209039A8}" type="datetime">
              <a:rPr b="0" lang="en-US" sz="1200" spc="-1" strike="noStrike">
                <a:solidFill>
                  <a:srgbClr val="8b8b8b"/>
                </a:solidFill>
                <a:latin typeface="Calibri"/>
              </a:rPr>
              <a:t>10/31/18</a:t>
            </a:fld>
            <a:endParaRPr b="0" lang="en-US" sz="1200" spc="-1" strike="noStrike">
              <a:latin typeface="Times New Roman"/>
            </a:endParaRPr>
          </a:p>
        </p:txBody>
      </p:sp>
      <p:sp>
        <p:nvSpPr>
          <p:cNvPr id="3" name="PlaceHolder 4"/>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 name="PlaceHolder 5"/>
          <p:cNvSpPr>
            <a:spLocks noGrp="1"/>
          </p:cNvSpPr>
          <p:nvPr>
            <p:ph type="sldNum"/>
          </p:nvPr>
        </p:nvSpPr>
        <p:spPr>
          <a:xfrm>
            <a:off x="6553080" y="6356520"/>
            <a:ext cx="2133360" cy="364680"/>
          </a:xfrm>
          <a:prstGeom prst="rect">
            <a:avLst/>
          </a:prstGeom>
        </p:spPr>
        <p:txBody>
          <a:bodyPr anchor="ctr"/>
          <a:p>
            <a:pPr algn="r">
              <a:lnSpc>
                <a:spcPct val="100000"/>
              </a:lnSpc>
            </a:pPr>
            <a:fld id="{46E80D90-649D-483A-8AC0-FB8FCE410BF8}"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42" name="PlaceHolder 2"/>
          <p:cNvSpPr>
            <a:spLocks noGrp="1"/>
          </p:cNvSpPr>
          <p:nvPr>
            <p:ph type="dt"/>
          </p:nvPr>
        </p:nvSpPr>
        <p:spPr>
          <a:xfrm>
            <a:off x="457200" y="6356520"/>
            <a:ext cx="2133360" cy="364680"/>
          </a:xfrm>
          <a:prstGeom prst="rect">
            <a:avLst/>
          </a:prstGeom>
        </p:spPr>
        <p:txBody>
          <a:bodyPr anchor="ctr"/>
          <a:p>
            <a:pPr>
              <a:lnSpc>
                <a:spcPct val="100000"/>
              </a:lnSpc>
            </a:pPr>
            <a:fld id="{FBAAD025-38CF-4E37-8E74-495D53253C9E}" type="datetime">
              <a:rPr b="0" lang="en-US" sz="1200" spc="-1" strike="noStrike">
                <a:solidFill>
                  <a:srgbClr val="8b8b8b"/>
                </a:solidFill>
                <a:latin typeface="Calibri"/>
              </a:rPr>
              <a:t>10/31/18</a:t>
            </a:fld>
            <a:endParaRPr b="0" lang="en-US" sz="1200" spc="-1" strike="noStrike">
              <a:latin typeface="Times New Roman"/>
            </a:endParaRPr>
          </a:p>
        </p:txBody>
      </p:sp>
      <p:sp>
        <p:nvSpPr>
          <p:cNvPr id="43"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4" name="PlaceHolder 4"/>
          <p:cNvSpPr>
            <a:spLocks noGrp="1"/>
          </p:cNvSpPr>
          <p:nvPr>
            <p:ph type="sldNum"/>
          </p:nvPr>
        </p:nvSpPr>
        <p:spPr>
          <a:xfrm>
            <a:off x="6553080" y="6356520"/>
            <a:ext cx="2133360" cy="364680"/>
          </a:xfrm>
          <a:prstGeom prst="rect">
            <a:avLst/>
          </a:prstGeom>
        </p:spPr>
        <p:txBody>
          <a:bodyPr anchor="ctr"/>
          <a:p>
            <a:pPr algn="r">
              <a:lnSpc>
                <a:spcPct val="100000"/>
              </a:lnSpc>
            </a:pPr>
            <a:fld id="{65FE16DB-59F6-4D7D-815A-D890D1E377DD}" type="slidenum">
              <a:rPr b="0" lang="en-US" sz="1200" spc="-1" strike="noStrike">
                <a:solidFill>
                  <a:srgbClr val="8b8b8b"/>
                </a:solidFill>
                <a:latin typeface="Calibri"/>
              </a:rPr>
              <a:t>&lt;number&gt;</a:t>
            </a:fld>
            <a:endParaRPr b="0" lang="en-US" sz="1200" spc="-1" strike="noStrike">
              <a:latin typeface="Times New Roman"/>
            </a:endParaRPr>
          </a:p>
        </p:txBody>
      </p:sp>
      <p:sp>
        <p:nvSpPr>
          <p:cNvPr id="4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dt"/>
          </p:nvPr>
        </p:nvSpPr>
        <p:spPr>
          <a:xfrm>
            <a:off x="457200" y="6356520"/>
            <a:ext cx="2133360" cy="364680"/>
          </a:xfrm>
          <a:prstGeom prst="rect">
            <a:avLst/>
          </a:prstGeom>
        </p:spPr>
        <p:txBody>
          <a:bodyPr anchor="ctr"/>
          <a:p>
            <a:pPr>
              <a:lnSpc>
                <a:spcPct val="100000"/>
              </a:lnSpc>
            </a:pPr>
            <a:fld id="{5147012A-800A-48EE-B4BE-66F279FF2D38}" type="datetime">
              <a:rPr b="0" lang="en-US" sz="1200" spc="-1" strike="noStrike">
                <a:solidFill>
                  <a:srgbClr val="8b8b8b"/>
                </a:solidFill>
                <a:latin typeface="Calibri"/>
              </a:rPr>
              <a:t>10/31/18</a:t>
            </a:fld>
            <a:endParaRPr b="0" lang="en-US" sz="1200" spc="-1" strike="noStrike">
              <a:latin typeface="Times New Roman"/>
            </a:endParaRPr>
          </a:p>
        </p:txBody>
      </p:sp>
      <p:sp>
        <p:nvSpPr>
          <p:cNvPr id="83"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84" name="PlaceHolder 3"/>
          <p:cNvSpPr>
            <a:spLocks noGrp="1"/>
          </p:cNvSpPr>
          <p:nvPr>
            <p:ph type="sldNum"/>
          </p:nvPr>
        </p:nvSpPr>
        <p:spPr>
          <a:xfrm>
            <a:off x="6553080" y="6356520"/>
            <a:ext cx="2133360" cy="364680"/>
          </a:xfrm>
          <a:prstGeom prst="rect">
            <a:avLst/>
          </a:prstGeom>
        </p:spPr>
        <p:txBody>
          <a:bodyPr anchor="ctr"/>
          <a:p>
            <a:pPr algn="r">
              <a:lnSpc>
                <a:spcPct val="100000"/>
              </a:lnSpc>
            </a:pPr>
            <a:fld id="{6DD72B13-DEA5-4A29-BDB6-550FD4182DAD}" type="slidenum">
              <a:rPr b="0" lang="en-US" sz="1200" spc="-1" strike="noStrike">
                <a:solidFill>
                  <a:srgbClr val="8b8b8b"/>
                </a:solidFill>
                <a:latin typeface="Calibri"/>
              </a:rPr>
              <a:t>&lt;number&gt;</a:t>
            </a:fld>
            <a:endParaRPr b="0" lang="en-US" sz="1200" spc="-1" strike="noStrike">
              <a:latin typeface="Times New Roman"/>
            </a:endParaRPr>
          </a:p>
        </p:txBody>
      </p:sp>
      <p:sp>
        <p:nvSpPr>
          <p:cNvPr id="85"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8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6480" y="273600"/>
            <a:ext cx="8226360" cy="114300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124" name="PlaceHolder 2"/>
          <p:cNvSpPr>
            <a:spLocks noGrp="1"/>
          </p:cNvSpPr>
          <p:nvPr>
            <p:ph type="body"/>
          </p:nvPr>
        </p:nvSpPr>
        <p:spPr>
          <a:xfrm>
            <a:off x="456480" y="1604160"/>
            <a:ext cx="8226360" cy="2193120"/>
          </a:xfrm>
          <a:prstGeom prst="rect">
            <a:avLst/>
          </a:prstGeom>
        </p:spPr>
        <p:txBody>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125" name="PlaceHolder 3"/>
          <p:cNvSpPr>
            <a:spLocks noGrp="1"/>
          </p:cNvSpPr>
          <p:nvPr>
            <p:ph type="body"/>
          </p:nvPr>
        </p:nvSpPr>
        <p:spPr>
          <a:xfrm>
            <a:off x="456480" y="3935880"/>
            <a:ext cx="8226360" cy="2193120"/>
          </a:xfrm>
          <a:prstGeom prst="rect">
            <a:avLst/>
          </a:prstGeom>
        </p:spPr>
        <p:txBody>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126" name="PlaceHolder 4"/>
          <p:cNvSpPr>
            <a:spLocks noGrp="1"/>
          </p:cNvSpPr>
          <p:nvPr>
            <p:ph type="dt"/>
          </p:nvPr>
        </p:nvSpPr>
        <p:spPr>
          <a:xfrm>
            <a:off x="457200" y="6356520"/>
            <a:ext cx="2133360" cy="364680"/>
          </a:xfrm>
          <a:prstGeom prst="rect">
            <a:avLst/>
          </a:prstGeom>
        </p:spPr>
        <p:txBody>
          <a:bodyPr anchor="ctr"/>
          <a:p>
            <a:endParaRPr b="0" lang="en-US" sz="2400" spc="-1" strike="noStrike">
              <a:latin typeface="Times New Roman"/>
            </a:endParaRPr>
          </a:p>
        </p:txBody>
      </p:sp>
      <p:sp>
        <p:nvSpPr>
          <p:cNvPr id="127" name="PlaceHolder 5"/>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28" name="PlaceHolder 6"/>
          <p:cNvSpPr>
            <a:spLocks noGrp="1"/>
          </p:cNvSpPr>
          <p:nvPr>
            <p:ph type="sldNum"/>
          </p:nvPr>
        </p:nvSpPr>
        <p:spPr>
          <a:xfrm>
            <a:off x="6553080" y="6356520"/>
            <a:ext cx="2133360" cy="364680"/>
          </a:xfrm>
          <a:prstGeom prst="rect">
            <a:avLst/>
          </a:prstGeom>
        </p:spPr>
        <p:txBody>
          <a:bodyPr anchor="ctr"/>
          <a:p>
            <a:pPr algn="r">
              <a:lnSpc>
                <a:spcPct val="100000"/>
              </a:lnSpc>
            </a:pPr>
            <a:fld id="{52577674-595B-403A-9B2F-113FA1BBC3C2}"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tif"/><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slideLayout" Target="../slideLayouts/slideLayout25.xml"/><Relationship Id="rId7"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chart" Target="../charts/chart2.xml"/><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chart" Target="../charts/chart6.xml"/><Relationship Id="rId7" Type="http://schemas.openxmlformats.org/officeDocument/2006/relationships/chart" Target="../charts/chart7.xml"/><Relationship Id="rId8" Type="http://schemas.openxmlformats.org/officeDocument/2006/relationships/chart" Target="../charts/chart8.xml"/><Relationship Id="rId9" Type="http://schemas.openxmlformats.org/officeDocument/2006/relationships/chart" Target="../charts/chart9.xml"/><Relationship Id="rId10" Type="http://schemas.openxmlformats.org/officeDocument/2006/relationships/chart" Target="../charts/chart10.xml"/><Relationship Id="rId11" Type="http://schemas.openxmlformats.org/officeDocument/2006/relationships/chart" Target="../charts/chart11.xml"/><Relationship Id="rId12" Type="http://schemas.openxmlformats.org/officeDocument/2006/relationships/chart" Target="../charts/chart12.xml"/><Relationship Id="rId13" Type="http://schemas.openxmlformats.org/officeDocument/2006/relationships/chart" Target="../charts/chart13.xml"/><Relationship Id="rId14" Type="http://schemas.openxmlformats.org/officeDocument/2006/relationships/image" Target="../media/image32.png"/><Relationship Id="rId15" Type="http://schemas.openxmlformats.org/officeDocument/2006/relationships/slideLayout" Target="../slideLayouts/slideLayout25.xml"/><Relationship Id="rId1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 Id="rId3" Type="http://schemas.openxmlformats.org/officeDocument/2006/relationships/image" Target="../media/image35.wmf"/><Relationship Id="rId4" Type="http://schemas.openxmlformats.org/officeDocument/2006/relationships/image" Target="../media/image36.wmf"/><Relationship Id="rId5" Type="http://schemas.openxmlformats.org/officeDocument/2006/relationships/image" Target="../media/image37.wmf"/><Relationship Id="rId6" Type="http://schemas.openxmlformats.org/officeDocument/2006/relationships/image" Target="../media/image38.png"/><Relationship Id="rId7" Type="http://schemas.openxmlformats.org/officeDocument/2006/relationships/image" Target="../media/image39.png"/><Relationship Id="rId8" Type="http://schemas.microsoft.com/office/2007/relationships/hdphoto" Target="../media/hdphoto1.wdp"/><Relationship Id="rId9" Type="http://schemas.openxmlformats.org/officeDocument/2006/relationships/image" Target="../media/image40.jpeg"/><Relationship Id="rId10" Type="http://schemas.openxmlformats.org/officeDocument/2006/relationships/image" Target="../media/image41.png"/><Relationship Id="rId11" Type="http://schemas.microsoft.com/office/2007/relationships/hdphoto" Target="../media/hdphoto2.wdp"/><Relationship Id="rId12" Type="http://schemas.openxmlformats.org/officeDocument/2006/relationships/image" Target="../media/image42.jpeg"/><Relationship Id="rId13" Type="http://schemas.openxmlformats.org/officeDocument/2006/relationships/image" Target="../media/image43.wmf"/><Relationship Id="rId14" Type="http://schemas.openxmlformats.org/officeDocument/2006/relationships/image" Target="../media/image44.wmf"/><Relationship Id="rId15" Type="http://schemas.openxmlformats.org/officeDocument/2006/relationships/image" Target="../media/image45.wmf"/><Relationship Id="rId16" Type="http://schemas.openxmlformats.org/officeDocument/2006/relationships/image" Target="../media/image46.wmf"/><Relationship Id="rId17" Type="http://schemas.openxmlformats.org/officeDocument/2006/relationships/image" Target="../media/image47.png"/><Relationship Id="rId18" Type="http://schemas.openxmlformats.org/officeDocument/2006/relationships/slideLayout" Target="../slideLayouts/slideLayout25.xml"/><Relationship Id="rId19" Type="http://schemas.openxmlformats.org/officeDocument/2006/relationships/comments" Target="../comments/comment13.xml"/><Relationship Id="rId20"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25.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51.tif"/><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25.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slideLayout" Target="../slideLayouts/slideLayout46.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wmf"/><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slideLayout" Target="../slideLayouts/slideLayout25.xml"/><Relationship Id="rId7"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png"/><Relationship Id="rId6" Type="http://schemas.openxmlformats.org/officeDocument/2006/relationships/image" Target="../media/image67.wmf"/><Relationship Id="rId7" Type="http://schemas.openxmlformats.org/officeDocument/2006/relationships/image" Target="../media/image68.wmf"/><Relationship Id="rId8" Type="http://schemas.openxmlformats.org/officeDocument/2006/relationships/image" Target="../media/image69.wmf"/><Relationship Id="rId9" Type="http://schemas.openxmlformats.org/officeDocument/2006/relationships/image" Target="../media/image70.wmf"/><Relationship Id="rId10" Type="http://schemas.openxmlformats.org/officeDocument/2006/relationships/image" Target="../media/image71.png"/><Relationship Id="rId1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4.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wmf"/><Relationship Id="rId3" Type="http://schemas.openxmlformats.org/officeDocument/2006/relationships/image" Target="../media/image74.png"/><Relationship Id="rId4" Type="http://schemas.openxmlformats.org/officeDocument/2006/relationships/slideLayout" Target="../slideLayouts/slideLayout25.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75.wmf"/><Relationship Id="rId2" Type="http://schemas.openxmlformats.org/officeDocument/2006/relationships/image" Target="../media/image76.png"/><Relationship Id="rId3" Type="http://schemas.openxmlformats.org/officeDocument/2006/relationships/slideLayout" Target="../slideLayouts/slideLayout25.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77.wmf"/><Relationship Id="rId2" Type="http://schemas.openxmlformats.org/officeDocument/2006/relationships/image" Target="../media/image78.png"/><Relationship Id="rId3" Type="http://schemas.openxmlformats.org/officeDocument/2006/relationships/image" Target="../media/image79.wmf"/><Relationship Id="rId4" Type="http://schemas.openxmlformats.org/officeDocument/2006/relationships/slideLayout" Target="../slideLayouts/slideLayout25.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80.tif"/><Relationship Id="rId2" Type="http://schemas.openxmlformats.org/officeDocument/2006/relationships/image" Target="../media/image81.png"/><Relationship Id="rId3"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83.png"/><Relationship Id="rId3" Type="http://schemas.openxmlformats.org/officeDocument/2006/relationships/slideLayout" Target="../slideLayouts/slideLayout25.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slideLayout" Target="../slideLayouts/slideLayout25.xml"/><Relationship Id="rId7"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89.tif"/><Relationship Id="rId2" Type="http://schemas.openxmlformats.org/officeDocument/2006/relationships/image" Target="../media/image90.png"/><Relationship Id="rId3" Type="http://schemas.openxmlformats.org/officeDocument/2006/relationships/slideLayout" Target="../slideLayouts/slideLayout14.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91.tif"/><Relationship Id="rId2" Type="http://schemas.openxmlformats.org/officeDocument/2006/relationships/image" Target="../media/image92.png"/><Relationship Id="rId3" Type="http://schemas.openxmlformats.org/officeDocument/2006/relationships/slideLayout" Target="../slideLayouts/slideLayout25.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image" Target="../media/image94.png"/><Relationship Id="rId3" Type="http://schemas.openxmlformats.org/officeDocument/2006/relationships/slideLayout" Target="../slideLayouts/slideLayout25.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95.tif"/><Relationship Id="rId2" Type="http://schemas.openxmlformats.org/officeDocument/2006/relationships/image" Target="../media/image96.png"/><Relationship Id="rId3" Type="http://schemas.openxmlformats.org/officeDocument/2006/relationships/slideLayout" Target="../slideLayouts/slideLayout14.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slideLayout" Target="../slideLayouts/slideLayout25.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99.tif"/><Relationship Id="rId2" Type="http://schemas.openxmlformats.org/officeDocument/2006/relationships/image" Target="../media/image100.png"/><Relationship Id="rId3" Type="http://schemas.openxmlformats.org/officeDocument/2006/relationships/slideLayout" Target="../slideLayouts/slideLayout25.xml"/><Relationship Id="rId4"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101.tif"/><Relationship Id="rId2" Type="http://schemas.openxmlformats.org/officeDocument/2006/relationships/image" Target="../media/image102.png"/><Relationship Id="rId3" Type="http://schemas.openxmlformats.org/officeDocument/2006/relationships/slideLayout" Target="../slideLayouts/slideLayout25.xml"/><Relationship Id="rId4"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03.tif"/><Relationship Id="rId2" Type="http://schemas.openxmlformats.org/officeDocument/2006/relationships/image" Target="../media/image104.png"/><Relationship Id="rId3" Type="http://schemas.openxmlformats.org/officeDocument/2006/relationships/slideLayout" Target="../slideLayouts/slideLayout25.xml"/><Relationship Id="rId4"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05.tif"/><Relationship Id="rId2" Type="http://schemas.openxmlformats.org/officeDocument/2006/relationships/image" Target="../media/image106.png"/><Relationship Id="rId3" Type="http://schemas.openxmlformats.org/officeDocument/2006/relationships/slideLayout" Target="../slideLayouts/slideLayout25.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107.tif"/><Relationship Id="rId2" Type="http://schemas.openxmlformats.org/officeDocument/2006/relationships/image" Target="../media/image108.png"/><Relationship Id="rId3" Type="http://schemas.openxmlformats.org/officeDocument/2006/relationships/slideLayout" Target="../slideLayouts/slideLayout25.xml"/><Relationship Id="rId4"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110.jpeg"/><Relationship Id="rId2" Type="http://schemas.openxmlformats.org/officeDocument/2006/relationships/image" Target="../media/image111.jpeg"/><Relationship Id="rId3"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112.png"/><Relationship Id="rId2" Type="http://schemas.microsoft.com/office/2007/relationships/hdphoto" Target="../media/hdphoto3.wdp"/><Relationship Id="rId3" Type="http://schemas.openxmlformats.org/officeDocument/2006/relationships/image" Target="../media/image113.png"/><Relationship Id="rId4" Type="http://schemas.openxmlformats.org/officeDocument/2006/relationships/image" Target="../media/image114.tif"/><Relationship Id="rId5" Type="http://schemas.openxmlformats.org/officeDocument/2006/relationships/chart" Target="../charts/chart14.xml"/><Relationship Id="rId6" Type="http://schemas.openxmlformats.org/officeDocument/2006/relationships/slideLayout" Target="../slideLayouts/slideLayout14.xml"/><Relationship Id="rId7"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115.wmf"/><Relationship Id="rId2" Type="http://schemas.openxmlformats.org/officeDocument/2006/relationships/slideLayout" Target="../slideLayouts/slideLayout14.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slideLayout" Target="../slideLayouts/slideLayout25.xml"/><Relationship Id="rId9"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116.wmf"/><Relationship Id="rId2"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image" Target="../media/image117.tif"/><Relationship Id="rId2" Type="http://schemas.openxmlformats.org/officeDocument/2006/relationships/image" Target="../media/image118.png"/><Relationship Id="rId3" Type="http://schemas.microsoft.com/office/2007/relationships/hdphoto" Target="../media/hdphoto4.wdp"/><Relationship Id="rId4" Type="http://schemas.openxmlformats.org/officeDocument/2006/relationships/image" Target="../media/image119.tif"/><Relationship Id="rId5" Type="http://schemas.openxmlformats.org/officeDocument/2006/relationships/image" Target="../media/image120.tif"/><Relationship Id="rId6" Type="http://schemas.openxmlformats.org/officeDocument/2006/relationships/image" Target="../media/image121.tif"/><Relationship Id="rId7" Type="http://schemas.openxmlformats.org/officeDocument/2006/relationships/image" Target="../media/image122.tif"/><Relationship Id="rId8" Type="http://schemas.openxmlformats.org/officeDocument/2006/relationships/chart" Target="../charts/chart15.xml"/><Relationship Id="rId9" Type="http://schemas.openxmlformats.org/officeDocument/2006/relationships/slideLayout" Target="../slideLayouts/slideLayout25.xml"/>
</Relationships>
</file>

<file path=ppt/slides/_rels/slide42.xml.rels><?xml version="1.0" encoding="UTF-8"?>
<Relationships xmlns="http://schemas.openxmlformats.org/package/2006/relationships"><Relationship Id="rId1" Type="http://schemas.openxmlformats.org/officeDocument/2006/relationships/image" Target="../media/image123.wmf"/><Relationship Id="rId2" Type="http://schemas.openxmlformats.org/officeDocument/2006/relationships/image" Target="../media/image124.wmf"/><Relationship Id="rId3" Type="http://schemas.openxmlformats.org/officeDocument/2006/relationships/image" Target="../media/image125.wmf"/><Relationship Id="rId4"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126.jpeg"/><Relationship Id="rId2" Type="http://schemas.openxmlformats.org/officeDocument/2006/relationships/hyperlink" Target="mailto:francescal@ekmd.huji.ac.il" TargetMode="External"/><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slideLayout" Target="../slideLayouts/slideLayout14.xml"/>
</Relationships>
</file>

<file path=ppt/slides/_rels/slide44.xml.rels><?xml version="1.0" encoding="UTF-8"?>
<Relationships xmlns="http://schemas.openxmlformats.org/package/2006/relationships"><Relationship Id="rId1" Type="http://schemas.openxmlformats.org/officeDocument/2006/relationships/image" Target="../media/image130.wmf"/><Relationship Id="rId2" Type="http://schemas.openxmlformats.org/officeDocument/2006/relationships/image" Target="../media/image131.wmf"/><Relationship Id="rId3" Type="http://schemas.openxmlformats.org/officeDocument/2006/relationships/image" Target="../media/image132.wmf"/><Relationship Id="rId4" Type="http://schemas.openxmlformats.org/officeDocument/2006/relationships/image" Target="../media/image133.wmf"/><Relationship Id="rId5" Type="http://schemas.openxmlformats.org/officeDocument/2006/relationships/image" Target="../media/image134.wmf"/><Relationship Id="rId6" Type="http://schemas.openxmlformats.org/officeDocument/2006/relationships/image" Target="../media/image135.png"/><Relationship Id="rId7" Type="http://schemas.openxmlformats.org/officeDocument/2006/relationships/image" Target="../media/image136.jpeg"/><Relationship Id="rId8" Type="http://schemas.openxmlformats.org/officeDocument/2006/relationships/image" Target="../media/image137.png"/><Relationship Id="rId9" Type="http://schemas.openxmlformats.org/officeDocument/2006/relationships/chart" Target="../charts/chart16.xml"/><Relationship Id="rId10" Type="http://schemas.openxmlformats.org/officeDocument/2006/relationships/image" Target="../media/image138.png"/><Relationship Id="rId11" Type="http://schemas.openxmlformats.org/officeDocument/2006/relationships/image" Target="../media/image139.wmf"/><Relationship Id="rId12" Type="http://schemas.openxmlformats.org/officeDocument/2006/relationships/slideLayout" Target="../slideLayouts/slideLayout25.xml"/><Relationship Id="rId1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140.jpeg"/><Relationship Id="rId2" Type="http://schemas.openxmlformats.org/officeDocument/2006/relationships/image" Target="../media/image141.png"/><Relationship Id="rId3" Type="http://schemas.openxmlformats.org/officeDocument/2006/relationships/slideLayout" Target="../slideLayouts/slideLayout25.xml"/>
</Relationships>
</file>

<file path=ppt/slides/_rels/slide46.xml.rels><?xml version="1.0" encoding="UTF-8"?>
<Relationships xmlns="http://schemas.openxmlformats.org/package/2006/relationships"><Relationship Id="rId1" Type="http://schemas.openxmlformats.org/officeDocument/2006/relationships/image" Target="../media/image142.jpeg"/><Relationship Id="rId2" Type="http://schemas.openxmlformats.org/officeDocument/2006/relationships/image" Target="../media/image143.png"/><Relationship Id="rId3" Type="http://schemas.openxmlformats.org/officeDocument/2006/relationships/slideLayout" Target="../slideLayouts/slideLayout25.xml"/>
</Relationships>
</file>

<file path=ppt/slides/_rels/slide47.xml.rels><?xml version="1.0" encoding="UTF-8"?>
<Relationships xmlns="http://schemas.openxmlformats.org/package/2006/relationships"><Relationship Id="rId1" Type="http://schemas.openxmlformats.org/officeDocument/2006/relationships/image" Target="../media/image144.jpeg"/><Relationship Id="rId2" Type="http://schemas.openxmlformats.org/officeDocument/2006/relationships/image" Target="../media/image145.png"/><Relationship Id="rId3" Type="http://schemas.openxmlformats.org/officeDocument/2006/relationships/slideLayout" Target="../slideLayouts/slideLayout25.xml"/>
</Relationships>
</file>

<file path=ppt/slides/_rels/slide48.xml.rels><?xml version="1.0" encoding="UTF-8"?>
<Relationships xmlns="http://schemas.openxmlformats.org/package/2006/relationships"><Relationship Id="rId1" Type="http://schemas.openxmlformats.org/officeDocument/2006/relationships/image" Target="../media/image146.jpeg"/><Relationship Id="rId2" Type="http://schemas.openxmlformats.org/officeDocument/2006/relationships/image" Target="../media/image147.jpeg"/><Relationship Id="rId3" Type="http://schemas.openxmlformats.org/officeDocument/2006/relationships/slideLayout" Target="../slideLayouts/slideLayout25.xml"/>
</Relationships>
</file>

<file path=ppt/slides/_rels/slide49.xml.rels><?xml version="1.0" encoding="UTF-8"?>
<Relationships xmlns="http://schemas.openxmlformats.org/package/2006/relationships"><Relationship Id="rId1" Type="http://schemas.openxmlformats.org/officeDocument/2006/relationships/image" Target="../media/image148.jpeg"/><Relationship Id="rId2" Type="http://schemas.openxmlformats.org/officeDocument/2006/relationships/image" Target="../media/image149.png"/><Relationship Id="rId3" Type="http://schemas.openxmlformats.org/officeDocument/2006/relationships/image" Target="../media/image150.jpeg"/><Relationship Id="rId4" Type="http://schemas.openxmlformats.org/officeDocument/2006/relationships/slideLayout" Target="../slideLayouts/slideLayout25.xml"/><Relationship Id="rId5"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image" Target="../media/image151.jpeg"/><Relationship Id="rId2" Type="http://schemas.openxmlformats.org/officeDocument/2006/relationships/image" Target="../media/image152.png"/><Relationship Id="rId3"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slideLayout" Target="../slideLayouts/slideLayout25.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5.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wmf"/><Relationship Id="rId5" Type="http://schemas.openxmlformats.org/officeDocument/2006/relationships/slideLayout" Target="../slideLayouts/slideLayout25.xml"/><Relationship Id="rId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TextShape 1"/>
          <p:cNvSpPr txBox="1"/>
          <p:nvPr/>
        </p:nvSpPr>
        <p:spPr>
          <a:xfrm>
            <a:off x="2441520" y="10080"/>
            <a:ext cx="6145560" cy="960120"/>
          </a:xfrm>
          <a:prstGeom prst="rect">
            <a:avLst/>
          </a:prstGeom>
          <a:noFill/>
          <a:ln>
            <a:noFill/>
          </a:ln>
        </p:spPr>
        <p:txBody>
          <a:bodyPr anchor="ctr">
            <a:normAutofit/>
          </a:bodyPr>
          <a:p>
            <a:pPr algn="ctr">
              <a:lnSpc>
                <a:spcPct val="100000"/>
              </a:lnSpc>
            </a:pPr>
            <a:r>
              <a:rPr b="0" lang="en-US" sz="1800" spc="-1" strike="noStrike">
                <a:solidFill>
                  <a:srgbClr val="000000"/>
                </a:solidFill>
                <a:latin typeface="Calibri"/>
              </a:rPr>
              <a:t>Edinburgh 1-2 October 2018 </a:t>
            </a:r>
            <a:br/>
            <a:r>
              <a:rPr b="0" lang="en-US" sz="1800" spc="-1" strike="noStrike">
                <a:solidFill>
                  <a:srgbClr val="000000"/>
                </a:solidFill>
                <a:latin typeface="Calibri"/>
              </a:rPr>
              <a:t>Immunopharmacology : Challenges, opportunities and research tools </a:t>
            </a:r>
            <a:br/>
            <a:endParaRPr b="0" lang="en-US" sz="1800" spc="-1" strike="noStrike">
              <a:solidFill>
                <a:srgbClr val="000000"/>
              </a:solidFill>
              <a:latin typeface="Calibri"/>
            </a:endParaRPr>
          </a:p>
        </p:txBody>
      </p:sp>
      <p:sp>
        <p:nvSpPr>
          <p:cNvPr id="172" name="TextShape 2"/>
          <p:cNvSpPr txBox="1"/>
          <p:nvPr/>
        </p:nvSpPr>
        <p:spPr>
          <a:xfrm>
            <a:off x="1246680" y="2216880"/>
            <a:ext cx="7873560" cy="3382560"/>
          </a:xfrm>
          <a:prstGeom prst="rect">
            <a:avLst/>
          </a:prstGeom>
          <a:noFill/>
          <a:ln>
            <a:noFill/>
          </a:ln>
        </p:spPr>
        <p:txBody>
          <a:bodyPr/>
          <a:p>
            <a:pPr algn="ctr">
              <a:lnSpc>
                <a:spcPct val="100000"/>
              </a:lnSpc>
              <a:spcBef>
                <a:spcPts val="641"/>
              </a:spcBef>
            </a:pPr>
            <a:r>
              <a:rPr b="0" lang="en-US" sz="3200" spc="-1" strike="noStrike">
                <a:solidFill>
                  <a:srgbClr val="ff0000"/>
                </a:solidFill>
                <a:latin typeface="Calibri"/>
              </a:rPr>
              <a:t> </a:t>
            </a:r>
            <a:r>
              <a:rPr b="1" lang="en-US" sz="3200" spc="-1" strike="noStrike">
                <a:solidFill>
                  <a:srgbClr val="ff0000"/>
                </a:solidFill>
                <a:latin typeface="Calibri"/>
              </a:rPr>
              <a:t>Inhibit activation or activate </a:t>
            </a:r>
            <a:br/>
            <a:r>
              <a:rPr b="1" lang="en-US" sz="3200" spc="-1" strike="noStrike">
                <a:solidFill>
                  <a:srgbClr val="ff0000"/>
                </a:solidFill>
                <a:latin typeface="Calibri"/>
              </a:rPr>
              <a:t>inhibition of Mast Cells and Eosinophils: which weapon is better to fight allergic diseases? </a:t>
            </a:r>
            <a:br/>
            <a:endParaRPr b="0" lang="en-US" sz="3200" spc="-1" strike="noStrike">
              <a:solidFill>
                <a:srgbClr val="000000"/>
              </a:solidFill>
              <a:latin typeface="Calibri"/>
            </a:endParaRPr>
          </a:p>
        </p:txBody>
      </p:sp>
      <p:sp>
        <p:nvSpPr>
          <p:cNvPr id="173" name="CustomShape 3"/>
          <p:cNvSpPr/>
          <p:nvPr/>
        </p:nvSpPr>
        <p:spPr>
          <a:xfrm>
            <a:off x="837000" y="4952880"/>
            <a:ext cx="7470000" cy="12182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0000"/>
                </a:solidFill>
                <a:latin typeface="Arial"/>
              </a:rPr>
              <a:t>Francesca Levi-Schaffer</a:t>
            </a:r>
            <a:endParaRPr b="0" lang="en-US" sz="2000" spc="-1" strike="noStrike">
              <a:latin typeface="Arial"/>
            </a:endParaRPr>
          </a:p>
          <a:p>
            <a:pPr algn="ctr">
              <a:lnSpc>
                <a:spcPct val="100000"/>
              </a:lnSpc>
            </a:pPr>
            <a:r>
              <a:rPr b="0" lang="en-US" sz="1800" spc="-1" strike="noStrike">
                <a:solidFill>
                  <a:srgbClr val="000000"/>
                </a:solidFill>
                <a:latin typeface="Arial"/>
              </a:rPr>
              <a:t>School of Pharmacy and Institute of Drug Research</a:t>
            </a:r>
            <a:endParaRPr b="0" lang="en-US" sz="1800" spc="-1" strike="noStrike">
              <a:latin typeface="Arial"/>
            </a:endParaRPr>
          </a:p>
          <a:p>
            <a:pPr algn="ctr">
              <a:lnSpc>
                <a:spcPct val="100000"/>
              </a:lnSpc>
            </a:pPr>
            <a:r>
              <a:rPr b="0" lang="en-US" sz="1800" spc="-1" strike="noStrike">
                <a:solidFill>
                  <a:srgbClr val="000000"/>
                </a:solidFill>
                <a:latin typeface="Arial"/>
              </a:rPr>
              <a:t>The Hebrew University Medical School</a:t>
            </a:r>
            <a:endParaRPr b="0" lang="en-US" sz="1800" spc="-1" strike="noStrike">
              <a:latin typeface="Arial"/>
            </a:endParaRPr>
          </a:p>
          <a:p>
            <a:pPr algn="ctr">
              <a:lnSpc>
                <a:spcPct val="100000"/>
              </a:lnSpc>
            </a:pPr>
            <a:r>
              <a:rPr b="0" lang="en-US" sz="1800" spc="-1" strike="noStrike">
                <a:solidFill>
                  <a:srgbClr val="000000"/>
                </a:solidFill>
                <a:latin typeface="Arial"/>
              </a:rPr>
              <a:t>Jerusalem, Israel</a:t>
            </a:r>
            <a:endParaRPr b="0" lang="en-US" sz="1800" spc="-1" strike="noStrike">
              <a:latin typeface="Arial"/>
            </a:endParaRPr>
          </a:p>
        </p:txBody>
      </p:sp>
      <p:pic>
        <p:nvPicPr>
          <p:cNvPr id="174" name="Picture 2" descr=""/>
          <p:cNvPicPr/>
          <p:nvPr/>
        </p:nvPicPr>
        <p:blipFill>
          <a:blip r:embed="rId1"/>
          <a:stretch/>
        </p:blipFill>
        <p:spPr>
          <a:xfrm>
            <a:off x="0" y="5528160"/>
            <a:ext cx="1836720" cy="1311120"/>
          </a:xfrm>
          <a:prstGeom prst="rect">
            <a:avLst/>
          </a:prstGeom>
          <a:ln>
            <a:noFill/>
          </a:ln>
        </p:spPr>
      </p:pic>
      <p:grpSp>
        <p:nvGrpSpPr>
          <p:cNvPr id="175" name="Group 4"/>
          <p:cNvGrpSpPr/>
          <p:nvPr/>
        </p:nvGrpSpPr>
        <p:grpSpPr>
          <a:xfrm>
            <a:off x="7696080" y="5528160"/>
            <a:ext cx="1980720" cy="1325880"/>
            <a:chOff x="7696080" y="5528160"/>
            <a:chExt cx="1980720" cy="1325880"/>
          </a:xfrm>
        </p:grpSpPr>
        <p:sp>
          <p:nvSpPr>
            <p:cNvPr id="176" name="CustomShape 5"/>
            <p:cNvSpPr/>
            <p:nvPr/>
          </p:nvSpPr>
          <p:spPr>
            <a:xfrm>
              <a:off x="8037720" y="5659920"/>
              <a:ext cx="476640" cy="35352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sp>
          <p:nvSpPr>
            <p:cNvPr id="177" name="CustomShape 6"/>
            <p:cNvSpPr/>
            <p:nvPr/>
          </p:nvSpPr>
          <p:spPr>
            <a:xfrm rot="11601000">
              <a:off x="8058240" y="6424200"/>
              <a:ext cx="482760" cy="36864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grpSp>
          <p:nvGrpSpPr>
            <p:cNvPr id="178" name="Group 7"/>
            <p:cNvGrpSpPr/>
            <p:nvPr/>
          </p:nvGrpSpPr>
          <p:grpSpPr>
            <a:xfrm>
              <a:off x="8218080" y="6430680"/>
              <a:ext cx="238680" cy="284760"/>
              <a:chOff x="8218080" y="6430680"/>
              <a:chExt cx="238680" cy="284760"/>
            </a:xfrm>
          </p:grpSpPr>
          <p:sp>
            <p:nvSpPr>
              <p:cNvPr id="179" name="CustomShape 8"/>
              <p:cNvSpPr/>
              <p:nvPr/>
            </p:nvSpPr>
            <p:spPr>
              <a:xfrm rot="14540400">
                <a:off x="8232840" y="6617160"/>
                <a:ext cx="68760" cy="61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0" name="CustomShape 9"/>
              <p:cNvSpPr/>
              <p:nvPr/>
            </p:nvSpPr>
            <p:spPr>
              <a:xfrm rot="5400000">
                <a:off x="8299440" y="6668280"/>
                <a:ext cx="43200" cy="5112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1" name="CustomShape 10"/>
              <p:cNvSpPr/>
              <p:nvPr/>
            </p:nvSpPr>
            <p:spPr>
              <a:xfrm rot="11994600">
                <a:off x="8379720" y="6530040"/>
                <a:ext cx="55080" cy="738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2" name="CustomShape 11"/>
              <p:cNvSpPr/>
              <p:nvPr/>
            </p:nvSpPr>
            <p:spPr>
              <a:xfrm rot="11992200">
                <a:off x="8351280" y="6433920"/>
                <a:ext cx="55080" cy="727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183" name="CustomShape 12"/>
              <p:cNvSpPr/>
              <p:nvPr/>
            </p:nvSpPr>
            <p:spPr>
              <a:xfrm rot="3724800">
                <a:off x="8331480" y="6588000"/>
                <a:ext cx="38880" cy="558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4" name="CustomShape 13"/>
              <p:cNvSpPr/>
              <p:nvPr/>
            </p:nvSpPr>
            <p:spPr>
              <a:xfrm rot="14540400">
                <a:off x="8260920" y="6446520"/>
                <a:ext cx="68760" cy="61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5" name="CustomShape 14"/>
              <p:cNvSpPr/>
              <p:nvPr/>
            </p:nvSpPr>
            <p:spPr>
              <a:xfrm rot="14540400">
                <a:off x="8288640" y="6540840"/>
                <a:ext cx="68760" cy="612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186" name="CustomShape 15"/>
              <p:cNvSpPr/>
              <p:nvPr/>
            </p:nvSpPr>
            <p:spPr>
              <a:xfrm rot="5400000">
                <a:off x="8222040" y="6536880"/>
                <a:ext cx="43200" cy="5112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sp>
          <p:nvSpPr>
            <p:cNvPr id="187" name="CustomShape 16"/>
            <p:cNvSpPr/>
            <p:nvPr/>
          </p:nvSpPr>
          <p:spPr>
            <a:xfrm>
              <a:off x="8878680" y="5572440"/>
              <a:ext cx="798120" cy="235800"/>
            </a:xfrm>
            <a:prstGeom prst="rect">
              <a:avLst/>
            </a:prstGeom>
            <a:noFill/>
            <a:ln w="9360">
              <a:noFill/>
            </a:ln>
          </p:spPr>
          <p:style>
            <a:lnRef idx="0"/>
            <a:fillRef idx="0"/>
            <a:effectRef idx="0"/>
            <a:fontRef idx="minor"/>
          </p:style>
        </p:sp>
        <p:grpSp>
          <p:nvGrpSpPr>
            <p:cNvPr id="188" name="Group 17"/>
            <p:cNvGrpSpPr/>
            <p:nvPr/>
          </p:nvGrpSpPr>
          <p:grpSpPr>
            <a:xfrm>
              <a:off x="8589960" y="5732640"/>
              <a:ext cx="311760" cy="374760"/>
              <a:chOff x="8589960" y="5732640"/>
              <a:chExt cx="311760" cy="374760"/>
            </a:xfrm>
          </p:grpSpPr>
          <p:sp>
            <p:nvSpPr>
              <p:cNvPr id="189" name="CustomShape 18"/>
              <p:cNvSpPr/>
              <p:nvPr/>
            </p:nvSpPr>
            <p:spPr>
              <a:xfrm rot="2048400">
                <a:off x="8689680" y="5855400"/>
                <a:ext cx="18360" cy="50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0" name="CustomShape 19"/>
              <p:cNvSpPr/>
              <p:nvPr/>
            </p:nvSpPr>
            <p:spPr>
              <a:xfrm rot="2048400">
                <a:off x="8670240" y="5904000"/>
                <a:ext cx="19080" cy="50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1" name="CustomShape 20"/>
              <p:cNvSpPr/>
              <p:nvPr/>
            </p:nvSpPr>
            <p:spPr>
              <a:xfrm rot="2048400">
                <a:off x="8691840" y="5919120"/>
                <a:ext cx="18360" cy="50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2" name="CustomShape 21"/>
              <p:cNvSpPr/>
              <p:nvPr/>
            </p:nvSpPr>
            <p:spPr>
              <a:xfrm rot="2048400">
                <a:off x="8709840" y="5868720"/>
                <a:ext cx="19080" cy="50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3" name="CustomShape 22"/>
              <p:cNvSpPr/>
              <p:nvPr/>
            </p:nvSpPr>
            <p:spPr>
              <a:xfrm rot="2048400">
                <a:off x="8711640" y="5847840"/>
                <a:ext cx="12240" cy="1440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194" name="CustomShape 23"/>
              <p:cNvSpPr/>
              <p:nvPr/>
            </p:nvSpPr>
            <p:spPr>
              <a:xfrm flipH="1" rot="2048400">
                <a:off x="8721360" y="5855400"/>
                <a:ext cx="12240" cy="1332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195" name="CustomShape 24"/>
              <p:cNvSpPr/>
              <p:nvPr/>
            </p:nvSpPr>
            <p:spPr>
              <a:xfrm rot="20529000">
                <a:off x="8706960" y="5788440"/>
                <a:ext cx="17280" cy="536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6" name="CustomShape 25"/>
              <p:cNvSpPr/>
              <p:nvPr/>
            </p:nvSpPr>
            <p:spPr>
              <a:xfrm rot="20529000">
                <a:off x="8698320" y="5733720"/>
                <a:ext cx="18000" cy="536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7" name="CustomShape 26"/>
              <p:cNvSpPr/>
              <p:nvPr/>
            </p:nvSpPr>
            <p:spPr>
              <a:xfrm rot="20529000">
                <a:off x="8691120" y="5793120"/>
                <a:ext cx="18000" cy="536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8" name="CustomShape 27"/>
              <p:cNvSpPr/>
              <p:nvPr/>
            </p:nvSpPr>
            <p:spPr>
              <a:xfrm rot="20529000">
                <a:off x="8680680" y="5740560"/>
                <a:ext cx="17280" cy="536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99" name="CustomShape 28"/>
              <p:cNvSpPr/>
              <p:nvPr/>
            </p:nvSpPr>
            <p:spPr>
              <a:xfrm flipH="1" rot="4326600">
                <a:off x="8744400" y="583164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0" name="CustomShape 29"/>
              <p:cNvSpPr/>
              <p:nvPr/>
            </p:nvSpPr>
            <p:spPr>
              <a:xfrm flipH="1" rot="4326600">
                <a:off x="8781840" y="581004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1" name="CustomShape 30"/>
              <p:cNvSpPr/>
              <p:nvPr/>
            </p:nvSpPr>
            <p:spPr>
              <a:xfrm flipH="1" rot="4326600">
                <a:off x="8752320" y="585288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2" name="CustomShape 31"/>
              <p:cNvSpPr/>
              <p:nvPr/>
            </p:nvSpPr>
            <p:spPr>
              <a:xfrm flipH="1" rot="4326600">
                <a:off x="8788320" y="582228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3" name="CustomShape 32"/>
              <p:cNvSpPr/>
              <p:nvPr/>
            </p:nvSpPr>
            <p:spPr>
              <a:xfrm rot="4699800">
                <a:off x="8776800" y="5965920"/>
                <a:ext cx="22680" cy="410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4" name="CustomShape 33"/>
              <p:cNvSpPr/>
              <p:nvPr/>
            </p:nvSpPr>
            <p:spPr>
              <a:xfrm rot="4699800">
                <a:off x="8736480" y="5980320"/>
                <a:ext cx="23760" cy="410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5" name="CustomShape 34"/>
              <p:cNvSpPr/>
              <p:nvPr/>
            </p:nvSpPr>
            <p:spPr>
              <a:xfrm rot="4699800">
                <a:off x="8745120" y="6012360"/>
                <a:ext cx="22680" cy="410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6" name="CustomShape 35"/>
              <p:cNvSpPr/>
              <p:nvPr/>
            </p:nvSpPr>
            <p:spPr>
              <a:xfrm rot="4699800">
                <a:off x="8783280" y="5996160"/>
                <a:ext cx="23760" cy="410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07" name="CustomShape 36"/>
              <p:cNvSpPr/>
              <p:nvPr/>
            </p:nvSpPr>
            <p:spPr>
              <a:xfrm rot="4699800">
                <a:off x="8807760" y="5979240"/>
                <a:ext cx="15480" cy="1152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208" name="CustomShape 37"/>
              <p:cNvSpPr/>
              <p:nvPr/>
            </p:nvSpPr>
            <p:spPr>
              <a:xfrm flipH="1" rot="4699800">
                <a:off x="8811000" y="5998680"/>
                <a:ext cx="15480" cy="1080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209" name="CustomShape 38"/>
              <p:cNvSpPr/>
              <p:nvPr/>
            </p:nvSpPr>
            <p:spPr>
              <a:xfrm rot="2584800">
                <a:off x="8817480" y="5924880"/>
                <a:ext cx="20160" cy="486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10" name="CustomShape 39"/>
              <p:cNvSpPr/>
              <p:nvPr/>
            </p:nvSpPr>
            <p:spPr>
              <a:xfrm rot="2584800">
                <a:off x="8838720" y="5881320"/>
                <a:ext cx="19080" cy="486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11" name="CustomShape 40"/>
              <p:cNvSpPr/>
              <p:nvPr/>
            </p:nvSpPr>
            <p:spPr>
              <a:xfrm rot="2584800">
                <a:off x="8803080" y="5910840"/>
                <a:ext cx="19080" cy="486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12" name="CustomShape 41"/>
              <p:cNvSpPr/>
              <p:nvPr/>
            </p:nvSpPr>
            <p:spPr>
              <a:xfrm rot="2584800">
                <a:off x="8824680" y="5865120"/>
                <a:ext cx="19080" cy="486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13" name="CustomShape 42"/>
              <p:cNvSpPr/>
              <p:nvPr/>
            </p:nvSpPr>
            <p:spPr>
              <a:xfrm flipH="1" rot="6492000">
                <a:off x="8832600" y="599508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14" name="CustomShape 43"/>
              <p:cNvSpPr/>
              <p:nvPr/>
            </p:nvSpPr>
            <p:spPr>
              <a:xfrm flipH="1" rot="6492000">
                <a:off x="8869680" y="601884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15" name="CustomShape 44"/>
              <p:cNvSpPr/>
              <p:nvPr/>
            </p:nvSpPr>
            <p:spPr>
              <a:xfrm flipH="1" rot="6492000">
                <a:off x="8826120" y="601740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16" name="CustomShape 45"/>
              <p:cNvSpPr/>
              <p:nvPr/>
            </p:nvSpPr>
            <p:spPr>
              <a:xfrm flipH="1" rot="6492000">
                <a:off x="8860680" y="6033600"/>
                <a:ext cx="2196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nvGrpSpPr>
              <p:cNvPr id="217" name="Group 46"/>
              <p:cNvGrpSpPr/>
              <p:nvPr/>
            </p:nvGrpSpPr>
            <p:grpSpPr>
              <a:xfrm>
                <a:off x="8589960" y="5863320"/>
                <a:ext cx="95040" cy="108720"/>
                <a:chOff x="8589960" y="5863320"/>
                <a:chExt cx="95040" cy="108720"/>
              </a:xfrm>
            </p:grpSpPr>
            <p:sp>
              <p:nvSpPr>
                <p:cNvPr id="218" name="CustomShape 47"/>
                <p:cNvSpPr/>
                <p:nvPr/>
              </p:nvSpPr>
              <p:spPr>
                <a:xfrm rot="2048400">
                  <a:off x="8633160" y="5864040"/>
                  <a:ext cx="18360" cy="507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219" name="CustomShape 48"/>
                <p:cNvSpPr/>
                <p:nvPr/>
              </p:nvSpPr>
              <p:spPr>
                <a:xfrm rot="2048400">
                  <a:off x="8612640" y="5911920"/>
                  <a:ext cx="19080" cy="507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220" name="CustomShape 49"/>
                <p:cNvSpPr/>
                <p:nvPr/>
              </p:nvSpPr>
              <p:spPr>
                <a:xfrm rot="2048400">
                  <a:off x="8634600" y="5927400"/>
                  <a:ext cx="18360" cy="507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221" name="CustomShape 50"/>
                <p:cNvSpPr/>
                <p:nvPr/>
              </p:nvSpPr>
              <p:spPr>
                <a:xfrm rot="2048400">
                  <a:off x="8652960" y="5876640"/>
                  <a:ext cx="19080" cy="5076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nvGrpSpPr>
              <p:cNvPr id="222" name="Group 51"/>
              <p:cNvGrpSpPr/>
              <p:nvPr/>
            </p:nvGrpSpPr>
            <p:grpSpPr>
              <a:xfrm>
                <a:off x="8723880" y="6037200"/>
                <a:ext cx="94680" cy="70200"/>
                <a:chOff x="8723880" y="6037200"/>
                <a:chExt cx="94680" cy="70200"/>
              </a:xfrm>
            </p:grpSpPr>
            <p:sp>
              <p:nvSpPr>
                <p:cNvPr id="223" name="CustomShape 52"/>
                <p:cNvSpPr/>
                <p:nvPr/>
              </p:nvSpPr>
              <p:spPr>
                <a:xfrm rot="4568400">
                  <a:off x="8776080" y="6032160"/>
                  <a:ext cx="22320" cy="4140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224" name="CustomShape 53"/>
                <p:cNvSpPr/>
                <p:nvPr/>
              </p:nvSpPr>
              <p:spPr>
                <a:xfrm rot="4568400">
                  <a:off x="8736840" y="6047280"/>
                  <a:ext cx="23760" cy="4140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225" name="CustomShape 54"/>
                <p:cNvSpPr/>
                <p:nvPr/>
              </p:nvSpPr>
              <p:spPr>
                <a:xfrm rot="4568400">
                  <a:off x="8744400" y="6078600"/>
                  <a:ext cx="22320" cy="4140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226" name="CustomShape 55"/>
                <p:cNvSpPr/>
                <p:nvPr/>
              </p:nvSpPr>
              <p:spPr>
                <a:xfrm rot="4568400">
                  <a:off x="8783640" y="6061320"/>
                  <a:ext cx="23760" cy="4140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sp>
          <p:nvSpPr>
            <p:cNvPr id="227" name="CustomShape 56"/>
            <p:cNvSpPr/>
            <p:nvPr/>
          </p:nvSpPr>
          <p:spPr>
            <a:xfrm rot="18508200">
              <a:off x="8800200" y="5740200"/>
              <a:ext cx="153000" cy="149760"/>
            </a:xfrm>
            <a:prstGeom prst="irregularSeal1">
              <a:avLst/>
            </a:prstGeom>
            <a:solidFill>
              <a:srgbClr val="ffff66"/>
            </a:solidFill>
            <a:ln w="9360">
              <a:solidFill>
                <a:srgbClr val="ff6600"/>
              </a:solidFill>
              <a:miter/>
            </a:ln>
          </p:spPr>
          <p:style>
            <a:lnRef idx="0"/>
            <a:fillRef idx="0"/>
            <a:effectRef idx="0"/>
            <a:fontRef idx="minor"/>
          </p:style>
        </p:sp>
        <p:grpSp>
          <p:nvGrpSpPr>
            <p:cNvPr id="228" name="Group 57"/>
            <p:cNvGrpSpPr/>
            <p:nvPr/>
          </p:nvGrpSpPr>
          <p:grpSpPr>
            <a:xfrm>
              <a:off x="8087400" y="6076440"/>
              <a:ext cx="389880" cy="117720"/>
              <a:chOff x="8087400" y="6076440"/>
              <a:chExt cx="389880" cy="117720"/>
            </a:xfrm>
          </p:grpSpPr>
          <p:sp>
            <p:nvSpPr>
              <p:cNvPr id="229" name="CustomShape 58"/>
              <p:cNvSpPr/>
              <p:nvPr/>
            </p:nvSpPr>
            <p:spPr>
              <a:xfrm>
                <a:off x="8087400" y="6076440"/>
                <a:ext cx="174960" cy="11772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230" name="CustomShape 59"/>
              <p:cNvSpPr/>
              <p:nvPr/>
            </p:nvSpPr>
            <p:spPr>
              <a:xfrm>
                <a:off x="8282520" y="6076440"/>
                <a:ext cx="194760" cy="117720"/>
              </a:xfrm>
              <a:prstGeom prst="chevron">
                <a:avLst>
                  <a:gd name="adj" fmla="val 50000"/>
                </a:avLst>
              </a:prstGeom>
              <a:gradFill rotWithShape="0">
                <a:gsLst>
                  <a:gs pos="0">
                    <a:srgbClr val="769535"/>
                  </a:gs>
                  <a:gs pos="80000">
                    <a:srgbClr val="9bc348"/>
                  </a:gs>
                  <a:gs pos="100000">
                    <a:srgbClr val="9cc746"/>
                  </a:gs>
                </a:gsLst>
                <a:lin ang="16200000"/>
              </a:gradFill>
              <a:ln w="9360">
                <a:solidFill>
                  <a:srgbClr val="98b954"/>
                </a:solidFill>
                <a:miter/>
              </a:ln>
              <a:effectLst>
                <a:outerShdw blurRad="63500" dir="5400000" dist="23000" rotWithShape="0">
                  <a:srgbClr val="000000">
                    <a:alpha val="35000"/>
                  </a:srgbClr>
                </a:outerShdw>
              </a:effectLst>
            </p:spPr>
            <p:style>
              <a:lnRef idx="0"/>
              <a:fillRef idx="0"/>
              <a:effectRef idx="0"/>
              <a:fontRef idx="minor"/>
            </p:style>
          </p:sp>
        </p:grpSp>
        <p:grpSp>
          <p:nvGrpSpPr>
            <p:cNvPr id="231" name="Group 60"/>
            <p:cNvGrpSpPr/>
            <p:nvPr/>
          </p:nvGrpSpPr>
          <p:grpSpPr>
            <a:xfrm>
              <a:off x="8083080" y="6246360"/>
              <a:ext cx="389160" cy="119160"/>
              <a:chOff x="8083080" y="6246360"/>
              <a:chExt cx="389160" cy="119160"/>
            </a:xfrm>
          </p:grpSpPr>
          <p:sp>
            <p:nvSpPr>
              <p:cNvPr id="232" name="CustomShape 61"/>
              <p:cNvSpPr/>
              <p:nvPr/>
            </p:nvSpPr>
            <p:spPr>
              <a:xfrm rot="10800000">
                <a:off x="8297280" y="6246360"/>
                <a:ext cx="174960" cy="117720"/>
              </a:xfrm>
              <a:prstGeom prst="homePlate">
                <a:avLst>
                  <a:gd name="adj" fmla="val 50001"/>
                </a:avLst>
              </a:prstGeom>
              <a:solidFill>
                <a:schemeClr val="accent6">
                  <a:lumMod val="75000"/>
                </a:schemeClr>
              </a:solidFill>
              <a:ln w="25560">
                <a:solidFill>
                  <a:srgbClr val="c00000"/>
                </a:solidFill>
                <a:miter/>
              </a:ln>
            </p:spPr>
            <p:style>
              <a:lnRef idx="0"/>
              <a:fillRef idx="0"/>
              <a:effectRef idx="0"/>
              <a:fontRef idx="minor"/>
            </p:style>
          </p:sp>
          <p:sp>
            <p:nvSpPr>
              <p:cNvPr id="233" name="CustomShape 62"/>
              <p:cNvSpPr/>
              <p:nvPr/>
            </p:nvSpPr>
            <p:spPr>
              <a:xfrm rot="10800000">
                <a:off x="8083080" y="6247800"/>
                <a:ext cx="194760" cy="117720"/>
              </a:xfrm>
              <a:prstGeom prst="chevron">
                <a:avLst>
                  <a:gd name="adj" fmla="val 50000"/>
                </a:avLst>
              </a:prstGeom>
              <a:solidFill>
                <a:srgbClr val="ffc000"/>
              </a:solidFill>
              <a:ln w="9360">
                <a:solidFill>
                  <a:schemeClr val="accent6">
                    <a:lumMod val="75000"/>
                  </a:schemeClr>
                </a:solidFill>
                <a:miter/>
              </a:ln>
              <a:effectLst>
                <a:outerShdw dir="5400000" dist="23000" rotWithShape="0">
                  <a:srgbClr val="808080">
                    <a:alpha val="35000"/>
                  </a:srgbClr>
                </a:outerShdw>
              </a:effectLst>
            </p:spPr>
            <p:style>
              <a:lnRef idx="0"/>
              <a:fillRef idx="0"/>
              <a:effectRef idx="0"/>
              <a:fontRef idx="minor"/>
            </p:style>
          </p:sp>
        </p:grpSp>
        <p:grpSp>
          <p:nvGrpSpPr>
            <p:cNvPr id="234" name="Group 63"/>
            <p:cNvGrpSpPr/>
            <p:nvPr/>
          </p:nvGrpSpPr>
          <p:grpSpPr>
            <a:xfrm>
              <a:off x="7838640" y="6008040"/>
              <a:ext cx="431280" cy="460080"/>
              <a:chOff x="7838640" y="6008040"/>
              <a:chExt cx="431280" cy="460080"/>
            </a:xfrm>
          </p:grpSpPr>
          <p:sp>
            <p:nvSpPr>
              <p:cNvPr id="235" name="CustomShape 64"/>
              <p:cNvSpPr/>
              <p:nvPr/>
            </p:nvSpPr>
            <p:spPr>
              <a:xfrm rot="5467800">
                <a:off x="7787160" y="6062040"/>
                <a:ext cx="458280" cy="346320"/>
              </a:xfrm>
              <a:custGeom>
                <a:avLst/>
                <a:gdLst/>
                <a:ahLst/>
                <a:rect l="l" t="t" r="r" b="b"/>
                <a:pathLst>
                  <a:path w="641" h="631">
                    <a:moveTo>
                      <a:pt x="3" y="283"/>
                    </a:moveTo>
                    <a:cubicBezTo>
                      <a:pt x="6" y="217"/>
                      <a:pt x="6" y="128"/>
                      <a:pt x="75" y="86"/>
                    </a:cubicBezTo>
                    <a:cubicBezTo>
                      <a:pt x="144" y="44"/>
                      <a:pt x="326" y="0"/>
                      <a:pt x="417" y="32"/>
                    </a:cubicBezTo>
                    <a:cubicBezTo>
                      <a:pt x="508" y="64"/>
                      <a:pt x="605" y="197"/>
                      <a:pt x="623" y="278"/>
                    </a:cubicBezTo>
                    <a:cubicBezTo>
                      <a:pt x="641" y="359"/>
                      <a:pt x="589" y="459"/>
                      <a:pt x="525" y="517"/>
                    </a:cubicBezTo>
                    <a:cubicBezTo>
                      <a:pt x="461" y="575"/>
                      <a:pt x="314" y="631"/>
                      <a:pt x="236" y="625"/>
                    </a:cubicBezTo>
                    <a:cubicBezTo>
                      <a:pt x="159" y="620"/>
                      <a:pt x="96" y="539"/>
                      <a:pt x="57" y="482"/>
                    </a:cubicBezTo>
                    <a:cubicBezTo>
                      <a:pt x="18" y="425"/>
                      <a:pt x="0" y="349"/>
                      <a:pt x="3" y="283"/>
                    </a:cubicBezTo>
                    <a:close/>
                  </a:path>
                </a:pathLst>
              </a:custGeom>
              <a:gradFill rotWithShape="0">
                <a:gsLst>
                  <a:gs pos="0">
                    <a:srgbClr val="ff3737"/>
                  </a:gs>
                  <a:gs pos="100000">
                    <a:srgbClr val="ffd9d9"/>
                  </a:gs>
                </a:gsLst>
                <a:lin ang="12576000"/>
              </a:gradFill>
              <a:ln w="9360">
                <a:solidFill>
                  <a:srgbClr val="993366"/>
                </a:solidFill>
                <a:round/>
              </a:ln>
            </p:spPr>
            <p:style>
              <a:lnRef idx="0"/>
              <a:fillRef idx="0"/>
              <a:effectRef idx="0"/>
              <a:fontRef idx="minor"/>
            </p:style>
          </p:sp>
          <p:sp>
            <p:nvSpPr>
              <p:cNvPr id="236" name="CustomShape 65"/>
              <p:cNvSpPr/>
              <p:nvPr/>
            </p:nvSpPr>
            <p:spPr>
              <a:xfrm rot="19434600">
                <a:off x="7917480" y="6163920"/>
                <a:ext cx="266760" cy="219960"/>
              </a:xfrm>
              <a:custGeom>
                <a:avLst/>
                <a:gdLst/>
                <a:ahLst/>
                <a:rect l="l" t="t" r="r" b="b"/>
                <a:pathLst>
                  <a:path w="480" h="347">
                    <a:moveTo>
                      <a:pt x="14" y="162"/>
                    </a:moveTo>
                    <a:cubicBezTo>
                      <a:pt x="0" y="107"/>
                      <a:pt x="92" y="0"/>
                      <a:pt x="125" y="6"/>
                    </a:cubicBezTo>
                    <a:cubicBezTo>
                      <a:pt x="158" y="12"/>
                      <a:pt x="176" y="197"/>
                      <a:pt x="212" y="199"/>
                    </a:cubicBezTo>
                    <a:cubicBezTo>
                      <a:pt x="248" y="201"/>
                      <a:pt x="303" y="17"/>
                      <a:pt x="344" y="20"/>
                    </a:cubicBezTo>
                    <a:cubicBezTo>
                      <a:pt x="385" y="23"/>
                      <a:pt x="480" y="165"/>
                      <a:pt x="458" y="218"/>
                    </a:cubicBezTo>
                    <a:cubicBezTo>
                      <a:pt x="436" y="271"/>
                      <a:pt x="285" y="347"/>
                      <a:pt x="211" y="338"/>
                    </a:cubicBezTo>
                    <a:cubicBezTo>
                      <a:pt x="137" y="329"/>
                      <a:pt x="28" y="217"/>
                      <a:pt x="14" y="162"/>
                    </a:cubicBezTo>
                    <a:close/>
                  </a:path>
                </a:pathLst>
              </a:custGeom>
              <a:gradFill rotWithShape="0">
                <a:gsLst>
                  <a:gs pos="0">
                    <a:srgbClr val="cc0000"/>
                  </a:gs>
                  <a:gs pos="100000">
                    <a:srgbClr val="e06565"/>
                  </a:gs>
                </a:gsLst>
                <a:lin ang="5400000"/>
              </a:gradFill>
              <a:ln w="9360">
                <a:solidFill>
                  <a:srgbClr val="993366"/>
                </a:solidFill>
                <a:round/>
              </a:ln>
            </p:spPr>
            <p:style>
              <a:lnRef idx="0"/>
              <a:fillRef idx="0"/>
              <a:effectRef idx="0"/>
              <a:fontRef idx="minor"/>
            </p:style>
          </p:sp>
          <p:sp>
            <p:nvSpPr>
              <p:cNvPr id="237" name="CustomShape 66"/>
              <p:cNvSpPr/>
              <p:nvPr/>
            </p:nvSpPr>
            <p:spPr>
              <a:xfrm rot="19434600">
                <a:off x="7959600" y="6150960"/>
                <a:ext cx="50400" cy="572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238" name="CustomShape 67"/>
              <p:cNvSpPr/>
              <p:nvPr/>
            </p:nvSpPr>
            <p:spPr>
              <a:xfrm rot="19434600">
                <a:off x="7888320" y="6127920"/>
                <a:ext cx="49680" cy="277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239" name="CustomShape 68"/>
              <p:cNvSpPr/>
              <p:nvPr/>
            </p:nvSpPr>
            <p:spPr>
              <a:xfrm rot="17164800">
                <a:off x="7999920" y="6083640"/>
                <a:ext cx="60840" cy="475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240" name="CustomShape 69"/>
              <p:cNvSpPr/>
              <p:nvPr/>
            </p:nvSpPr>
            <p:spPr>
              <a:xfrm rot="17164800">
                <a:off x="7856640" y="6187320"/>
                <a:ext cx="60840" cy="468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241" name="CustomShape 70"/>
              <p:cNvSpPr/>
              <p:nvPr/>
            </p:nvSpPr>
            <p:spPr>
              <a:xfrm rot="8634600">
                <a:off x="7978320" y="6038280"/>
                <a:ext cx="28440" cy="518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242" name="CustomShape 71"/>
              <p:cNvSpPr/>
              <p:nvPr/>
            </p:nvSpPr>
            <p:spPr>
              <a:xfrm rot="19434600">
                <a:off x="7921440" y="6053760"/>
                <a:ext cx="50400" cy="572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243" name="CustomShape 72"/>
              <p:cNvSpPr/>
              <p:nvPr/>
            </p:nvSpPr>
            <p:spPr>
              <a:xfrm rot="19434600">
                <a:off x="7968600" y="6108120"/>
                <a:ext cx="50400" cy="568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244" name="CustomShape 73"/>
              <p:cNvSpPr/>
              <p:nvPr/>
            </p:nvSpPr>
            <p:spPr>
              <a:xfrm rot="11558400">
                <a:off x="7922520" y="6153840"/>
                <a:ext cx="26280" cy="558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grpSp>
        <p:grpSp>
          <p:nvGrpSpPr>
            <p:cNvPr id="245" name="Group 74"/>
            <p:cNvGrpSpPr/>
            <p:nvPr/>
          </p:nvGrpSpPr>
          <p:grpSpPr>
            <a:xfrm>
              <a:off x="8302320" y="5927400"/>
              <a:ext cx="746640" cy="677880"/>
              <a:chOff x="8302320" y="5927400"/>
              <a:chExt cx="746640" cy="677880"/>
            </a:xfrm>
          </p:grpSpPr>
          <p:sp>
            <p:nvSpPr>
              <p:cNvPr id="246" name="CustomShape 75"/>
              <p:cNvSpPr/>
              <p:nvPr/>
            </p:nvSpPr>
            <p:spPr>
              <a:xfrm rot="12207600">
                <a:off x="8400600" y="5950440"/>
                <a:ext cx="451800" cy="58896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5400000"/>
              </a:gradFill>
              <a:ln w="9360">
                <a:solidFill>
                  <a:srgbClr val="3333cc"/>
                </a:solidFill>
                <a:round/>
              </a:ln>
            </p:spPr>
            <p:style>
              <a:lnRef idx="0"/>
              <a:fillRef idx="0"/>
              <a:effectRef idx="0"/>
              <a:fontRef idx="minor"/>
            </p:style>
          </p:sp>
          <p:sp>
            <p:nvSpPr>
              <p:cNvPr id="247" name="CustomShape 76"/>
              <p:cNvSpPr/>
              <p:nvPr/>
            </p:nvSpPr>
            <p:spPr>
              <a:xfrm rot="13704000">
                <a:off x="8461080" y="6049440"/>
                <a:ext cx="336600" cy="32400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6714000"/>
              </a:gradFill>
              <a:ln w="9360">
                <a:solidFill>
                  <a:srgbClr val="3333cc"/>
                </a:solidFill>
                <a:round/>
              </a:ln>
            </p:spPr>
            <p:style>
              <a:lnRef idx="0"/>
              <a:fillRef idx="0"/>
              <a:effectRef idx="0"/>
              <a:fontRef idx="minor"/>
            </p:style>
          </p:sp>
          <p:sp>
            <p:nvSpPr>
              <p:cNvPr id="248" name="CustomShape 77"/>
              <p:cNvSpPr/>
              <p:nvPr/>
            </p:nvSpPr>
            <p:spPr>
              <a:xfrm rot="4605000">
                <a:off x="8429760" y="6392160"/>
                <a:ext cx="66960" cy="52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49" name="CustomShape 78"/>
              <p:cNvSpPr/>
              <p:nvPr/>
            </p:nvSpPr>
            <p:spPr>
              <a:xfrm rot="16991400">
                <a:off x="8419320" y="6180480"/>
                <a:ext cx="38520" cy="478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50" name="CustomShape 79"/>
              <p:cNvSpPr/>
              <p:nvPr/>
            </p:nvSpPr>
            <p:spPr>
              <a:xfrm rot="2463000">
                <a:off x="8389800" y="6222240"/>
                <a:ext cx="54720" cy="61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51" name="CustomShape 80"/>
              <p:cNvSpPr/>
              <p:nvPr/>
            </p:nvSpPr>
            <p:spPr>
              <a:xfrm rot="2460600">
                <a:off x="8394840" y="6317640"/>
                <a:ext cx="54720" cy="612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252" name="CustomShape 81"/>
              <p:cNvSpPr/>
              <p:nvPr/>
            </p:nvSpPr>
            <p:spPr>
              <a:xfrm rot="15390600">
                <a:off x="8534520" y="6384240"/>
                <a:ext cx="37800" cy="478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53" name="CustomShape 82"/>
              <p:cNvSpPr/>
              <p:nvPr/>
            </p:nvSpPr>
            <p:spPr>
              <a:xfrm rot="4605000">
                <a:off x="8466480" y="6352560"/>
                <a:ext cx="66960" cy="52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54" name="CustomShape 83"/>
              <p:cNvSpPr/>
              <p:nvPr/>
            </p:nvSpPr>
            <p:spPr>
              <a:xfrm rot="4605000">
                <a:off x="8430480" y="6283080"/>
                <a:ext cx="66960" cy="525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255" name="CustomShape 84"/>
              <p:cNvSpPr/>
              <p:nvPr/>
            </p:nvSpPr>
            <p:spPr>
              <a:xfrm rot="16991400">
                <a:off x="8525880" y="6409080"/>
                <a:ext cx="38520" cy="478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56" name="CustomShape 85"/>
              <p:cNvSpPr/>
              <p:nvPr/>
            </p:nvSpPr>
            <p:spPr>
              <a:xfrm rot="4605000">
                <a:off x="8574120" y="6437880"/>
                <a:ext cx="66960" cy="52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57" name="CustomShape 86"/>
              <p:cNvSpPr/>
              <p:nvPr/>
            </p:nvSpPr>
            <p:spPr>
              <a:xfrm rot="15390600">
                <a:off x="8692560" y="6375960"/>
                <a:ext cx="37800" cy="478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58" name="CustomShape 87"/>
              <p:cNvSpPr/>
              <p:nvPr/>
            </p:nvSpPr>
            <p:spPr>
              <a:xfrm rot="4605000">
                <a:off x="8616240" y="6379200"/>
                <a:ext cx="66960" cy="52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59" name="CustomShape 88"/>
              <p:cNvSpPr/>
              <p:nvPr/>
            </p:nvSpPr>
            <p:spPr>
              <a:xfrm rot="16991400">
                <a:off x="8684280" y="6400800"/>
                <a:ext cx="38520" cy="478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60" name="CustomShape 89"/>
              <p:cNvSpPr/>
              <p:nvPr/>
            </p:nvSpPr>
            <p:spPr>
              <a:xfrm rot="4605000">
                <a:off x="8666640" y="6285240"/>
                <a:ext cx="66960" cy="52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61" name="CustomShape 90"/>
              <p:cNvSpPr/>
              <p:nvPr/>
            </p:nvSpPr>
            <p:spPr>
              <a:xfrm rot="15390600">
                <a:off x="8741880" y="6301080"/>
                <a:ext cx="37800" cy="478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62" name="CustomShape 91"/>
              <p:cNvSpPr/>
              <p:nvPr/>
            </p:nvSpPr>
            <p:spPr>
              <a:xfrm rot="4605000">
                <a:off x="8565120" y="6356880"/>
                <a:ext cx="66960" cy="52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63" name="CustomShape 92"/>
              <p:cNvSpPr/>
              <p:nvPr/>
            </p:nvSpPr>
            <p:spPr>
              <a:xfrm rot="16991400">
                <a:off x="8733600" y="6325920"/>
                <a:ext cx="38520" cy="478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grpSp>
          <p:nvGrpSpPr>
            <p:cNvPr id="264" name="Group 93"/>
            <p:cNvGrpSpPr/>
            <p:nvPr/>
          </p:nvGrpSpPr>
          <p:grpSpPr>
            <a:xfrm>
              <a:off x="8174520" y="5722920"/>
              <a:ext cx="239040" cy="284400"/>
              <a:chOff x="8174520" y="5722920"/>
              <a:chExt cx="239040" cy="284400"/>
            </a:xfrm>
          </p:grpSpPr>
          <p:sp>
            <p:nvSpPr>
              <p:cNvPr id="265" name="CustomShape 94"/>
              <p:cNvSpPr/>
              <p:nvPr/>
            </p:nvSpPr>
            <p:spPr>
              <a:xfrm rot="14540400">
                <a:off x="8189280" y="5909400"/>
                <a:ext cx="68760" cy="61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266" name="CustomShape 95"/>
              <p:cNvSpPr/>
              <p:nvPr/>
            </p:nvSpPr>
            <p:spPr>
              <a:xfrm rot="5400000">
                <a:off x="8255880" y="5960160"/>
                <a:ext cx="43200" cy="5112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267" name="CustomShape 96"/>
              <p:cNvSpPr/>
              <p:nvPr/>
            </p:nvSpPr>
            <p:spPr>
              <a:xfrm rot="11994600">
                <a:off x="8336520" y="5821920"/>
                <a:ext cx="55080" cy="738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268" name="CustomShape 97"/>
              <p:cNvSpPr/>
              <p:nvPr/>
            </p:nvSpPr>
            <p:spPr>
              <a:xfrm rot="11992200">
                <a:off x="8307720" y="5726160"/>
                <a:ext cx="55080" cy="727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269" name="CustomShape 98"/>
              <p:cNvSpPr/>
              <p:nvPr/>
            </p:nvSpPr>
            <p:spPr>
              <a:xfrm rot="3724800">
                <a:off x="8287920" y="5879880"/>
                <a:ext cx="38880" cy="558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270" name="CustomShape 99"/>
              <p:cNvSpPr/>
              <p:nvPr/>
            </p:nvSpPr>
            <p:spPr>
              <a:xfrm rot="14540400">
                <a:off x="8217720" y="5738760"/>
                <a:ext cx="68760" cy="61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271" name="CustomShape 100"/>
              <p:cNvSpPr/>
              <p:nvPr/>
            </p:nvSpPr>
            <p:spPr>
              <a:xfrm rot="14540400">
                <a:off x="8245080" y="5832720"/>
                <a:ext cx="68760" cy="612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272" name="CustomShape 101"/>
              <p:cNvSpPr/>
              <p:nvPr/>
            </p:nvSpPr>
            <p:spPr>
              <a:xfrm rot="5400000">
                <a:off x="8178480" y="5829120"/>
                <a:ext cx="43200" cy="5112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grpSp>
        <p:sp>
          <p:nvSpPr>
            <p:cNvPr id="273" name="CustomShape 102"/>
            <p:cNvSpPr/>
            <p:nvPr/>
          </p:nvSpPr>
          <p:spPr>
            <a:xfrm>
              <a:off x="7696080" y="5528160"/>
              <a:ext cx="1282320" cy="1325880"/>
            </a:xfrm>
            <a:prstGeom prst="rect">
              <a:avLst/>
            </a:prstGeom>
            <a:noFill/>
            <a:ln w="9360">
              <a:solidFill>
                <a:schemeClr val="hlink"/>
              </a:solidFill>
              <a:miter/>
            </a:ln>
          </p:spPr>
          <p:style>
            <a:lnRef idx="0"/>
            <a:fillRef idx="0"/>
            <a:effectRef idx="0"/>
            <a:fontRef idx="minor"/>
          </p:style>
        </p:sp>
      </p:grpSp>
      <p:pic>
        <p:nvPicPr>
          <p:cNvPr id="274" name="Picture 104" descr=""/>
          <p:cNvPicPr/>
          <p:nvPr/>
        </p:nvPicPr>
        <p:blipFill>
          <a:blip r:embed="rId2"/>
          <a:stretch/>
        </p:blipFill>
        <p:spPr>
          <a:xfrm>
            <a:off x="304920" y="0"/>
            <a:ext cx="2089800" cy="305100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8" name="CustomShape 1"/>
          <p:cNvSpPr/>
          <p:nvPr/>
        </p:nvSpPr>
        <p:spPr>
          <a:xfrm>
            <a:off x="111240" y="1219320"/>
            <a:ext cx="4231800" cy="4283280"/>
          </a:xfrm>
          <a:prstGeom prst="rect">
            <a:avLst/>
          </a:prstGeom>
          <a:noFill/>
          <a:ln>
            <a:noFill/>
          </a:ln>
        </p:spPr>
        <p:style>
          <a:lnRef idx="0"/>
          <a:fillRef idx="0"/>
          <a:effectRef idx="0"/>
          <a:fontRef idx="minor"/>
        </p:style>
        <p:txBody>
          <a:bodyPr lIns="90000" rIns="90000" tIns="45000" bIns="45000"/>
          <a:p>
            <a:pPr lvl="1" marL="231840" indent="-225000">
              <a:lnSpc>
                <a:spcPct val="100000"/>
              </a:lnSpc>
              <a:buClr>
                <a:srgbClr val="000000"/>
              </a:buClr>
              <a:buFont typeface="Wingdings" charset="2"/>
              <a:buChar char=""/>
            </a:pPr>
            <a:r>
              <a:rPr b="0" lang="en-US" sz="1700" spc="-1" strike="noStrike">
                <a:solidFill>
                  <a:srgbClr val="000000"/>
                </a:solidFill>
                <a:latin typeface="Arial"/>
              </a:rPr>
              <a:t>Takes place in inflammatory </a:t>
            </a:r>
            <a:endParaRPr b="0" lang="en-US" sz="1700" spc="-1" strike="noStrike">
              <a:latin typeface="Arial"/>
            </a:endParaRPr>
          </a:p>
          <a:p>
            <a:pPr marL="231840" indent="-225000">
              <a:lnSpc>
                <a:spcPct val="100000"/>
              </a:lnSpc>
            </a:pPr>
            <a:r>
              <a:rPr b="0" lang="en-US" sz="1700" spc="-1" strike="noStrike">
                <a:solidFill>
                  <a:srgbClr val="000000"/>
                </a:solidFill>
                <a:latin typeface="Arial"/>
              </a:rPr>
              <a:t>    </a:t>
            </a:r>
            <a:r>
              <a:rPr b="0" lang="en-US" sz="1700" spc="-1" strike="noStrike">
                <a:solidFill>
                  <a:srgbClr val="000000"/>
                </a:solidFill>
                <a:latin typeface="Arial"/>
              </a:rPr>
              <a:t>states.</a:t>
            </a:r>
            <a:endParaRPr b="0" lang="en-US" sz="1700" spc="-1" strike="noStrike">
              <a:latin typeface="Arial"/>
            </a:endParaRPr>
          </a:p>
          <a:p>
            <a:pPr lvl="1" marL="231840" indent="-225000">
              <a:lnSpc>
                <a:spcPct val="100000"/>
              </a:lnSpc>
              <a:buClr>
                <a:srgbClr val="000000"/>
              </a:buClr>
              <a:buFont typeface="Wingdings" charset="2"/>
              <a:buChar char=""/>
            </a:pPr>
            <a:r>
              <a:rPr b="0" lang="en-US" sz="1700" spc="-1" strike="noStrike">
                <a:solidFill>
                  <a:srgbClr val="000000"/>
                </a:solidFill>
                <a:latin typeface="Arial"/>
              </a:rPr>
              <a:t>Occurs at significant rates.</a:t>
            </a:r>
            <a:endParaRPr b="0" lang="en-US" sz="1700" spc="-1" strike="noStrike">
              <a:latin typeface="Arial"/>
            </a:endParaRPr>
          </a:p>
          <a:p>
            <a:pPr lvl="1" marL="231840" indent="-225000">
              <a:lnSpc>
                <a:spcPct val="100000"/>
              </a:lnSpc>
              <a:buClr>
                <a:srgbClr val="000000"/>
              </a:buClr>
              <a:buFont typeface="Wingdings" charset="2"/>
              <a:buChar char=""/>
            </a:pPr>
            <a:r>
              <a:rPr b="0" lang="en-US" sz="1700" spc="-1" strike="noStrike">
                <a:solidFill>
                  <a:srgbClr val="000000"/>
                </a:solidFill>
                <a:latin typeface="Arial"/>
              </a:rPr>
              <a:t>Is durable and stable.</a:t>
            </a:r>
            <a:endParaRPr b="0" lang="en-US" sz="1700" spc="-1" strike="noStrike">
              <a:latin typeface="Arial"/>
            </a:endParaRPr>
          </a:p>
          <a:p>
            <a:pPr lvl="1" marL="231840" indent="-225000">
              <a:lnSpc>
                <a:spcPct val="100000"/>
              </a:lnSpc>
              <a:buClr>
                <a:srgbClr val="000000"/>
              </a:buClr>
              <a:buFont typeface="Wingdings" charset="2"/>
              <a:buChar char=""/>
            </a:pPr>
            <a:r>
              <a:rPr b="0" lang="en-US" sz="1700" spc="-1" strike="noStrike">
                <a:solidFill>
                  <a:srgbClr val="000000"/>
                </a:solidFill>
                <a:latin typeface="Arial"/>
              </a:rPr>
              <a:t>Partially involves </a:t>
            </a:r>
            <a:r>
              <a:rPr b="1" lang="en-US" sz="1700" spc="-1" strike="noStrike" u="sng">
                <a:solidFill>
                  <a:srgbClr val="000000"/>
                </a:solidFill>
                <a:uFillTx/>
                <a:latin typeface="Arial"/>
              </a:rPr>
              <a:t>2B4 on Eos and -CD48 on MCs</a:t>
            </a:r>
            <a:r>
              <a:rPr b="1" lang="en-US" sz="1700" spc="-1" strike="noStrike">
                <a:solidFill>
                  <a:srgbClr val="000000"/>
                </a:solidFill>
                <a:latin typeface="Arial"/>
              </a:rPr>
              <a:t> </a:t>
            </a:r>
            <a:r>
              <a:rPr b="0" lang="en-US" sz="1700" spc="-1" strike="noStrike">
                <a:solidFill>
                  <a:srgbClr val="000000"/>
                </a:solidFill>
                <a:latin typeface="Arial"/>
              </a:rPr>
              <a:t>interactions.</a:t>
            </a:r>
            <a:endParaRPr b="0" lang="en-US" sz="1700" spc="-1" strike="noStrike">
              <a:latin typeface="Arial"/>
            </a:endParaRPr>
          </a:p>
          <a:p>
            <a:pPr>
              <a:lnSpc>
                <a:spcPct val="100000"/>
              </a:lnSpc>
            </a:pPr>
            <a:endParaRPr b="0" lang="en-US" sz="1700" spc="-1" strike="noStrike">
              <a:latin typeface="Arial"/>
            </a:endParaRPr>
          </a:p>
          <a:p>
            <a:pPr marL="231840" indent="-225000">
              <a:lnSpc>
                <a:spcPct val="100000"/>
              </a:lnSpc>
            </a:pPr>
            <a:r>
              <a:rPr b="1" lang="en-US" sz="2000" spc="-1" strike="noStrike" u="sng">
                <a:solidFill>
                  <a:srgbClr val="1f497d"/>
                </a:solidFill>
                <a:uFillTx/>
                <a:latin typeface="Arial"/>
              </a:rPr>
              <a:t>Physical</a:t>
            </a:r>
            <a:r>
              <a:rPr b="1" lang="en-US" sz="2000" spc="-1" strike="noStrike" u="sng">
                <a:solidFill>
                  <a:srgbClr val="000000"/>
                </a:solidFill>
                <a:uFillTx/>
                <a:latin typeface="Arial"/>
              </a:rPr>
              <a:t> induced Cell Survival</a:t>
            </a:r>
            <a:endParaRPr b="0" lang="en-US" sz="2000" spc="-1" strike="noStrike">
              <a:latin typeface="Arial"/>
            </a:endParaRPr>
          </a:p>
          <a:p>
            <a:pPr lvl="1" marL="231840" indent="-225000">
              <a:lnSpc>
                <a:spcPct val="100000"/>
              </a:lnSpc>
              <a:buClr>
                <a:srgbClr val="000000"/>
              </a:buClr>
              <a:buFont typeface="Wingdings" charset="2"/>
              <a:buChar char=""/>
            </a:pPr>
            <a:r>
              <a:rPr b="0" lang="en-US" sz="1700" spc="-1" strike="noStrike">
                <a:solidFill>
                  <a:srgbClr val="000000"/>
                </a:solidFill>
                <a:latin typeface="Arial"/>
              </a:rPr>
              <a:t>MC increase Eos survival.</a:t>
            </a:r>
            <a:endParaRPr b="0" lang="en-US" sz="1700" spc="-1" strike="noStrike">
              <a:latin typeface="Arial"/>
            </a:endParaRPr>
          </a:p>
          <a:p>
            <a:pPr lvl="1" marL="231840" indent="-225000">
              <a:lnSpc>
                <a:spcPct val="100000"/>
              </a:lnSpc>
              <a:buClr>
                <a:srgbClr val="000000"/>
              </a:buClr>
              <a:buFont typeface="Wingdings" charset="2"/>
              <a:buChar char=""/>
            </a:pPr>
            <a:r>
              <a:rPr b="0" lang="en-US" sz="1700" spc="-1" strike="noStrike">
                <a:solidFill>
                  <a:srgbClr val="000000"/>
                </a:solidFill>
                <a:latin typeface="Arial"/>
              </a:rPr>
              <a:t>The effect requires both soluble and physical communication.</a:t>
            </a:r>
            <a:endParaRPr b="0" lang="en-US" sz="1700" spc="-1" strike="noStrike">
              <a:latin typeface="Arial"/>
            </a:endParaRPr>
          </a:p>
          <a:p>
            <a:pPr lvl="1" marL="231840" indent="-225000">
              <a:lnSpc>
                <a:spcPct val="100000"/>
              </a:lnSpc>
              <a:buClr>
                <a:srgbClr val="000000"/>
              </a:buClr>
              <a:buFont typeface="Wingdings" charset="2"/>
              <a:buChar char=""/>
            </a:pPr>
            <a:r>
              <a:rPr b="0" lang="en-US" sz="1700" spc="-1" strike="noStrike">
                <a:solidFill>
                  <a:srgbClr val="000000"/>
                </a:solidFill>
                <a:latin typeface="Arial"/>
              </a:rPr>
              <a:t>GM-CSF is critical for the soluble effect, but is overridden by the physical contact.</a:t>
            </a:r>
            <a:endParaRPr b="0" lang="en-US" sz="1700" spc="-1" strike="noStrike">
              <a:latin typeface="Arial"/>
            </a:endParaRPr>
          </a:p>
          <a:p>
            <a:pPr lvl="1" marL="231840" indent="-225000">
              <a:lnSpc>
                <a:spcPct val="100000"/>
              </a:lnSpc>
              <a:buClr>
                <a:srgbClr val="000000"/>
              </a:buClr>
              <a:buFont typeface="Wingdings" charset="2"/>
              <a:buChar char=""/>
            </a:pPr>
            <a:r>
              <a:rPr b="0" lang="en-US" sz="1700" spc="-1" strike="noStrike">
                <a:solidFill>
                  <a:srgbClr val="000000"/>
                </a:solidFill>
                <a:latin typeface="Arial"/>
              </a:rPr>
              <a:t>It involves </a:t>
            </a:r>
            <a:r>
              <a:rPr b="1" lang="en-US" sz="1700" spc="-1" strike="noStrike" u="sng">
                <a:solidFill>
                  <a:srgbClr val="000000"/>
                </a:solidFill>
                <a:uFillTx/>
                <a:latin typeface="Arial"/>
              </a:rPr>
              <a:t>2B4-CD48</a:t>
            </a:r>
            <a:r>
              <a:rPr b="0" lang="en-US" sz="1700" spc="-1" strike="noStrike">
                <a:solidFill>
                  <a:srgbClr val="000000"/>
                </a:solidFill>
                <a:latin typeface="Arial"/>
              </a:rPr>
              <a:t> interactions.</a:t>
            </a:r>
            <a:endParaRPr b="0" lang="en-US" sz="1700" spc="-1" strike="noStrike">
              <a:latin typeface="Arial"/>
            </a:endParaRPr>
          </a:p>
          <a:p>
            <a:pPr lvl="1" marL="231840" indent="-225000">
              <a:lnSpc>
                <a:spcPct val="100000"/>
              </a:lnSpc>
              <a:buClr>
                <a:srgbClr val="ff0000"/>
              </a:buClr>
              <a:buFont typeface="Wingdings" charset="2"/>
              <a:buChar char=""/>
            </a:pPr>
            <a:r>
              <a:rPr b="0" lang="en-US" sz="1700" spc="-1" strike="noStrike">
                <a:solidFill>
                  <a:srgbClr val="ff0000"/>
                </a:solidFill>
                <a:latin typeface="Arial"/>
              </a:rPr>
              <a:t>It is not inhibited by dexamethasone.</a:t>
            </a:r>
            <a:endParaRPr b="0" lang="en-US" sz="1700" spc="-1" strike="noStrike">
              <a:latin typeface="Arial"/>
            </a:endParaRPr>
          </a:p>
        </p:txBody>
      </p:sp>
      <p:sp>
        <p:nvSpPr>
          <p:cNvPr id="1189" name="CustomShape 2"/>
          <p:cNvSpPr/>
          <p:nvPr/>
        </p:nvSpPr>
        <p:spPr>
          <a:xfrm>
            <a:off x="227880" y="914400"/>
            <a:ext cx="2258640" cy="3952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2000" spc="-1" strike="noStrike" u="sng">
                <a:solidFill>
                  <a:srgbClr val="1f497d"/>
                </a:solidFill>
                <a:uFillTx/>
                <a:latin typeface="Arial"/>
              </a:rPr>
              <a:t>Physical </a:t>
            </a:r>
            <a:r>
              <a:rPr b="1" lang="en-US" sz="2000" spc="-1" strike="noStrike" u="sng">
                <a:solidFill>
                  <a:srgbClr val="000000"/>
                </a:solidFill>
                <a:uFillTx/>
                <a:latin typeface="Arial"/>
              </a:rPr>
              <a:t>contact</a:t>
            </a:r>
            <a:r>
              <a:rPr b="1" lang="en-US" sz="2000" spc="-1" strike="noStrike">
                <a:solidFill>
                  <a:srgbClr val="000000"/>
                </a:solidFill>
                <a:latin typeface="Arial"/>
              </a:rPr>
              <a:t> </a:t>
            </a:r>
            <a:endParaRPr b="0" lang="en-US" sz="2000" spc="-1" strike="noStrike">
              <a:latin typeface="Arial"/>
            </a:endParaRPr>
          </a:p>
        </p:txBody>
      </p:sp>
      <p:sp>
        <p:nvSpPr>
          <p:cNvPr id="1190" name="CustomShape 3"/>
          <p:cNvSpPr/>
          <p:nvPr/>
        </p:nvSpPr>
        <p:spPr>
          <a:xfrm>
            <a:off x="-609480" y="0"/>
            <a:ext cx="9448560" cy="756720"/>
          </a:xfrm>
          <a:prstGeom prst="rect">
            <a:avLst/>
          </a:prstGeom>
          <a:noFill/>
          <a:ln w="9360">
            <a:noFill/>
          </a:ln>
        </p:spPr>
        <p:style>
          <a:lnRef idx="0"/>
          <a:fillRef idx="0"/>
          <a:effectRef idx="0"/>
          <a:fontRef idx="minor"/>
        </p:style>
        <p:txBody>
          <a:bodyPr lIns="90000" rIns="90000" tIns="45000" bIns="45000" anchor="ctr"/>
          <a:p>
            <a:pPr marL="225360" algn="ctr">
              <a:lnSpc>
                <a:spcPct val="100000"/>
              </a:lnSpc>
              <a:spcBef>
                <a:spcPts val="1400"/>
              </a:spcBef>
            </a:pPr>
            <a:r>
              <a:rPr b="1" lang="en-US" sz="2800" spc="-1" strike="noStrike">
                <a:solidFill>
                  <a:srgbClr val="000000"/>
                </a:solidFill>
                <a:latin typeface="Arial"/>
                <a:ea typeface="ＭＳ Ｐゴシック"/>
              </a:rPr>
              <a:t>The  Human AEU: Soluble and Physical Cross-talk</a:t>
            </a:r>
            <a:endParaRPr b="0" lang="en-US" sz="2800" spc="-1" strike="noStrike">
              <a:latin typeface="Arial"/>
            </a:endParaRPr>
          </a:p>
        </p:txBody>
      </p:sp>
      <p:sp>
        <p:nvSpPr>
          <p:cNvPr id="1191" name="CustomShape 4"/>
          <p:cNvSpPr/>
          <p:nvPr/>
        </p:nvSpPr>
        <p:spPr>
          <a:xfrm>
            <a:off x="4191120" y="2504160"/>
            <a:ext cx="5028840" cy="3002400"/>
          </a:xfrm>
          <a:prstGeom prst="rect">
            <a:avLst/>
          </a:prstGeom>
          <a:noFill/>
          <a:ln w="9360">
            <a:noFill/>
          </a:ln>
        </p:spPr>
        <p:style>
          <a:lnRef idx="0"/>
          <a:fillRef idx="0"/>
          <a:effectRef idx="0"/>
          <a:fontRef idx="minor"/>
        </p:style>
        <p:txBody>
          <a:bodyPr lIns="90000" rIns="90000" tIns="45000" bIns="45000"/>
          <a:p>
            <a:pPr>
              <a:lnSpc>
                <a:spcPct val="100000"/>
              </a:lnSpc>
            </a:pPr>
            <a:r>
              <a:rPr b="1" lang="en-US" sz="2000" spc="-1" strike="noStrike" u="sng">
                <a:solidFill>
                  <a:srgbClr val="1f497d"/>
                </a:solidFill>
                <a:uFillTx/>
                <a:latin typeface="Arial"/>
              </a:rPr>
              <a:t>Physical</a:t>
            </a:r>
            <a:r>
              <a:rPr b="1" lang="en-US" sz="2000" spc="-1" strike="noStrike" u="sng">
                <a:solidFill>
                  <a:srgbClr val="000000"/>
                </a:solidFill>
                <a:uFillTx/>
                <a:latin typeface="Arial"/>
              </a:rPr>
              <a:t> induced  Cell Activation</a:t>
            </a:r>
            <a:endParaRPr b="0" lang="en-US" sz="2000" spc="-1" strike="noStrike">
              <a:latin typeface="Arial"/>
            </a:endParaRPr>
          </a:p>
          <a:p>
            <a:pPr indent="-216000">
              <a:lnSpc>
                <a:spcPct val="100000"/>
              </a:lnSpc>
              <a:buClr>
                <a:srgbClr val="000000"/>
              </a:buClr>
              <a:buFont typeface="Wingdings" charset="2"/>
              <a:buChar char=""/>
            </a:pPr>
            <a:r>
              <a:rPr b="0" lang="en-US" sz="1700" spc="-1" strike="noStrike">
                <a:solidFill>
                  <a:srgbClr val="000000"/>
                </a:solidFill>
                <a:latin typeface="Arial"/>
              </a:rPr>
              <a:t>MC</a:t>
            </a:r>
            <a:r>
              <a:rPr b="1" lang="en-US" sz="1700" spc="-1" strike="noStrike">
                <a:solidFill>
                  <a:srgbClr val="0000ff"/>
                </a:solidFill>
                <a:latin typeface="Arial"/>
              </a:rPr>
              <a:t> </a:t>
            </a:r>
            <a:r>
              <a:rPr b="0" lang="en-US" sz="1700" spc="-1" strike="noStrike">
                <a:solidFill>
                  <a:srgbClr val="000000"/>
                </a:solidFill>
                <a:latin typeface="Arial"/>
              </a:rPr>
              <a:t>activation ( β-Hex release, tryptase) is induced by Eos via </a:t>
            </a:r>
            <a:r>
              <a:rPr b="1" lang="en-US" sz="1700" spc="-1" strike="noStrike" u="sng">
                <a:solidFill>
                  <a:srgbClr val="000000"/>
                </a:solidFill>
                <a:uFillTx/>
                <a:latin typeface="Arial"/>
              </a:rPr>
              <a:t>2B4/CD48.</a:t>
            </a:r>
            <a:endParaRPr b="0" lang="en-US" sz="1700" spc="-1" strike="noStrike">
              <a:latin typeface="Arial"/>
            </a:endParaRPr>
          </a:p>
          <a:p>
            <a:pPr indent="-216000">
              <a:lnSpc>
                <a:spcPct val="100000"/>
              </a:lnSpc>
              <a:buClr>
                <a:srgbClr val="000000"/>
              </a:buClr>
              <a:buFont typeface="Wingdings" charset="2"/>
              <a:buChar char=""/>
            </a:pPr>
            <a:r>
              <a:rPr b="0" lang="en-US" sz="1700" spc="-1" strike="noStrike">
                <a:solidFill>
                  <a:srgbClr val="000000"/>
                </a:solidFill>
                <a:latin typeface="Arial"/>
              </a:rPr>
              <a:t>Eos</a:t>
            </a:r>
            <a:r>
              <a:rPr b="1" lang="en-US" sz="1700" spc="-1" strike="noStrike">
                <a:solidFill>
                  <a:srgbClr val="000000"/>
                </a:solidFill>
                <a:latin typeface="Arial"/>
              </a:rPr>
              <a:t> </a:t>
            </a:r>
            <a:r>
              <a:rPr b="0" lang="en-US" sz="1700" spc="-1" strike="noStrike">
                <a:solidFill>
                  <a:srgbClr val="000000"/>
                </a:solidFill>
                <a:latin typeface="Arial"/>
              </a:rPr>
              <a:t> activation (EPO release) is induced  by MC but it is not via 2B4/CD48.</a:t>
            </a:r>
            <a:endParaRPr b="0" lang="en-US" sz="1700" spc="-1" strike="noStrike">
              <a:latin typeface="Arial"/>
            </a:endParaRPr>
          </a:p>
          <a:p>
            <a:pPr indent="-216000">
              <a:lnSpc>
                <a:spcPct val="100000"/>
              </a:lnSpc>
              <a:buClr>
                <a:srgbClr val="000000"/>
              </a:buClr>
              <a:buFont typeface="Wingdings" charset="2"/>
              <a:buChar char=""/>
            </a:pPr>
            <a:r>
              <a:rPr b="0" lang="en-US" sz="1700" spc="-1" strike="noStrike">
                <a:solidFill>
                  <a:srgbClr val="000000"/>
                </a:solidFill>
                <a:latin typeface="Arial"/>
              </a:rPr>
              <a:t>MC and Eos  maintain an activated phenotype for up to 3 days :TNFα and  IL-8 release; Syk and Lyn phosphorylation; activating receptors DNAM-1, Nectin2, LFA1 and CD49b expression stable and ICAM-1 on Eos is increased. </a:t>
            </a:r>
            <a:endParaRPr b="0" lang="en-US" sz="1700" spc="-1" strike="noStrike">
              <a:latin typeface="Arial"/>
            </a:endParaRPr>
          </a:p>
          <a:p>
            <a:pPr>
              <a:lnSpc>
                <a:spcPct val="100000"/>
              </a:lnSpc>
            </a:pPr>
            <a:endParaRPr b="0" lang="en-US" sz="1700" spc="-1" strike="noStrike">
              <a:latin typeface="Arial"/>
            </a:endParaRPr>
          </a:p>
        </p:txBody>
      </p:sp>
      <p:grpSp>
        <p:nvGrpSpPr>
          <p:cNvPr id="1192" name="Group 5"/>
          <p:cNvGrpSpPr/>
          <p:nvPr/>
        </p:nvGrpSpPr>
        <p:grpSpPr>
          <a:xfrm>
            <a:off x="3838680" y="762120"/>
            <a:ext cx="4836960" cy="1493640"/>
            <a:chOff x="3838680" y="762120"/>
            <a:chExt cx="4836960" cy="1493640"/>
          </a:xfrm>
        </p:grpSpPr>
        <p:grpSp>
          <p:nvGrpSpPr>
            <p:cNvPr id="1193" name="Group 6"/>
            <p:cNvGrpSpPr/>
            <p:nvPr/>
          </p:nvGrpSpPr>
          <p:grpSpPr>
            <a:xfrm>
              <a:off x="3886920" y="762120"/>
              <a:ext cx="4788720" cy="1493640"/>
              <a:chOff x="3886920" y="762120"/>
              <a:chExt cx="4788720" cy="1493640"/>
            </a:xfrm>
          </p:grpSpPr>
          <p:pic>
            <p:nvPicPr>
              <p:cNvPr id="1194" name="Picture 25" descr=""/>
              <p:cNvPicPr/>
              <p:nvPr/>
            </p:nvPicPr>
            <p:blipFill>
              <a:blip r:embed="rId1"/>
              <a:srcRect l="64462" t="6988" r="19502" b="17543"/>
              <a:stretch/>
            </p:blipFill>
            <p:spPr>
              <a:xfrm>
                <a:off x="5459400" y="762120"/>
                <a:ext cx="1539720" cy="1493640"/>
              </a:xfrm>
              <a:prstGeom prst="rect">
                <a:avLst/>
              </a:prstGeom>
              <a:ln w="9360">
                <a:solidFill>
                  <a:schemeClr val="tx1"/>
                </a:solidFill>
                <a:miter/>
              </a:ln>
            </p:spPr>
          </p:pic>
          <p:pic>
            <p:nvPicPr>
              <p:cNvPr id="1195" name="Picture 45" descr=""/>
              <p:cNvPicPr/>
              <p:nvPr/>
            </p:nvPicPr>
            <p:blipFill>
              <a:blip r:embed="rId2"/>
              <a:srcRect l="7263" t="0" r="23622" b="12742"/>
              <a:stretch/>
            </p:blipFill>
            <p:spPr>
              <a:xfrm>
                <a:off x="3886920" y="762120"/>
                <a:ext cx="1548360" cy="1493640"/>
              </a:xfrm>
              <a:prstGeom prst="rect">
                <a:avLst/>
              </a:prstGeom>
              <a:ln w="6480">
                <a:solidFill>
                  <a:srgbClr val="606060"/>
                </a:solidFill>
                <a:miter/>
              </a:ln>
            </p:spPr>
          </p:pic>
          <p:pic>
            <p:nvPicPr>
              <p:cNvPr id="1196" name="Picture 33" descr=""/>
              <p:cNvPicPr/>
              <p:nvPr/>
            </p:nvPicPr>
            <p:blipFill>
              <a:blip r:embed="rId3"/>
              <a:srcRect l="53357" t="3027" r="6221" b="16879"/>
              <a:stretch/>
            </p:blipFill>
            <p:spPr>
              <a:xfrm rot="5400000">
                <a:off x="7108200" y="688320"/>
                <a:ext cx="1493640" cy="1640880"/>
              </a:xfrm>
              <a:prstGeom prst="rect">
                <a:avLst/>
              </a:prstGeom>
              <a:ln w="6480">
                <a:solidFill>
                  <a:srgbClr val="606060"/>
                </a:solidFill>
                <a:miter/>
              </a:ln>
            </p:spPr>
          </p:pic>
        </p:grpSp>
        <p:pic>
          <p:nvPicPr>
            <p:cNvPr id="1197" name="Picture 3" descr=""/>
            <p:cNvPicPr/>
            <p:nvPr/>
          </p:nvPicPr>
          <p:blipFill>
            <a:blip r:embed="rId4"/>
            <a:srcRect l="0" t="14637" r="30076" b="11659"/>
            <a:stretch/>
          </p:blipFill>
          <p:spPr>
            <a:xfrm>
              <a:off x="3838680" y="772200"/>
              <a:ext cx="1608480" cy="1483200"/>
            </a:xfrm>
            <a:prstGeom prst="rect">
              <a:avLst/>
            </a:prstGeom>
            <a:ln w="9360">
              <a:solidFill>
                <a:schemeClr val="tx1"/>
              </a:solidFill>
              <a:miter/>
            </a:ln>
          </p:spPr>
        </p:pic>
      </p:grpSp>
      <p:sp>
        <p:nvSpPr>
          <p:cNvPr id="1198" name="CustomShape 7"/>
          <p:cNvSpPr/>
          <p:nvPr/>
        </p:nvSpPr>
        <p:spPr>
          <a:xfrm>
            <a:off x="4419720" y="5791320"/>
            <a:ext cx="4990680" cy="1307880"/>
          </a:xfrm>
          <a:prstGeom prst="rect">
            <a:avLst/>
          </a:prstGeom>
          <a:noFill/>
          <a:ln w="9360">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Elishmereni  M and Levi-Schaffer </a:t>
            </a:r>
            <a:r>
              <a:rPr b="0" i="1" lang="en-US" sz="1200" spc="-1" strike="noStrike">
                <a:solidFill>
                  <a:srgbClr val="000000"/>
                </a:solidFill>
                <a:latin typeface="Arial"/>
              </a:rPr>
              <a:t>F, </a:t>
            </a:r>
            <a:r>
              <a:rPr b="1" i="1" lang="en-US" sz="1200" spc="-1" strike="noStrike">
                <a:solidFill>
                  <a:srgbClr val="000000"/>
                </a:solidFill>
                <a:latin typeface="Arial"/>
              </a:rPr>
              <a:t>Int J Biochem Cell Biol </a:t>
            </a:r>
            <a:r>
              <a:rPr b="0" lang="en-US" sz="1200" spc="-1" strike="noStrike">
                <a:solidFill>
                  <a:srgbClr val="000000"/>
                </a:solidFill>
                <a:latin typeface="Arial"/>
              </a:rPr>
              <a:t>2010</a:t>
            </a:r>
            <a:endParaRPr b="0" lang="en-US" sz="1200" spc="-1" strike="noStrike">
              <a:latin typeface="Arial"/>
            </a:endParaRPr>
          </a:p>
          <a:p>
            <a:pPr>
              <a:lnSpc>
                <a:spcPct val="100000"/>
              </a:lnSpc>
            </a:pPr>
            <a:r>
              <a:rPr b="0" lang="en-US" sz="1200" spc="-1" strike="noStrike">
                <a:solidFill>
                  <a:srgbClr val="000000"/>
                </a:solidFill>
                <a:latin typeface="Arial"/>
              </a:rPr>
              <a:t>Minai-Fleminger Y, </a:t>
            </a:r>
            <a:r>
              <a:rPr b="0" i="1" lang="en-US" sz="1200" spc="-1" strike="noStrike">
                <a:solidFill>
                  <a:srgbClr val="000000"/>
                </a:solidFill>
                <a:latin typeface="Arial"/>
              </a:rPr>
              <a:t>et al.</a:t>
            </a:r>
            <a:r>
              <a:rPr b="0" lang="en-US" sz="1200" spc="-1" strike="noStrike">
                <a:solidFill>
                  <a:srgbClr val="000000"/>
                </a:solidFill>
                <a:latin typeface="Arial"/>
              </a:rPr>
              <a:t> </a:t>
            </a:r>
            <a:r>
              <a:rPr b="1" i="1" lang="en-US" sz="1200" spc="-1" strike="noStrike">
                <a:solidFill>
                  <a:srgbClr val="000000"/>
                </a:solidFill>
                <a:latin typeface="Arial"/>
              </a:rPr>
              <a:t>Cell Tissue Res</a:t>
            </a:r>
            <a:r>
              <a:rPr b="0" lang="en-US" sz="1200" spc="-1" strike="noStrike">
                <a:solidFill>
                  <a:srgbClr val="000000"/>
                </a:solidFill>
                <a:latin typeface="Arial"/>
              </a:rPr>
              <a:t> 2010 </a:t>
            </a:r>
            <a:endParaRPr b="0" lang="en-US" sz="1200" spc="-1" strike="noStrike">
              <a:latin typeface="Arial"/>
            </a:endParaRPr>
          </a:p>
          <a:p>
            <a:pPr>
              <a:lnSpc>
                <a:spcPct val="100000"/>
              </a:lnSpc>
            </a:pPr>
            <a:r>
              <a:rPr b="0" lang="en-US" sz="1200" spc="-1" strike="noStrike">
                <a:solidFill>
                  <a:srgbClr val="000000"/>
                </a:solidFill>
                <a:latin typeface="Arial"/>
              </a:rPr>
              <a:t>Elishmereni M </a:t>
            </a:r>
            <a:r>
              <a:rPr b="0" i="1" lang="en-US" sz="1200" spc="-1" strike="noStrike">
                <a:solidFill>
                  <a:srgbClr val="000000"/>
                </a:solidFill>
                <a:latin typeface="Arial"/>
              </a:rPr>
              <a:t>et al</a:t>
            </a:r>
            <a:r>
              <a:rPr b="0" lang="en-US" sz="1200" spc="-1" strike="noStrike">
                <a:solidFill>
                  <a:srgbClr val="000000"/>
                </a:solidFill>
                <a:latin typeface="Arial"/>
              </a:rPr>
              <a:t>, </a:t>
            </a:r>
            <a:r>
              <a:rPr b="1" i="1" lang="en-US" sz="1200" spc="-1" strike="noStrike">
                <a:solidFill>
                  <a:srgbClr val="000000"/>
                </a:solidFill>
                <a:latin typeface="Arial"/>
              </a:rPr>
              <a:t>Allergy</a:t>
            </a:r>
            <a:r>
              <a:rPr b="0" lang="en-US" sz="1200" spc="-1" strike="noStrike">
                <a:solidFill>
                  <a:srgbClr val="000000"/>
                </a:solidFill>
                <a:latin typeface="Arial"/>
              </a:rPr>
              <a:t> 2011 </a:t>
            </a:r>
            <a:endParaRPr b="0" lang="en-US" sz="1200" spc="-1" strike="noStrike">
              <a:latin typeface="Arial"/>
            </a:endParaRPr>
          </a:p>
          <a:p>
            <a:pPr>
              <a:lnSpc>
                <a:spcPct val="100000"/>
              </a:lnSpc>
            </a:pPr>
            <a:r>
              <a:rPr b="0" lang="en-US" sz="1200" spc="-1" strike="noStrike">
                <a:solidFill>
                  <a:srgbClr val="000000"/>
                </a:solidFill>
                <a:latin typeface="Arial"/>
              </a:rPr>
              <a:t>Elishmereni M </a:t>
            </a:r>
            <a:r>
              <a:rPr b="0" i="1" lang="en-US" sz="1200" spc="-1" strike="noStrike">
                <a:solidFill>
                  <a:srgbClr val="000000"/>
                </a:solidFill>
                <a:latin typeface="Arial"/>
              </a:rPr>
              <a:t>et al</a:t>
            </a:r>
            <a:r>
              <a:rPr b="0" lang="en-US" sz="1200" spc="-1" strike="noStrike">
                <a:solidFill>
                  <a:srgbClr val="000000"/>
                </a:solidFill>
                <a:latin typeface="Arial"/>
              </a:rPr>
              <a:t>, </a:t>
            </a:r>
            <a:r>
              <a:rPr b="1" i="1" lang="en-US" sz="1200" spc="-1" strike="noStrike">
                <a:solidFill>
                  <a:srgbClr val="000000"/>
                </a:solidFill>
                <a:latin typeface="Arial"/>
              </a:rPr>
              <a:t>Allergy</a:t>
            </a:r>
            <a:r>
              <a:rPr b="0" lang="en-US" sz="1200" spc="-1" strike="noStrike">
                <a:solidFill>
                  <a:srgbClr val="000000"/>
                </a:solidFill>
                <a:latin typeface="Arial"/>
              </a:rPr>
              <a:t> 2013</a:t>
            </a:r>
            <a:endParaRPr b="0" lang="en-US" sz="1200" spc="-1" strike="noStrike">
              <a:latin typeface="Arial"/>
            </a:endParaRPr>
          </a:p>
          <a:p>
            <a:pPr>
              <a:lnSpc>
                <a:spcPct val="100000"/>
              </a:lnSpc>
            </a:pPr>
            <a:r>
              <a:rPr b="0" lang="en-US" sz="1200" spc="-1" strike="noStrike">
                <a:solidFill>
                  <a:srgbClr val="000000"/>
                </a:solidFill>
                <a:latin typeface="Arial"/>
              </a:rPr>
              <a:t>Elishmereni M </a:t>
            </a:r>
            <a:r>
              <a:rPr b="0" i="1" lang="en-US" sz="1200" spc="-1" strike="noStrike">
                <a:solidFill>
                  <a:srgbClr val="000000"/>
                </a:solidFill>
                <a:latin typeface="Arial"/>
              </a:rPr>
              <a:t>et al </a:t>
            </a:r>
            <a:r>
              <a:rPr b="0" lang="en-US" sz="1200" spc="-1" strike="noStrike">
                <a:solidFill>
                  <a:srgbClr val="000000"/>
                </a:solidFill>
                <a:latin typeface="Arial"/>
              </a:rPr>
              <a:t>,</a:t>
            </a:r>
            <a:r>
              <a:rPr b="1" i="1" lang="en-US" sz="1200" spc="-1" strike="noStrike">
                <a:solidFill>
                  <a:srgbClr val="000000"/>
                </a:solidFill>
                <a:latin typeface="Arial"/>
              </a:rPr>
              <a:t>JID</a:t>
            </a:r>
            <a:r>
              <a:rPr b="0" lang="en-US" sz="1200" spc="-1" strike="noStrike">
                <a:solidFill>
                  <a:srgbClr val="000000"/>
                </a:solidFill>
                <a:latin typeface="Arial"/>
              </a:rPr>
              <a:t> 2014</a:t>
            </a:r>
            <a:endParaRPr b="0" lang="en-US" sz="1200" spc="-1" strike="noStrike">
              <a:latin typeface="Arial"/>
            </a:endParaRPr>
          </a:p>
          <a:p>
            <a:pPr>
              <a:lnSpc>
                <a:spcPct val="100000"/>
              </a:lnSpc>
            </a:pPr>
            <a:endParaRPr b="0" lang="en-US" sz="1200" spc="-1" strike="noStrike">
              <a:latin typeface="Arial"/>
            </a:endParaRPr>
          </a:p>
        </p:txBody>
      </p:sp>
      <p:pic>
        <p:nvPicPr>
          <p:cNvPr id="1199" name="Picture 18" descr=""/>
          <p:cNvPicPr/>
          <p:nvPr/>
        </p:nvPicPr>
        <p:blipFill>
          <a:blip r:embed="rId5"/>
          <a:stretch/>
        </p:blipFill>
        <p:spPr>
          <a:xfrm>
            <a:off x="8839080" y="6179040"/>
            <a:ext cx="194760" cy="590040"/>
          </a:xfrm>
          <a:prstGeom prst="rect">
            <a:avLst/>
          </a:prstGeom>
          <a:ln w="9360">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0" name="Picture 2" descr=""/>
          <p:cNvPicPr/>
          <p:nvPr/>
        </p:nvPicPr>
        <p:blipFill>
          <a:blip r:embed="rId1"/>
          <a:stretch/>
        </p:blipFill>
        <p:spPr>
          <a:xfrm>
            <a:off x="63360" y="1143000"/>
            <a:ext cx="9052200" cy="4342680"/>
          </a:xfrm>
          <a:prstGeom prst="rect">
            <a:avLst/>
          </a:prstGeom>
          <a:ln>
            <a:noFill/>
          </a:ln>
        </p:spPr>
      </p:pic>
      <p:pic>
        <p:nvPicPr>
          <p:cNvPr id="1201" name="Picture 3" descr=""/>
          <p:cNvPicPr/>
          <p:nvPr/>
        </p:nvPicPr>
        <p:blipFill>
          <a:blip r:embed="rId2"/>
          <a:stretch/>
        </p:blipFill>
        <p:spPr>
          <a:xfrm>
            <a:off x="8848800" y="6267600"/>
            <a:ext cx="259920" cy="590040"/>
          </a:xfrm>
          <a:prstGeom prst="rect">
            <a:avLst/>
          </a:prstGeom>
          <a:ln w="9360">
            <a:noFill/>
          </a:ln>
        </p:spPr>
      </p:pic>
      <p:sp>
        <p:nvSpPr>
          <p:cNvPr id="1202" name="CustomShape 1"/>
          <p:cNvSpPr/>
          <p:nvPr/>
        </p:nvSpPr>
        <p:spPr>
          <a:xfrm>
            <a:off x="0" y="152280"/>
            <a:ext cx="8619840" cy="456840"/>
          </a:xfrm>
          <a:prstGeom prst="rect">
            <a:avLst/>
          </a:prstGeom>
          <a:noFill/>
          <a:ln w="9360">
            <a:noFill/>
          </a:ln>
        </p:spPr>
        <p:style>
          <a:lnRef idx="0"/>
          <a:fillRef idx="0"/>
          <a:effectRef idx="0"/>
          <a:fontRef idx="minor"/>
        </p:style>
        <p:txBody>
          <a:bodyPr wrap="none" lIns="182880" rIns="90000" tIns="91440" bIns="91440" anchor="ctr"/>
          <a:p>
            <a:pPr marL="235080" algn="ctr">
              <a:lnSpc>
                <a:spcPct val="100000"/>
              </a:lnSpc>
            </a:pPr>
            <a:r>
              <a:rPr b="1" lang="en-US" sz="2800" spc="-1" strike="noStrike">
                <a:solidFill>
                  <a:srgbClr val="000000"/>
                </a:solidFill>
                <a:latin typeface="Arial"/>
                <a:ea typeface="ＭＳ Ｐゴシック"/>
              </a:rPr>
              <a:t>Murine Model of Atopic Dermatitis (AD)</a:t>
            </a:r>
            <a:endParaRPr b="0" lang="en-US" sz="2800" spc="-1" strike="noStrike">
              <a:latin typeface="Arial"/>
            </a:endParaRPr>
          </a:p>
        </p:txBody>
      </p:sp>
      <p:sp>
        <p:nvSpPr>
          <p:cNvPr id="1203" name="CustomShape 2"/>
          <p:cNvSpPr/>
          <p:nvPr/>
        </p:nvSpPr>
        <p:spPr>
          <a:xfrm>
            <a:off x="457200" y="4993560"/>
            <a:ext cx="786960" cy="2728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200" spc="-1" strike="noStrike">
                <a:solidFill>
                  <a:srgbClr val="ff0000"/>
                </a:solidFill>
                <a:latin typeface="Calibri"/>
              </a:rPr>
              <a:t>OVA/SEB</a:t>
            </a:r>
            <a:endParaRPr b="0" lang="en-US" sz="1200" spc="-1" strike="noStrike">
              <a:latin typeface="Arial"/>
            </a:endParaRPr>
          </a:p>
        </p:txBody>
      </p:sp>
      <p:sp>
        <p:nvSpPr>
          <p:cNvPr id="1204" name="CustomShape 3"/>
          <p:cNvSpPr/>
          <p:nvPr/>
        </p:nvSpPr>
        <p:spPr>
          <a:xfrm>
            <a:off x="457200" y="2730600"/>
            <a:ext cx="786960" cy="2728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200" spc="-1" strike="noStrike">
                <a:solidFill>
                  <a:srgbClr val="ff0000"/>
                </a:solidFill>
                <a:latin typeface="Calibri"/>
              </a:rPr>
              <a:t>OVA/SEB</a:t>
            </a:r>
            <a:endParaRPr b="0" lang="en-US" sz="1200" spc="-1" strike="noStrike">
              <a:latin typeface="Arial"/>
            </a:endParaRPr>
          </a:p>
        </p:txBody>
      </p:sp>
      <p:sp>
        <p:nvSpPr>
          <p:cNvPr id="1205" name="CustomShape 4"/>
          <p:cNvSpPr/>
          <p:nvPr/>
        </p:nvSpPr>
        <p:spPr>
          <a:xfrm>
            <a:off x="5181480" y="6467400"/>
            <a:ext cx="387216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Arial"/>
              </a:rPr>
              <a:t>Adapted from Wang.G </a:t>
            </a:r>
            <a:r>
              <a:rPr b="0" i="1" lang="en-US" sz="1600" spc="-1" strike="noStrike">
                <a:solidFill>
                  <a:srgbClr val="000000"/>
                </a:solidFill>
                <a:latin typeface="Arial"/>
              </a:rPr>
              <a:t>et al,</a:t>
            </a:r>
            <a:r>
              <a:rPr b="1" i="1" lang="en-US" sz="1600" spc="-1" strike="noStrike">
                <a:solidFill>
                  <a:srgbClr val="000000"/>
                </a:solidFill>
                <a:latin typeface="Arial"/>
              </a:rPr>
              <a:t>CEA</a:t>
            </a:r>
            <a:r>
              <a:rPr b="0" i="1" lang="en-US" sz="1600" spc="-1" strike="noStrike">
                <a:solidFill>
                  <a:srgbClr val="000000"/>
                </a:solidFill>
                <a:latin typeface="Arial"/>
              </a:rPr>
              <a:t> </a:t>
            </a:r>
            <a:r>
              <a:rPr b="0" lang="en-US" sz="1600" spc="-1" strike="noStrike">
                <a:solidFill>
                  <a:srgbClr val="000000"/>
                </a:solidFill>
                <a:latin typeface="Arial"/>
              </a:rPr>
              <a:t>2007</a:t>
            </a:r>
            <a:endParaRPr b="0" lang="en-US" sz="1600" spc="-1" strike="noStrike">
              <a:latin typeface="Arial"/>
            </a:endParaRPr>
          </a:p>
        </p:txBody>
      </p:sp>
      <p:sp>
        <p:nvSpPr>
          <p:cNvPr id="1206" name="CustomShape 5"/>
          <p:cNvSpPr/>
          <p:nvPr/>
        </p:nvSpPr>
        <p:spPr>
          <a:xfrm>
            <a:off x="1244520" y="623160"/>
            <a:ext cx="8076960" cy="39528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u="sng">
                <a:solidFill>
                  <a:srgbClr val="000000"/>
                </a:solidFill>
                <a:uFillTx/>
                <a:latin typeface="Arial"/>
              </a:rPr>
              <a:t>The role of MCs, Eos, AEU and  </a:t>
            </a:r>
            <a:r>
              <a:rPr b="1" i="1" lang="en-US" sz="2000" spc="-1" strike="noStrike" u="sng">
                <a:solidFill>
                  <a:srgbClr val="000000"/>
                </a:solidFill>
                <a:uFillTx/>
                <a:latin typeface="Arial"/>
              </a:rPr>
              <a:t>S. aureus</a:t>
            </a:r>
            <a:endParaRPr b="0" lang="en-US" sz="2000" spc="-1" strike="noStrike">
              <a:latin typeface="Arial"/>
            </a:endParaRPr>
          </a:p>
        </p:txBody>
      </p:sp>
      <p:sp>
        <p:nvSpPr>
          <p:cNvPr id="1207" name="CustomShape 6"/>
          <p:cNvSpPr/>
          <p:nvPr/>
        </p:nvSpPr>
        <p:spPr>
          <a:xfrm>
            <a:off x="5207760" y="6227640"/>
            <a:ext cx="3273120" cy="333720"/>
          </a:xfrm>
          <a:prstGeom prst="rect">
            <a:avLst/>
          </a:prstGeom>
          <a:noFill/>
          <a:ln w="9360">
            <a:noFill/>
          </a:ln>
        </p:spPr>
        <p:style>
          <a:lnRef idx="0"/>
          <a:fillRef idx="0"/>
          <a:effectRef idx="0"/>
          <a:fontRef idx="minor"/>
        </p:style>
        <p:txBody>
          <a:bodyPr wrap="none" lIns="90000" rIns="90000" tIns="45000" bIns="45000"/>
          <a:p>
            <a:pPr>
              <a:lnSpc>
                <a:spcPct val="100000"/>
              </a:lnSpc>
              <a:spcBef>
                <a:spcPts val="799"/>
              </a:spcBef>
            </a:pPr>
            <a:r>
              <a:rPr b="0" lang="en-US" sz="1600" spc="-1" strike="noStrike">
                <a:solidFill>
                  <a:srgbClr val="000000"/>
                </a:solidFill>
                <a:latin typeface="Arial"/>
                <a:ea typeface="ＭＳ Ｐゴシック"/>
              </a:rPr>
              <a:t>Elishmereni M </a:t>
            </a:r>
            <a:r>
              <a:rPr b="0" i="1" lang="en-US" sz="1600" spc="-1" strike="noStrike">
                <a:solidFill>
                  <a:srgbClr val="000000"/>
                </a:solidFill>
                <a:latin typeface="Arial"/>
                <a:ea typeface="ＭＳ Ｐゴシック"/>
              </a:rPr>
              <a:t>et al, </a:t>
            </a:r>
            <a:r>
              <a:rPr b="1" i="1" lang="en-US" sz="1600" spc="-1" strike="noStrike">
                <a:solidFill>
                  <a:srgbClr val="000000"/>
                </a:solidFill>
                <a:latin typeface="Arial"/>
                <a:ea typeface="ＭＳ Ｐゴシック"/>
              </a:rPr>
              <a:t>Allergy</a:t>
            </a:r>
            <a:r>
              <a:rPr b="0" i="1" lang="en-US" sz="1600" spc="-1" strike="noStrike">
                <a:solidFill>
                  <a:srgbClr val="000000"/>
                </a:solidFill>
                <a:latin typeface="Arial"/>
                <a:ea typeface="ＭＳ Ｐゴシック"/>
              </a:rPr>
              <a:t>, </a:t>
            </a:r>
            <a:r>
              <a:rPr b="0" lang="en-US" sz="1600" spc="-1" strike="noStrike">
                <a:solidFill>
                  <a:srgbClr val="000000"/>
                </a:solidFill>
                <a:latin typeface="Arial"/>
                <a:ea typeface="ＭＳ Ｐゴシック"/>
              </a:rPr>
              <a:t>2013</a:t>
            </a:r>
            <a:endParaRPr b="0" lang="en-US" sz="1600" spc="-1" strike="noStrike">
              <a:latin typeface="Arial"/>
            </a:endParaRPr>
          </a:p>
        </p:txBody>
      </p:sp>
      <p:grpSp>
        <p:nvGrpSpPr>
          <p:cNvPr id="1208" name="Group 7"/>
          <p:cNvGrpSpPr/>
          <p:nvPr/>
        </p:nvGrpSpPr>
        <p:grpSpPr>
          <a:xfrm>
            <a:off x="7008480" y="521280"/>
            <a:ext cx="2211120" cy="1913040"/>
            <a:chOff x="7008480" y="521280"/>
            <a:chExt cx="2211120" cy="1913040"/>
          </a:xfrm>
        </p:grpSpPr>
        <p:grpSp>
          <p:nvGrpSpPr>
            <p:cNvPr id="1209" name="Group 8"/>
            <p:cNvGrpSpPr/>
            <p:nvPr/>
          </p:nvGrpSpPr>
          <p:grpSpPr>
            <a:xfrm>
              <a:off x="7237080" y="521280"/>
              <a:ext cx="1982520" cy="1913040"/>
              <a:chOff x="7237080" y="521280"/>
              <a:chExt cx="1982520" cy="1913040"/>
            </a:xfrm>
          </p:grpSpPr>
          <p:pic>
            <p:nvPicPr>
              <p:cNvPr id="1210" name="Picture 8" descr=""/>
              <p:cNvPicPr/>
              <p:nvPr/>
            </p:nvPicPr>
            <p:blipFill>
              <a:blip r:embed="rId3"/>
              <a:stretch/>
            </p:blipFill>
            <p:spPr>
              <a:xfrm>
                <a:off x="7237080" y="1007640"/>
                <a:ext cx="1982520" cy="1181880"/>
              </a:xfrm>
              <a:prstGeom prst="rect">
                <a:avLst/>
              </a:prstGeom>
              <a:ln w="9360">
                <a:noFill/>
              </a:ln>
            </p:spPr>
          </p:pic>
          <p:sp>
            <p:nvSpPr>
              <p:cNvPr id="1211" name="CustomShape 9"/>
              <p:cNvSpPr/>
              <p:nvPr/>
            </p:nvSpPr>
            <p:spPr>
              <a:xfrm>
                <a:off x="7297920" y="521280"/>
                <a:ext cx="786960" cy="575640"/>
              </a:xfrm>
              <a:prstGeom prst="rect">
                <a:avLst/>
              </a:prstGeom>
              <a:noFill/>
              <a:ln w="9360">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rPr>
                  <a:t>Human </a:t>
                </a:r>
                <a:r>
                  <a:rPr b="1" lang="en-US" sz="1600" spc="-1" strike="noStrike">
                    <a:solidFill>
                      <a:srgbClr val="0000ff"/>
                    </a:solidFill>
                    <a:latin typeface="Times New Roman"/>
                  </a:rPr>
                  <a:t>MC</a:t>
                </a:r>
                <a:r>
                  <a:rPr b="1" lang="en-US" sz="1600" spc="-1" strike="noStrike">
                    <a:solidFill>
                      <a:srgbClr val="000000"/>
                    </a:solidFill>
                    <a:latin typeface="Times New Roman"/>
                  </a:rPr>
                  <a:t>:</a:t>
                </a:r>
                <a:endParaRPr b="0" lang="en-US" sz="1600" spc="-1" strike="noStrike">
                  <a:latin typeface="Arial"/>
                </a:endParaRPr>
              </a:p>
            </p:txBody>
          </p:sp>
          <p:sp>
            <p:nvSpPr>
              <p:cNvPr id="1212" name="CustomShape 10"/>
              <p:cNvSpPr/>
              <p:nvPr/>
            </p:nvSpPr>
            <p:spPr>
              <a:xfrm>
                <a:off x="8326080" y="521280"/>
                <a:ext cx="786960" cy="575640"/>
              </a:xfrm>
              <a:prstGeom prst="rect">
                <a:avLst/>
              </a:prstGeom>
              <a:noFill/>
              <a:ln w="9360">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rPr>
                  <a:t>Mouse </a:t>
                </a:r>
                <a:r>
                  <a:rPr b="1" lang="en-US" sz="1600" spc="-1" strike="noStrike">
                    <a:solidFill>
                      <a:srgbClr val="0000ff"/>
                    </a:solidFill>
                    <a:latin typeface="Times New Roman"/>
                  </a:rPr>
                  <a:t>MC</a:t>
                </a:r>
                <a:r>
                  <a:rPr b="1" lang="en-US" sz="1600" spc="-1" strike="noStrike">
                    <a:solidFill>
                      <a:srgbClr val="000000"/>
                    </a:solidFill>
                    <a:latin typeface="Times New Roman"/>
                  </a:rPr>
                  <a:t>:</a:t>
                </a:r>
                <a:endParaRPr b="0" lang="en-US" sz="1600" spc="-1" strike="noStrike">
                  <a:latin typeface="Arial"/>
                </a:endParaRPr>
              </a:p>
            </p:txBody>
          </p:sp>
          <p:sp>
            <p:nvSpPr>
              <p:cNvPr id="1213" name="CustomShape 11"/>
              <p:cNvSpPr/>
              <p:nvPr/>
            </p:nvSpPr>
            <p:spPr>
              <a:xfrm>
                <a:off x="7297920" y="2161440"/>
                <a:ext cx="609480" cy="272880"/>
              </a:xfrm>
              <a:prstGeom prst="rect">
                <a:avLst/>
              </a:prstGeom>
              <a:noFill/>
              <a:ln w="9360">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a:t>
                </a:r>
                <a:endParaRPr b="0" lang="en-US" sz="1200" spc="-1" strike="noStrike">
                  <a:latin typeface="Arial"/>
                </a:endParaRPr>
              </a:p>
            </p:txBody>
          </p:sp>
        </p:grpSp>
        <p:sp>
          <p:nvSpPr>
            <p:cNvPr id="1214" name="CustomShape 12"/>
            <p:cNvSpPr/>
            <p:nvPr/>
          </p:nvSpPr>
          <p:spPr>
            <a:xfrm>
              <a:off x="7008480" y="627120"/>
              <a:ext cx="2209320" cy="152352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gr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215" name="Chart 1"/>
          <p:cNvGraphicFramePr/>
          <p:nvPr/>
        </p:nvGraphicFramePr>
        <p:xfrm>
          <a:off x="287280" y="2910240"/>
          <a:ext cx="1935720" cy="134784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16" name="Chart 2"/>
          <p:cNvGraphicFramePr/>
          <p:nvPr/>
        </p:nvGraphicFramePr>
        <p:xfrm>
          <a:off x="2471760" y="2918880"/>
          <a:ext cx="1935720" cy="13478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17" name="Chart 3"/>
          <p:cNvGraphicFramePr/>
          <p:nvPr/>
        </p:nvGraphicFramePr>
        <p:xfrm>
          <a:off x="4588200" y="2901600"/>
          <a:ext cx="1935720" cy="1347840"/>
        </p:xfrm>
        <a:graphic>
          <a:graphicData uri="http://schemas.openxmlformats.org/drawingml/2006/chart">
            <c:chart xmlns:c="http://schemas.openxmlformats.org/drawingml/2006/chart" xmlns:r="http://schemas.openxmlformats.org/officeDocument/2006/relationships" r:id="rId3"/>
          </a:graphicData>
        </a:graphic>
      </p:graphicFrame>
      <p:sp>
        <p:nvSpPr>
          <p:cNvPr id="1218" name="CustomShape 1"/>
          <p:cNvSpPr/>
          <p:nvPr/>
        </p:nvSpPr>
        <p:spPr>
          <a:xfrm rot="16200000">
            <a:off x="-146160" y="3180600"/>
            <a:ext cx="748080" cy="27288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Calibri"/>
              </a:rPr>
              <a:t>pg/ml</a:t>
            </a:r>
            <a:endParaRPr b="0" lang="en-US" sz="1200" spc="-1" strike="noStrike">
              <a:latin typeface="Arial"/>
            </a:endParaRPr>
          </a:p>
        </p:txBody>
      </p:sp>
      <p:sp>
        <p:nvSpPr>
          <p:cNvPr id="1219" name="CustomShape 2"/>
          <p:cNvSpPr/>
          <p:nvPr/>
        </p:nvSpPr>
        <p:spPr>
          <a:xfrm rot="16200000">
            <a:off x="2012400" y="3222360"/>
            <a:ext cx="748080" cy="27288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Calibri"/>
              </a:rPr>
              <a:t>OD (405)</a:t>
            </a:r>
            <a:endParaRPr b="0" lang="en-US" sz="1200" spc="-1" strike="noStrike">
              <a:latin typeface="Arial"/>
            </a:endParaRPr>
          </a:p>
        </p:txBody>
      </p:sp>
      <p:sp>
        <p:nvSpPr>
          <p:cNvPr id="1220" name="CustomShape 3"/>
          <p:cNvSpPr/>
          <p:nvPr/>
        </p:nvSpPr>
        <p:spPr>
          <a:xfrm>
            <a:off x="744840" y="261864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Total IgE</a:t>
            </a:r>
            <a:endParaRPr b="0" lang="en-US" sz="1200" spc="-1" strike="noStrike">
              <a:latin typeface="Arial"/>
            </a:endParaRPr>
          </a:p>
        </p:txBody>
      </p:sp>
      <p:sp>
        <p:nvSpPr>
          <p:cNvPr id="1221" name="CustomShape 4"/>
          <p:cNvSpPr/>
          <p:nvPr/>
        </p:nvSpPr>
        <p:spPr>
          <a:xfrm>
            <a:off x="2819160" y="261648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OVA IgE</a:t>
            </a:r>
            <a:endParaRPr b="0" lang="en-US" sz="1200" spc="-1" strike="noStrike">
              <a:latin typeface="Arial"/>
            </a:endParaRPr>
          </a:p>
        </p:txBody>
      </p:sp>
      <p:sp>
        <p:nvSpPr>
          <p:cNvPr id="1222" name="CustomShape 5"/>
          <p:cNvSpPr/>
          <p:nvPr/>
        </p:nvSpPr>
        <p:spPr>
          <a:xfrm rot="16200000">
            <a:off x="4108320" y="3138840"/>
            <a:ext cx="748080" cy="27288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Calibri"/>
              </a:rPr>
              <a:t>pg/ml</a:t>
            </a:r>
            <a:endParaRPr b="0" lang="en-US" sz="1200" spc="-1" strike="noStrike">
              <a:latin typeface="Arial"/>
            </a:endParaRPr>
          </a:p>
        </p:txBody>
      </p:sp>
      <p:sp>
        <p:nvSpPr>
          <p:cNvPr id="1223" name="CustomShape 6"/>
          <p:cNvSpPr/>
          <p:nvPr/>
        </p:nvSpPr>
        <p:spPr>
          <a:xfrm>
            <a:off x="5191920" y="269496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TNFα</a:t>
            </a:r>
            <a:endParaRPr b="0" lang="en-US" sz="1200" spc="-1" strike="noStrike">
              <a:latin typeface="Arial"/>
            </a:endParaRPr>
          </a:p>
        </p:txBody>
      </p:sp>
      <p:sp>
        <p:nvSpPr>
          <p:cNvPr id="1224" name="CustomShape 7"/>
          <p:cNvSpPr/>
          <p:nvPr/>
        </p:nvSpPr>
        <p:spPr>
          <a:xfrm rot="16200000">
            <a:off x="6211080" y="3220560"/>
            <a:ext cx="1013040" cy="27288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Calibri"/>
              </a:rPr>
              <a:t>CPU( x1000)</a:t>
            </a:r>
            <a:endParaRPr b="0" lang="en-US" sz="1200" spc="-1" strike="noStrike">
              <a:latin typeface="Arial"/>
            </a:endParaRPr>
          </a:p>
        </p:txBody>
      </p:sp>
      <p:sp>
        <p:nvSpPr>
          <p:cNvPr id="1225" name="CustomShape 8"/>
          <p:cNvSpPr/>
          <p:nvPr/>
        </p:nvSpPr>
        <p:spPr>
          <a:xfrm>
            <a:off x="1035000" y="3107520"/>
            <a:ext cx="376560" cy="7560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26" name="CustomShape 9"/>
          <p:cNvSpPr/>
          <p:nvPr/>
        </p:nvSpPr>
        <p:spPr>
          <a:xfrm>
            <a:off x="1060200" y="3019680"/>
            <a:ext cx="29808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27" name="CustomShape 10"/>
          <p:cNvSpPr/>
          <p:nvPr/>
        </p:nvSpPr>
        <p:spPr>
          <a:xfrm>
            <a:off x="1035000" y="3026160"/>
            <a:ext cx="714960" cy="15696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28" name="CustomShape 11"/>
          <p:cNvSpPr/>
          <p:nvPr/>
        </p:nvSpPr>
        <p:spPr>
          <a:xfrm>
            <a:off x="1026360" y="2937240"/>
            <a:ext cx="776520" cy="15012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p=0.05</a:t>
            </a:r>
            <a:endParaRPr b="0" lang="en-US" sz="800" spc="-1" strike="noStrike">
              <a:latin typeface="Arial"/>
            </a:endParaRPr>
          </a:p>
        </p:txBody>
      </p:sp>
      <p:sp>
        <p:nvSpPr>
          <p:cNvPr id="1229" name="CustomShape 12"/>
          <p:cNvSpPr/>
          <p:nvPr/>
        </p:nvSpPr>
        <p:spPr>
          <a:xfrm>
            <a:off x="3306240" y="2937240"/>
            <a:ext cx="298080" cy="15012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30" name="CustomShape 13"/>
          <p:cNvSpPr/>
          <p:nvPr/>
        </p:nvSpPr>
        <p:spPr>
          <a:xfrm>
            <a:off x="3124080" y="3026160"/>
            <a:ext cx="714960" cy="15696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31" name="CustomShape 14"/>
          <p:cNvSpPr/>
          <p:nvPr/>
        </p:nvSpPr>
        <p:spPr>
          <a:xfrm flipH="1">
            <a:off x="6012720" y="3036960"/>
            <a:ext cx="346680" cy="9072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32" name="CustomShape 15"/>
          <p:cNvSpPr/>
          <p:nvPr/>
        </p:nvSpPr>
        <p:spPr>
          <a:xfrm>
            <a:off x="5257800" y="3036960"/>
            <a:ext cx="717120" cy="15696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33" name="CustomShape 16"/>
          <p:cNvSpPr/>
          <p:nvPr/>
        </p:nvSpPr>
        <p:spPr>
          <a:xfrm>
            <a:off x="5473800" y="2942640"/>
            <a:ext cx="298080" cy="15012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34" name="CustomShape 17"/>
          <p:cNvSpPr/>
          <p:nvPr/>
        </p:nvSpPr>
        <p:spPr>
          <a:xfrm>
            <a:off x="5937480" y="2942640"/>
            <a:ext cx="497160" cy="15012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p=0.09</a:t>
            </a:r>
            <a:endParaRPr b="0" lang="en-US" sz="800" spc="-1" strike="noStrike">
              <a:latin typeface="Arial"/>
            </a:endParaRPr>
          </a:p>
        </p:txBody>
      </p:sp>
      <p:grpSp>
        <p:nvGrpSpPr>
          <p:cNvPr id="1235" name="Group 18"/>
          <p:cNvGrpSpPr/>
          <p:nvPr/>
        </p:nvGrpSpPr>
        <p:grpSpPr>
          <a:xfrm>
            <a:off x="6934320" y="3200400"/>
            <a:ext cx="1935720" cy="1667160"/>
            <a:chOff x="6934320" y="3200400"/>
            <a:chExt cx="1935720" cy="1667160"/>
          </a:xfrm>
        </p:grpSpPr>
        <p:graphicFrame>
          <p:nvGraphicFramePr>
            <p:cNvPr id="1236" name="Chart 4"/>
            <p:cNvGraphicFramePr/>
            <p:nvPr/>
          </p:nvGraphicFramePr>
          <p:xfrm>
            <a:off x="6934320" y="3519720"/>
            <a:ext cx="1935720" cy="1347840"/>
          </p:xfrm>
          <a:graphic>
            <a:graphicData uri="http://schemas.openxmlformats.org/drawingml/2006/chart">
              <c:chart xmlns:c="http://schemas.openxmlformats.org/drawingml/2006/chart" xmlns:r="http://schemas.openxmlformats.org/officeDocument/2006/relationships" r:id="rId4"/>
            </a:graphicData>
          </a:graphic>
        </p:graphicFrame>
        <p:sp>
          <p:nvSpPr>
            <p:cNvPr id="1237" name="CustomShape 19"/>
            <p:cNvSpPr/>
            <p:nvPr/>
          </p:nvSpPr>
          <p:spPr>
            <a:xfrm>
              <a:off x="7212240" y="320040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Total cells in LN</a:t>
              </a:r>
              <a:endParaRPr b="0" lang="en-US" sz="1200" spc="-1" strike="noStrike">
                <a:latin typeface="Arial"/>
              </a:endParaRPr>
            </a:p>
          </p:txBody>
        </p:sp>
        <p:sp>
          <p:nvSpPr>
            <p:cNvPr id="1238" name="CustomShape 20"/>
            <p:cNvSpPr/>
            <p:nvPr/>
          </p:nvSpPr>
          <p:spPr>
            <a:xfrm flipH="1">
              <a:off x="8198280" y="3659760"/>
              <a:ext cx="346680" cy="9180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39" name="CustomShape 21"/>
            <p:cNvSpPr/>
            <p:nvPr/>
          </p:nvSpPr>
          <p:spPr>
            <a:xfrm>
              <a:off x="7494120" y="3659760"/>
              <a:ext cx="666360" cy="15696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40" name="CustomShape 22"/>
            <p:cNvSpPr/>
            <p:nvPr/>
          </p:nvSpPr>
          <p:spPr>
            <a:xfrm>
              <a:off x="7682400" y="3565440"/>
              <a:ext cx="298080" cy="15012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41" name="CustomShape 23"/>
            <p:cNvSpPr/>
            <p:nvPr/>
          </p:nvSpPr>
          <p:spPr>
            <a:xfrm>
              <a:off x="8146080" y="3569760"/>
              <a:ext cx="439920" cy="15012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grpSp>
      <p:grpSp>
        <p:nvGrpSpPr>
          <p:cNvPr id="1242" name="Group 24"/>
          <p:cNvGrpSpPr/>
          <p:nvPr/>
        </p:nvGrpSpPr>
        <p:grpSpPr>
          <a:xfrm>
            <a:off x="-76320" y="4472280"/>
            <a:ext cx="2400840" cy="1852200"/>
            <a:chOff x="-76320" y="4472280"/>
            <a:chExt cx="2400840" cy="1852200"/>
          </a:xfrm>
        </p:grpSpPr>
        <p:sp>
          <p:nvSpPr>
            <p:cNvPr id="1243" name="CustomShape 25"/>
            <p:cNvSpPr/>
            <p:nvPr/>
          </p:nvSpPr>
          <p:spPr>
            <a:xfrm rot="16200000">
              <a:off x="-222480" y="5151240"/>
              <a:ext cx="748080" cy="45540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Calibri"/>
                </a:rPr>
                <a:t>Cells/HPF</a:t>
              </a:r>
              <a:endParaRPr b="0" lang="en-US" sz="1200" spc="-1" strike="noStrike">
                <a:latin typeface="Arial"/>
              </a:endParaRPr>
            </a:p>
          </p:txBody>
        </p:sp>
        <p:sp>
          <p:nvSpPr>
            <p:cNvPr id="1244" name="CustomShape 26"/>
            <p:cNvSpPr/>
            <p:nvPr/>
          </p:nvSpPr>
          <p:spPr>
            <a:xfrm>
              <a:off x="288720" y="447228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CD3+</a:t>
              </a:r>
              <a:endParaRPr b="0" lang="en-US" sz="1200" spc="-1" strike="noStrike">
                <a:latin typeface="Arial"/>
              </a:endParaRPr>
            </a:p>
          </p:txBody>
        </p:sp>
        <p:graphicFrame>
          <p:nvGraphicFramePr>
            <p:cNvPr id="1245" name="Chart 72"/>
            <p:cNvGraphicFramePr/>
            <p:nvPr/>
          </p:nvGraphicFramePr>
          <p:xfrm>
            <a:off x="230760" y="4894560"/>
            <a:ext cx="2093760" cy="1429920"/>
          </p:xfrm>
          <a:graphic>
            <a:graphicData uri="http://schemas.openxmlformats.org/drawingml/2006/chart">
              <c:chart xmlns:c="http://schemas.openxmlformats.org/drawingml/2006/chart" xmlns:r="http://schemas.openxmlformats.org/officeDocument/2006/relationships" r:id="rId5"/>
            </a:graphicData>
          </a:graphic>
        </p:graphicFrame>
        <p:sp>
          <p:nvSpPr>
            <p:cNvPr id="1246" name="CustomShape 27"/>
            <p:cNvSpPr/>
            <p:nvPr/>
          </p:nvSpPr>
          <p:spPr>
            <a:xfrm flipH="1">
              <a:off x="1755720" y="5024520"/>
              <a:ext cx="403920" cy="896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47" name="CustomShape 28"/>
            <p:cNvSpPr/>
            <p:nvPr/>
          </p:nvSpPr>
          <p:spPr>
            <a:xfrm>
              <a:off x="847800" y="5024520"/>
              <a:ext cx="852480" cy="158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48" name="CustomShape 29"/>
            <p:cNvSpPr/>
            <p:nvPr/>
          </p:nvSpPr>
          <p:spPr>
            <a:xfrm>
              <a:off x="1141920" y="4929840"/>
              <a:ext cx="29808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49" name="CustomShape 30"/>
            <p:cNvSpPr/>
            <p:nvPr/>
          </p:nvSpPr>
          <p:spPr>
            <a:xfrm>
              <a:off x="1713600" y="4934520"/>
              <a:ext cx="44208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grpSp>
      <p:grpSp>
        <p:nvGrpSpPr>
          <p:cNvPr id="1250" name="Group 31"/>
          <p:cNvGrpSpPr/>
          <p:nvPr/>
        </p:nvGrpSpPr>
        <p:grpSpPr>
          <a:xfrm>
            <a:off x="2364840" y="4568400"/>
            <a:ext cx="2093760" cy="1724760"/>
            <a:chOff x="2364840" y="4568400"/>
            <a:chExt cx="2093760" cy="1724760"/>
          </a:xfrm>
        </p:grpSpPr>
        <p:sp>
          <p:nvSpPr>
            <p:cNvPr id="1251" name="CustomShape 32"/>
            <p:cNvSpPr/>
            <p:nvPr/>
          </p:nvSpPr>
          <p:spPr>
            <a:xfrm>
              <a:off x="2448000" y="456840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CD4+</a:t>
              </a:r>
              <a:endParaRPr b="0" lang="en-US" sz="1200" spc="-1" strike="noStrike">
                <a:latin typeface="Arial"/>
              </a:endParaRPr>
            </a:p>
          </p:txBody>
        </p:sp>
        <p:graphicFrame>
          <p:nvGraphicFramePr>
            <p:cNvPr id="1252" name="Chart 73"/>
            <p:cNvGraphicFramePr/>
            <p:nvPr/>
          </p:nvGraphicFramePr>
          <p:xfrm>
            <a:off x="2364840" y="4863240"/>
            <a:ext cx="2093760" cy="1429920"/>
          </p:xfrm>
          <a:graphic>
            <a:graphicData uri="http://schemas.openxmlformats.org/drawingml/2006/chart">
              <c:chart xmlns:c="http://schemas.openxmlformats.org/drawingml/2006/chart" xmlns:r="http://schemas.openxmlformats.org/officeDocument/2006/relationships" r:id="rId6"/>
            </a:graphicData>
          </a:graphic>
        </p:graphicFrame>
        <p:sp>
          <p:nvSpPr>
            <p:cNvPr id="1253" name="CustomShape 33"/>
            <p:cNvSpPr/>
            <p:nvPr/>
          </p:nvSpPr>
          <p:spPr>
            <a:xfrm flipH="1">
              <a:off x="3883680" y="4993200"/>
              <a:ext cx="403920" cy="896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54" name="CustomShape 34"/>
            <p:cNvSpPr/>
            <p:nvPr/>
          </p:nvSpPr>
          <p:spPr>
            <a:xfrm>
              <a:off x="2992680" y="4993200"/>
              <a:ext cx="852480" cy="158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55" name="CustomShape 35"/>
            <p:cNvSpPr/>
            <p:nvPr/>
          </p:nvSpPr>
          <p:spPr>
            <a:xfrm>
              <a:off x="3265560" y="4898880"/>
              <a:ext cx="29808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56" name="CustomShape 36"/>
            <p:cNvSpPr/>
            <p:nvPr/>
          </p:nvSpPr>
          <p:spPr>
            <a:xfrm>
              <a:off x="3843360" y="4903200"/>
              <a:ext cx="43992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grpSp>
      <p:grpSp>
        <p:nvGrpSpPr>
          <p:cNvPr id="1257" name="Group 37"/>
          <p:cNvGrpSpPr/>
          <p:nvPr/>
        </p:nvGrpSpPr>
        <p:grpSpPr>
          <a:xfrm>
            <a:off x="4267080" y="4599720"/>
            <a:ext cx="2132280" cy="1724760"/>
            <a:chOff x="4267080" y="4599720"/>
            <a:chExt cx="2132280" cy="1724760"/>
          </a:xfrm>
        </p:grpSpPr>
        <p:sp>
          <p:nvSpPr>
            <p:cNvPr id="1258" name="CustomShape 38"/>
            <p:cNvSpPr/>
            <p:nvPr/>
          </p:nvSpPr>
          <p:spPr>
            <a:xfrm>
              <a:off x="4772160" y="459972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CD8+</a:t>
              </a:r>
              <a:endParaRPr b="0" lang="en-US" sz="1200" spc="-1" strike="noStrike">
                <a:latin typeface="Arial"/>
              </a:endParaRPr>
            </a:p>
          </p:txBody>
        </p:sp>
        <p:graphicFrame>
          <p:nvGraphicFramePr>
            <p:cNvPr id="1259" name="Chart 74"/>
            <p:cNvGraphicFramePr/>
            <p:nvPr/>
          </p:nvGraphicFramePr>
          <p:xfrm>
            <a:off x="4267080" y="4894560"/>
            <a:ext cx="2093760" cy="1429920"/>
          </p:xfrm>
          <a:graphic>
            <a:graphicData uri="http://schemas.openxmlformats.org/drawingml/2006/chart">
              <c:chart xmlns:c="http://schemas.openxmlformats.org/drawingml/2006/chart" xmlns:r="http://schemas.openxmlformats.org/officeDocument/2006/relationships" r:id="rId7"/>
            </a:graphicData>
          </a:graphic>
        </p:graphicFrame>
        <p:sp>
          <p:nvSpPr>
            <p:cNvPr id="1260" name="CustomShape 39"/>
            <p:cNvSpPr/>
            <p:nvPr/>
          </p:nvSpPr>
          <p:spPr>
            <a:xfrm>
              <a:off x="4888440" y="5072760"/>
              <a:ext cx="852480" cy="158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61" name="CustomShape 40"/>
            <p:cNvSpPr/>
            <p:nvPr/>
          </p:nvSpPr>
          <p:spPr>
            <a:xfrm>
              <a:off x="5138280" y="4978440"/>
              <a:ext cx="29808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62" name="CustomShape 41"/>
            <p:cNvSpPr/>
            <p:nvPr/>
          </p:nvSpPr>
          <p:spPr>
            <a:xfrm>
              <a:off x="5362560" y="4990320"/>
              <a:ext cx="852480" cy="158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63" name="CustomShape 42"/>
            <p:cNvSpPr/>
            <p:nvPr/>
          </p:nvSpPr>
          <p:spPr>
            <a:xfrm>
              <a:off x="5578560" y="4896000"/>
              <a:ext cx="556200" cy="15012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p=0.08</a:t>
              </a:r>
              <a:endParaRPr b="0" lang="en-US" sz="800" spc="-1" strike="noStrike">
                <a:latin typeface="Arial"/>
              </a:endParaRPr>
            </a:p>
          </p:txBody>
        </p:sp>
      </p:grpSp>
      <p:grpSp>
        <p:nvGrpSpPr>
          <p:cNvPr id="1264" name="Group 43"/>
          <p:cNvGrpSpPr/>
          <p:nvPr/>
        </p:nvGrpSpPr>
        <p:grpSpPr>
          <a:xfrm>
            <a:off x="6440400" y="4599720"/>
            <a:ext cx="2093760" cy="1648440"/>
            <a:chOff x="6440400" y="4599720"/>
            <a:chExt cx="2093760" cy="1648440"/>
          </a:xfrm>
        </p:grpSpPr>
        <p:sp>
          <p:nvSpPr>
            <p:cNvPr id="1265" name="CustomShape 44"/>
            <p:cNvSpPr/>
            <p:nvPr/>
          </p:nvSpPr>
          <p:spPr>
            <a:xfrm>
              <a:off x="6722280" y="459972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Foxp3+</a:t>
              </a:r>
              <a:endParaRPr b="0" lang="en-US" sz="1200" spc="-1" strike="noStrike">
                <a:latin typeface="Arial"/>
              </a:endParaRPr>
            </a:p>
          </p:txBody>
        </p:sp>
        <p:graphicFrame>
          <p:nvGraphicFramePr>
            <p:cNvPr id="1266" name="Chart 75"/>
            <p:cNvGraphicFramePr/>
            <p:nvPr/>
          </p:nvGraphicFramePr>
          <p:xfrm>
            <a:off x="6440400" y="4818240"/>
            <a:ext cx="2093760" cy="1429920"/>
          </p:xfrm>
          <a:graphic>
            <a:graphicData uri="http://schemas.openxmlformats.org/drawingml/2006/chart">
              <c:chart xmlns:c="http://schemas.openxmlformats.org/drawingml/2006/chart" xmlns:r="http://schemas.openxmlformats.org/officeDocument/2006/relationships" r:id="rId8"/>
            </a:graphicData>
          </a:graphic>
        </p:graphicFrame>
        <p:sp>
          <p:nvSpPr>
            <p:cNvPr id="1267" name="CustomShape 45"/>
            <p:cNvSpPr/>
            <p:nvPr/>
          </p:nvSpPr>
          <p:spPr>
            <a:xfrm flipH="1">
              <a:off x="7937280" y="5005440"/>
              <a:ext cx="403920" cy="149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68" name="CustomShape 46"/>
            <p:cNvSpPr/>
            <p:nvPr/>
          </p:nvSpPr>
          <p:spPr>
            <a:xfrm>
              <a:off x="7918200" y="4915440"/>
              <a:ext cx="43992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grpSp>
      <p:grpSp>
        <p:nvGrpSpPr>
          <p:cNvPr id="1269" name="Group 47"/>
          <p:cNvGrpSpPr/>
          <p:nvPr/>
        </p:nvGrpSpPr>
        <p:grpSpPr>
          <a:xfrm>
            <a:off x="6934320" y="200160"/>
            <a:ext cx="2209320" cy="1404720"/>
            <a:chOff x="6934320" y="200160"/>
            <a:chExt cx="2209320" cy="1404720"/>
          </a:xfrm>
        </p:grpSpPr>
        <p:sp>
          <p:nvSpPr>
            <p:cNvPr id="1270" name="CustomShape 48"/>
            <p:cNvSpPr/>
            <p:nvPr/>
          </p:nvSpPr>
          <p:spPr>
            <a:xfrm>
              <a:off x="8147520" y="200160"/>
              <a:ext cx="99612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Total MC</a:t>
              </a:r>
              <a:endParaRPr b="0" lang="en-US" sz="1200" spc="-1" strike="noStrike">
                <a:latin typeface="Arial"/>
              </a:endParaRPr>
            </a:p>
          </p:txBody>
        </p:sp>
        <p:grpSp>
          <p:nvGrpSpPr>
            <p:cNvPr id="1271" name="Group 49"/>
            <p:cNvGrpSpPr/>
            <p:nvPr/>
          </p:nvGrpSpPr>
          <p:grpSpPr>
            <a:xfrm>
              <a:off x="6934320" y="228600"/>
              <a:ext cx="1730160" cy="1376280"/>
              <a:chOff x="6934320" y="228600"/>
              <a:chExt cx="1730160" cy="1376280"/>
            </a:xfrm>
          </p:grpSpPr>
          <p:graphicFrame>
            <p:nvGraphicFramePr>
              <p:cNvPr id="1272" name="Chart 76"/>
              <p:cNvGraphicFramePr/>
              <p:nvPr/>
            </p:nvGraphicFramePr>
            <p:xfrm>
              <a:off x="6934320" y="304920"/>
              <a:ext cx="1730160" cy="1299960"/>
            </p:xfrm>
            <a:graphic>
              <a:graphicData uri="http://schemas.openxmlformats.org/drawingml/2006/chart">
                <c:chart xmlns:c="http://schemas.openxmlformats.org/drawingml/2006/chart" xmlns:r="http://schemas.openxmlformats.org/officeDocument/2006/relationships" r:id="rId9"/>
              </a:graphicData>
            </a:graphic>
          </p:graphicFrame>
          <p:sp>
            <p:nvSpPr>
              <p:cNvPr id="1273" name="CustomShape 50"/>
              <p:cNvSpPr/>
              <p:nvPr/>
            </p:nvSpPr>
            <p:spPr>
              <a:xfrm flipH="1">
                <a:off x="7703280" y="359640"/>
                <a:ext cx="382680" cy="11736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74" name="CustomShape 51"/>
              <p:cNvSpPr/>
              <p:nvPr/>
            </p:nvSpPr>
            <p:spPr>
              <a:xfrm>
                <a:off x="7667280" y="228600"/>
                <a:ext cx="412560" cy="13644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p=0.08</a:t>
                </a:r>
                <a:endParaRPr b="0" lang="en-US" sz="800" spc="-1" strike="noStrike">
                  <a:latin typeface="Arial"/>
                </a:endParaRPr>
              </a:p>
            </p:txBody>
          </p:sp>
        </p:grpSp>
      </p:grpSp>
      <p:grpSp>
        <p:nvGrpSpPr>
          <p:cNvPr id="1275" name="Group 52"/>
          <p:cNvGrpSpPr/>
          <p:nvPr/>
        </p:nvGrpSpPr>
        <p:grpSpPr>
          <a:xfrm>
            <a:off x="6705720" y="1523880"/>
            <a:ext cx="2215440" cy="1495080"/>
            <a:chOff x="6705720" y="1523880"/>
            <a:chExt cx="2215440" cy="1495080"/>
          </a:xfrm>
        </p:grpSpPr>
        <p:sp>
          <p:nvSpPr>
            <p:cNvPr id="1276" name="CustomShape 53"/>
            <p:cNvSpPr/>
            <p:nvPr/>
          </p:nvSpPr>
          <p:spPr>
            <a:xfrm rot="16200000">
              <a:off x="6593040" y="1821960"/>
              <a:ext cx="680040" cy="45468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Calibri"/>
                </a:rPr>
                <a:t>Cells/HPF</a:t>
              </a:r>
              <a:endParaRPr b="0" lang="en-US" sz="1200" spc="-1" strike="noStrike">
                <a:latin typeface="Arial"/>
              </a:endParaRPr>
            </a:p>
          </p:txBody>
        </p:sp>
        <p:sp>
          <p:nvSpPr>
            <p:cNvPr id="1277" name="CustomShape 54"/>
            <p:cNvSpPr/>
            <p:nvPr/>
          </p:nvSpPr>
          <p:spPr>
            <a:xfrm>
              <a:off x="7226280" y="1523880"/>
              <a:ext cx="1694880" cy="27216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Degranulated MC</a:t>
              </a:r>
              <a:endParaRPr b="0" lang="en-US" sz="1200" spc="-1" strike="noStrike">
                <a:latin typeface="Arial"/>
              </a:endParaRPr>
            </a:p>
          </p:txBody>
        </p:sp>
        <p:graphicFrame>
          <p:nvGraphicFramePr>
            <p:cNvPr id="1278" name="Chart 77"/>
            <p:cNvGraphicFramePr/>
            <p:nvPr/>
          </p:nvGraphicFramePr>
          <p:xfrm>
            <a:off x="7059240" y="1618920"/>
            <a:ext cx="1730160" cy="1400040"/>
          </p:xfrm>
          <a:graphic>
            <a:graphicData uri="http://schemas.openxmlformats.org/drawingml/2006/chart">
              <c:chart xmlns:c="http://schemas.openxmlformats.org/drawingml/2006/chart" xmlns:r="http://schemas.openxmlformats.org/officeDocument/2006/relationships" r:id="rId10"/>
            </a:graphicData>
          </a:graphic>
        </p:graphicFrame>
        <p:sp>
          <p:nvSpPr>
            <p:cNvPr id="1279" name="CustomShape 55"/>
            <p:cNvSpPr/>
            <p:nvPr/>
          </p:nvSpPr>
          <p:spPr>
            <a:xfrm>
              <a:off x="7518240" y="1850760"/>
              <a:ext cx="704520" cy="1436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80" name="CustomShape 56"/>
            <p:cNvSpPr/>
            <p:nvPr/>
          </p:nvSpPr>
          <p:spPr>
            <a:xfrm>
              <a:off x="7696800" y="1764720"/>
              <a:ext cx="246240" cy="13536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81" name="CustomShape 57"/>
            <p:cNvSpPr/>
            <p:nvPr/>
          </p:nvSpPr>
          <p:spPr>
            <a:xfrm>
              <a:off x="7890840" y="1775880"/>
              <a:ext cx="704520" cy="1436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82" name="CustomShape 58"/>
            <p:cNvSpPr/>
            <p:nvPr/>
          </p:nvSpPr>
          <p:spPr>
            <a:xfrm>
              <a:off x="8013240" y="1689840"/>
              <a:ext cx="461520" cy="1364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grpSp>
      <p:grpSp>
        <p:nvGrpSpPr>
          <p:cNvPr id="1283" name="Group 59"/>
          <p:cNvGrpSpPr/>
          <p:nvPr/>
        </p:nvGrpSpPr>
        <p:grpSpPr>
          <a:xfrm>
            <a:off x="115200" y="838080"/>
            <a:ext cx="4363200" cy="1442880"/>
            <a:chOff x="115200" y="838080"/>
            <a:chExt cx="4363200" cy="1442880"/>
          </a:xfrm>
        </p:grpSpPr>
        <p:sp>
          <p:nvSpPr>
            <p:cNvPr id="1284" name="CustomShape 60"/>
            <p:cNvSpPr/>
            <p:nvPr/>
          </p:nvSpPr>
          <p:spPr>
            <a:xfrm rot="16200000">
              <a:off x="-219960" y="1321200"/>
              <a:ext cx="1126080" cy="45540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Calibri"/>
                </a:rPr>
                <a:t>Layer thickness (μm)</a:t>
              </a:r>
              <a:endParaRPr b="0" lang="en-US" sz="1200" spc="-1" strike="noStrike">
                <a:latin typeface="Arial"/>
              </a:endParaRPr>
            </a:p>
          </p:txBody>
        </p:sp>
        <p:sp>
          <p:nvSpPr>
            <p:cNvPr id="1285" name="CustomShape 61"/>
            <p:cNvSpPr/>
            <p:nvPr/>
          </p:nvSpPr>
          <p:spPr>
            <a:xfrm>
              <a:off x="2588760" y="83808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Epidermis</a:t>
              </a:r>
              <a:endParaRPr b="0" lang="en-US" sz="1200" spc="-1" strike="noStrike">
                <a:latin typeface="Arial"/>
              </a:endParaRPr>
            </a:p>
          </p:txBody>
        </p:sp>
        <p:sp>
          <p:nvSpPr>
            <p:cNvPr id="1286" name="CustomShape 62"/>
            <p:cNvSpPr/>
            <p:nvPr/>
          </p:nvSpPr>
          <p:spPr>
            <a:xfrm>
              <a:off x="577800" y="856800"/>
              <a:ext cx="16272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Dermis</a:t>
              </a:r>
              <a:endParaRPr b="0" lang="en-US" sz="1200" spc="-1" strike="noStrike">
                <a:latin typeface="Arial"/>
              </a:endParaRPr>
            </a:p>
          </p:txBody>
        </p:sp>
        <p:graphicFrame>
          <p:nvGraphicFramePr>
            <p:cNvPr id="1287" name="Chart 70"/>
            <p:cNvGraphicFramePr/>
            <p:nvPr/>
          </p:nvGraphicFramePr>
          <p:xfrm>
            <a:off x="2294280" y="850320"/>
            <a:ext cx="2184120" cy="14094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88" name="Chart 71"/>
            <p:cNvGraphicFramePr/>
            <p:nvPr/>
          </p:nvGraphicFramePr>
          <p:xfrm>
            <a:off x="416160" y="927360"/>
            <a:ext cx="2184120" cy="1353600"/>
          </p:xfrm>
          <a:graphic>
            <a:graphicData uri="http://schemas.openxmlformats.org/drawingml/2006/chart">
              <c:chart xmlns:c="http://schemas.openxmlformats.org/drawingml/2006/chart" xmlns:r="http://schemas.openxmlformats.org/officeDocument/2006/relationships" r:id="rId12"/>
            </a:graphicData>
          </a:graphic>
        </p:graphicFrame>
        <p:sp>
          <p:nvSpPr>
            <p:cNvPr id="1289" name="CustomShape 63"/>
            <p:cNvSpPr/>
            <p:nvPr/>
          </p:nvSpPr>
          <p:spPr>
            <a:xfrm flipH="1">
              <a:off x="3699360" y="1088640"/>
              <a:ext cx="346680" cy="9072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90" name="CustomShape 64"/>
            <p:cNvSpPr/>
            <p:nvPr/>
          </p:nvSpPr>
          <p:spPr>
            <a:xfrm>
              <a:off x="2944440" y="1088640"/>
              <a:ext cx="717120" cy="15696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91" name="CustomShape 65"/>
            <p:cNvSpPr/>
            <p:nvPr/>
          </p:nvSpPr>
          <p:spPr>
            <a:xfrm>
              <a:off x="3160080" y="994320"/>
              <a:ext cx="298080" cy="14904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292" name="CustomShape 66"/>
            <p:cNvSpPr/>
            <p:nvPr/>
          </p:nvSpPr>
          <p:spPr>
            <a:xfrm>
              <a:off x="3647160" y="998640"/>
              <a:ext cx="439920" cy="14904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p=0.08</a:t>
              </a:r>
              <a:endParaRPr b="0" lang="en-US" sz="800" spc="-1" strike="noStrike">
                <a:latin typeface="Arial"/>
              </a:endParaRPr>
            </a:p>
          </p:txBody>
        </p:sp>
        <p:sp>
          <p:nvSpPr>
            <p:cNvPr id="1293" name="CustomShape 67"/>
            <p:cNvSpPr/>
            <p:nvPr/>
          </p:nvSpPr>
          <p:spPr>
            <a:xfrm>
              <a:off x="1467000" y="1078920"/>
              <a:ext cx="793440" cy="15228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94" name="CustomShape 68"/>
            <p:cNvSpPr/>
            <p:nvPr/>
          </p:nvSpPr>
          <p:spPr>
            <a:xfrm>
              <a:off x="1640520" y="988920"/>
              <a:ext cx="439920" cy="15012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p=0.08</a:t>
              </a:r>
              <a:endParaRPr b="0" lang="en-US" sz="800" spc="-1" strike="noStrike">
                <a:latin typeface="Arial"/>
              </a:endParaRPr>
            </a:p>
          </p:txBody>
        </p:sp>
        <p:sp>
          <p:nvSpPr>
            <p:cNvPr id="1295" name="CustomShape 69"/>
            <p:cNvSpPr/>
            <p:nvPr/>
          </p:nvSpPr>
          <p:spPr>
            <a:xfrm>
              <a:off x="1094400" y="1158120"/>
              <a:ext cx="793440" cy="15228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96" name="CustomShape 70"/>
            <p:cNvSpPr/>
            <p:nvPr/>
          </p:nvSpPr>
          <p:spPr>
            <a:xfrm>
              <a:off x="1047600" y="1067760"/>
              <a:ext cx="439920" cy="15012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p=0.1</a:t>
              </a:r>
              <a:endParaRPr b="0" lang="en-US" sz="800" spc="-1" strike="noStrike">
                <a:latin typeface="Arial"/>
              </a:endParaRPr>
            </a:p>
          </p:txBody>
        </p:sp>
      </p:grpSp>
      <p:sp>
        <p:nvSpPr>
          <p:cNvPr id="1297" name="CustomShape 71"/>
          <p:cNvSpPr/>
          <p:nvPr/>
        </p:nvSpPr>
        <p:spPr>
          <a:xfrm flipH="1">
            <a:off x="1802520" y="3027240"/>
            <a:ext cx="346680" cy="9072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298" name="CustomShape 72"/>
          <p:cNvSpPr/>
          <p:nvPr/>
        </p:nvSpPr>
        <p:spPr>
          <a:xfrm>
            <a:off x="1750320" y="2910960"/>
            <a:ext cx="439920" cy="15012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p=0.05</a:t>
            </a:r>
            <a:endParaRPr b="0" lang="en-US" sz="800" spc="-1" strike="noStrike">
              <a:latin typeface="Arial"/>
            </a:endParaRPr>
          </a:p>
        </p:txBody>
      </p:sp>
      <p:grpSp>
        <p:nvGrpSpPr>
          <p:cNvPr id="1299" name="Group 73"/>
          <p:cNvGrpSpPr/>
          <p:nvPr/>
        </p:nvGrpSpPr>
        <p:grpSpPr>
          <a:xfrm>
            <a:off x="4343400" y="685800"/>
            <a:ext cx="2360880" cy="1676160"/>
            <a:chOff x="4343400" y="685800"/>
            <a:chExt cx="2360880" cy="1676160"/>
          </a:xfrm>
        </p:grpSpPr>
        <p:sp>
          <p:nvSpPr>
            <p:cNvPr id="1300" name="CustomShape 74"/>
            <p:cNvSpPr/>
            <p:nvPr/>
          </p:nvSpPr>
          <p:spPr>
            <a:xfrm>
              <a:off x="4503240" y="685800"/>
              <a:ext cx="220104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0" lang="en-US" sz="1200" spc="-1" strike="noStrike">
                  <a:solidFill>
                    <a:srgbClr val="000000"/>
                  </a:solidFill>
                  <a:latin typeface="Calibri"/>
                </a:rPr>
                <a:t>Total Eos</a:t>
              </a:r>
              <a:endParaRPr b="0" lang="en-US" sz="1200" spc="-1" strike="noStrike">
                <a:latin typeface="Arial"/>
              </a:endParaRPr>
            </a:p>
          </p:txBody>
        </p:sp>
        <p:grpSp>
          <p:nvGrpSpPr>
            <p:cNvPr id="1301" name="Group 75"/>
            <p:cNvGrpSpPr/>
            <p:nvPr/>
          </p:nvGrpSpPr>
          <p:grpSpPr>
            <a:xfrm>
              <a:off x="4343400" y="932040"/>
              <a:ext cx="2093760" cy="1429920"/>
              <a:chOff x="4343400" y="932040"/>
              <a:chExt cx="2093760" cy="1429920"/>
            </a:xfrm>
          </p:grpSpPr>
          <p:graphicFrame>
            <p:nvGraphicFramePr>
              <p:cNvPr id="1302" name="Chart 78"/>
              <p:cNvGraphicFramePr/>
              <p:nvPr/>
            </p:nvGraphicFramePr>
            <p:xfrm>
              <a:off x="4343400" y="932040"/>
              <a:ext cx="2093760" cy="1429920"/>
            </p:xfrm>
            <a:graphic>
              <a:graphicData uri="http://schemas.openxmlformats.org/drawingml/2006/chart">
                <c:chart xmlns:c="http://schemas.openxmlformats.org/drawingml/2006/chart" xmlns:r="http://schemas.openxmlformats.org/officeDocument/2006/relationships" r:id="rId13"/>
              </a:graphicData>
            </a:graphic>
          </p:graphicFrame>
          <p:sp>
            <p:nvSpPr>
              <p:cNvPr id="1303" name="CustomShape 76"/>
              <p:cNvSpPr/>
              <p:nvPr/>
            </p:nvSpPr>
            <p:spPr>
              <a:xfrm flipH="1">
                <a:off x="5791320" y="1132200"/>
                <a:ext cx="401760" cy="158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304" name="CustomShape 77"/>
              <p:cNvSpPr/>
              <p:nvPr/>
            </p:nvSpPr>
            <p:spPr>
              <a:xfrm>
                <a:off x="4900320" y="1132200"/>
                <a:ext cx="852480" cy="158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305" name="CustomShape 78"/>
              <p:cNvSpPr/>
              <p:nvPr/>
            </p:nvSpPr>
            <p:spPr>
              <a:xfrm>
                <a:off x="5092920" y="1037520"/>
                <a:ext cx="298080" cy="15012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sp>
            <p:nvSpPr>
              <p:cNvPr id="1306" name="CustomShape 79"/>
              <p:cNvSpPr/>
              <p:nvPr/>
            </p:nvSpPr>
            <p:spPr>
              <a:xfrm>
                <a:off x="5772600" y="1041840"/>
                <a:ext cx="439920" cy="150120"/>
              </a:xfrm>
              <a:prstGeom prst="rect">
                <a:avLst/>
              </a:prstGeom>
              <a:noFill/>
              <a:ln w="9360">
                <a:noFill/>
              </a:ln>
            </p:spPr>
            <p:style>
              <a:lnRef idx="0"/>
              <a:fillRef idx="0"/>
              <a:effectRef idx="0"/>
              <a:fontRef idx="minor"/>
            </p:style>
            <p:txBody>
              <a:bodyPr lIns="0" rIns="0" tIns="0" bIns="0"/>
              <a:p>
                <a:pPr algn="ctr">
                  <a:lnSpc>
                    <a:spcPct val="100000"/>
                  </a:lnSpc>
                  <a:spcBef>
                    <a:spcPts val="400"/>
                  </a:spcBef>
                </a:pPr>
                <a:r>
                  <a:rPr b="0" lang="en-US" sz="800" spc="-1" strike="noStrike">
                    <a:solidFill>
                      <a:srgbClr val="000000"/>
                    </a:solidFill>
                    <a:latin typeface="Calibri"/>
                  </a:rPr>
                  <a:t>p=0.09</a:t>
                </a:r>
                <a:endParaRPr b="0" lang="en-US" sz="800" spc="-1" strike="noStrike">
                  <a:latin typeface="Arial"/>
                </a:endParaRPr>
              </a:p>
            </p:txBody>
          </p:sp>
          <p:sp>
            <p:nvSpPr>
              <p:cNvPr id="1307" name="CustomShape 80"/>
              <p:cNvSpPr/>
              <p:nvPr/>
            </p:nvSpPr>
            <p:spPr>
              <a:xfrm>
                <a:off x="5325840" y="1028880"/>
                <a:ext cx="852480" cy="158040"/>
              </a:xfrm>
              <a:custGeom>
                <a:avLst/>
                <a:gdLst/>
                <a:ahLst/>
                <a:rect l="l" t="t" r="r" b="b"/>
                <a:pathLst>
                  <a:path w="384" h="240">
                    <a:moveTo>
                      <a:pt x="0" y="240"/>
                    </a:moveTo>
                    <a:lnTo>
                      <a:pt x="0" y="0"/>
                    </a:lnTo>
                    <a:lnTo>
                      <a:pt x="384" y="0"/>
                    </a:lnTo>
                    <a:lnTo>
                      <a:pt x="384" y="48"/>
                    </a:lnTo>
                  </a:path>
                </a:pathLst>
              </a:custGeom>
              <a:noFill/>
              <a:ln w="9360">
                <a:solidFill>
                  <a:schemeClr val="tx1"/>
                </a:solidFill>
                <a:round/>
              </a:ln>
            </p:spPr>
            <p:style>
              <a:lnRef idx="0"/>
              <a:fillRef idx="0"/>
              <a:effectRef idx="0"/>
              <a:fontRef idx="minor"/>
            </p:style>
          </p:sp>
          <p:sp>
            <p:nvSpPr>
              <p:cNvPr id="1308" name="CustomShape 81"/>
              <p:cNvSpPr/>
              <p:nvPr/>
            </p:nvSpPr>
            <p:spPr>
              <a:xfrm>
                <a:off x="5474160" y="934200"/>
                <a:ext cx="558360" cy="150120"/>
              </a:xfrm>
              <a:prstGeom prst="rect">
                <a:avLst/>
              </a:prstGeom>
              <a:noFill/>
              <a:ln w="9360">
                <a:noFill/>
              </a:ln>
            </p:spPr>
            <p:style>
              <a:lnRef idx="0"/>
              <a:fillRef idx="0"/>
              <a:effectRef idx="0"/>
              <a:fontRef idx="minor"/>
            </p:style>
            <p:txBody>
              <a:bodyPr lIns="0" rIns="0" tIns="0" bIns="0"/>
              <a:p>
                <a:pPr algn="ctr">
                  <a:lnSpc>
                    <a:spcPct val="100000"/>
                  </a:lnSpc>
                  <a:spcBef>
                    <a:spcPts val="601"/>
                  </a:spcBef>
                </a:pPr>
                <a:r>
                  <a:rPr b="0" lang="en-US" sz="1200" spc="-1" strike="noStrike">
                    <a:solidFill>
                      <a:srgbClr val="000000"/>
                    </a:solidFill>
                    <a:latin typeface="Calibri"/>
                  </a:rPr>
                  <a:t>*</a:t>
                </a:r>
                <a:endParaRPr b="0" lang="en-US" sz="1200" spc="-1" strike="noStrike">
                  <a:latin typeface="Arial"/>
                </a:endParaRPr>
              </a:p>
            </p:txBody>
          </p:sp>
        </p:grpSp>
      </p:grpSp>
      <p:pic>
        <p:nvPicPr>
          <p:cNvPr id="1309" name="Picture 3" descr=""/>
          <p:cNvPicPr/>
          <p:nvPr/>
        </p:nvPicPr>
        <p:blipFill>
          <a:blip r:embed="rId14"/>
          <a:stretch/>
        </p:blipFill>
        <p:spPr>
          <a:xfrm>
            <a:off x="8883720" y="6267600"/>
            <a:ext cx="259920" cy="590040"/>
          </a:xfrm>
          <a:prstGeom prst="rect">
            <a:avLst/>
          </a:prstGeom>
          <a:ln w="9360">
            <a:noFill/>
          </a:ln>
        </p:spPr>
      </p:pic>
      <p:sp>
        <p:nvSpPr>
          <p:cNvPr id="1310" name="CustomShape 82"/>
          <p:cNvSpPr/>
          <p:nvPr/>
        </p:nvSpPr>
        <p:spPr>
          <a:xfrm>
            <a:off x="380880" y="0"/>
            <a:ext cx="8762760" cy="837720"/>
          </a:xfrm>
          <a:prstGeom prst="rect">
            <a:avLst/>
          </a:prstGeom>
          <a:noFill/>
          <a:ln w="9360">
            <a:noFill/>
          </a:ln>
        </p:spPr>
        <p:style>
          <a:lnRef idx="0"/>
          <a:fillRef idx="0"/>
          <a:effectRef idx="0"/>
          <a:fontRef idx="minor"/>
        </p:style>
        <p:txBody>
          <a:bodyPr lIns="90000" rIns="90000" tIns="45000" bIns="45000" anchor="ctr"/>
          <a:p>
            <a:pPr algn="ctr">
              <a:lnSpc>
                <a:spcPct val="100000"/>
              </a:lnSpc>
            </a:pPr>
            <a:r>
              <a:rPr b="1" lang="en-US" sz="2800" spc="-1" strike="noStrike">
                <a:solidFill>
                  <a:srgbClr val="000000"/>
                </a:solidFill>
                <a:latin typeface="Arial"/>
                <a:ea typeface="ＭＳ Ｐゴシック"/>
              </a:rPr>
              <a:t>Short Term AD in </a:t>
            </a:r>
            <a:r>
              <a:rPr b="1" lang="en-US" sz="2800" spc="-1" strike="noStrike">
                <a:solidFill>
                  <a:srgbClr val="ff0000"/>
                </a:solidFill>
                <a:latin typeface="Arial"/>
                <a:ea typeface="ＭＳ Ｐゴシック"/>
              </a:rPr>
              <a:t>2B4</a:t>
            </a:r>
            <a:r>
              <a:rPr b="1" lang="en-US" sz="2800" spc="-1" strike="noStrike">
                <a:solidFill>
                  <a:srgbClr val="000000"/>
                </a:solidFill>
                <a:latin typeface="Arial"/>
                <a:ea typeface="ＭＳ Ｐゴシック"/>
              </a:rPr>
              <a:t>-/- Mice</a:t>
            </a:r>
            <a:endParaRPr b="0" lang="en-US" sz="2800" spc="-1" strike="noStrike">
              <a:latin typeface="Arial"/>
            </a:endParaRPr>
          </a:p>
          <a:p>
            <a:pPr algn="ctr">
              <a:lnSpc>
                <a:spcPct val="100000"/>
              </a:lnSpc>
            </a:pPr>
            <a:r>
              <a:rPr b="1" lang="en-US" sz="2000" spc="-1" strike="noStrike" u="sng">
                <a:solidFill>
                  <a:srgbClr val="000000"/>
                </a:solidFill>
                <a:uFillTx/>
                <a:latin typeface="Arial"/>
                <a:ea typeface="ＭＳ Ｐゴシック"/>
              </a:rPr>
              <a:t>Decreased inflammatory responses</a:t>
            </a:r>
            <a:endParaRPr b="0" lang="en-US" sz="2000" spc="-1" strike="noStrike">
              <a:latin typeface="Arial"/>
            </a:endParaRPr>
          </a:p>
        </p:txBody>
      </p:sp>
      <p:sp>
        <p:nvSpPr>
          <p:cNvPr id="1311" name="CustomShape 83"/>
          <p:cNvSpPr/>
          <p:nvPr/>
        </p:nvSpPr>
        <p:spPr>
          <a:xfrm>
            <a:off x="5901840" y="6504840"/>
            <a:ext cx="284508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Arial"/>
              </a:rPr>
              <a:t>Elishmereni M </a:t>
            </a:r>
            <a:r>
              <a:rPr b="0" i="1" lang="en-US" sz="1600" spc="-1" strike="noStrike">
                <a:solidFill>
                  <a:srgbClr val="000000"/>
                </a:solidFill>
                <a:latin typeface="Arial"/>
              </a:rPr>
              <a:t>et al</a:t>
            </a:r>
            <a:r>
              <a:rPr b="0" lang="en-US" sz="1600" spc="-1" strike="noStrike">
                <a:solidFill>
                  <a:srgbClr val="000000"/>
                </a:solidFill>
                <a:latin typeface="Arial"/>
              </a:rPr>
              <a:t>, </a:t>
            </a:r>
            <a:r>
              <a:rPr b="1" i="1" lang="en-US" sz="1600" spc="-1" strike="noStrike">
                <a:solidFill>
                  <a:srgbClr val="000000"/>
                </a:solidFill>
                <a:latin typeface="Arial"/>
              </a:rPr>
              <a:t>JID</a:t>
            </a:r>
            <a:r>
              <a:rPr b="0" i="1" lang="en-US" sz="1600" spc="-1" strike="noStrike">
                <a:solidFill>
                  <a:srgbClr val="000000"/>
                </a:solidFill>
                <a:latin typeface="Arial"/>
              </a:rPr>
              <a:t> </a:t>
            </a:r>
            <a:r>
              <a:rPr b="0" lang="en-US" sz="1600" spc="-1" strike="noStrike">
                <a:solidFill>
                  <a:srgbClr val="000000"/>
                </a:solidFill>
                <a:latin typeface="Arial"/>
              </a:rPr>
              <a:t>2014</a:t>
            </a:r>
            <a:endParaRPr b="0" lang="en-US" sz="1600" spc="-1" strike="noStrike">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312" name="Group 1"/>
          <p:cNvGrpSpPr/>
          <p:nvPr/>
        </p:nvGrpSpPr>
        <p:grpSpPr>
          <a:xfrm>
            <a:off x="-28080" y="4584240"/>
            <a:ext cx="1704240" cy="2197080"/>
            <a:chOff x="-28080" y="4584240"/>
            <a:chExt cx="1704240" cy="2197080"/>
          </a:xfrm>
        </p:grpSpPr>
        <p:pic>
          <p:nvPicPr>
            <p:cNvPr id="1313" name="Picture 31" descr=""/>
            <p:cNvPicPr/>
            <p:nvPr/>
          </p:nvPicPr>
          <p:blipFill>
            <a:blip r:embed="rId1"/>
            <a:srcRect l="0" t="0" r="25886" b="0"/>
            <a:stretch/>
          </p:blipFill>
          <p:spPr>
            <a:xfrm>
              <a:off x="-28080" y="4633560"/>
              <a:ext cx="1684800" cy="2147760"/>
            </a:xfrm>
            <a:prstGeom prst="rect">
              <a:avLst/>
            </a:prstGeom>
            <a:ln>
              <a:noFill/>
            </a:ln>
          </p:spPr>
        </p:pic>
        <p:sp>
          <p:nvSpPr>
            <p:cNvPr id="1314" name="CustomShape 2"/>
            <p:cNvSpPr/>
            <p:nvPr/>
          </p:nvSpPr>
          <p:spPr>
            <a:xfrm>
              <a:off x="1469160" y="4584240"/>
              <a:ext cx="207000" cy="57384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pic>
        <p:nvPicPr>
          <p:cNvPr id="1315" name="Picture 20" descr=""/>
          <p:cNvPicPr/>
          <p:nvPr/>
        </p:nvPicPr>
        <p:blipFill>
          <a:blip r:embed="rId2"/>
          <a:stretch/>
        </p:blipFill>
        <p:spPr>
          <a:xfrm>
            <a:off x="6043680" y="4483800"/>
            <a:ext cx="1496160" cy="1773000"/>
          </a:xfrm>
          <a:prstGeom prst="rect">
            <a:avLst/>
          </a:prstGeom>
          <a:ln>
            <a:noFill/>
          </a:ln>
        </p:spPr>
      </p:pic>
      <p:grpSp>
        <p:nvGrpSpPr>
          <p:cNvPr id="1316" name="Group 3"/>
          <p:cNvGrpSpPr/>
          <p:nvPr/>
        </p:nvGrpSpPr>
        <p:grpSpPr>
          <a:xfrm>
            <a:off x="7587720" y="4627080"/>
            <a:ext cx="1210680" cy="1759680"/>
            <a:chOff x="7587720" y="4627080"/>
            <a:chExt cx="1210680" cy="1759680"/>
          </a:xfrm>
        </p:grpSpPr>
        <p:grpSp>
          <p:nvGrpSpPr>
            <p:cNvPr id="1317" name="Group 4"/>
            <p:cNvGrpSpPr/>
            <p:nvPr/>
          </p:nvGrpSpPr>
          <p:grpSpPr>
            <a:xfrm>
              <a:off x="7587720" y="4627080"/>
              <a:ext cx="1050840" cy="1387800"/>
              <a:chOff x="7587720" y="4627080"/>
              <a:chExt cx="1050840" cy="1387800"/>
            </a:xfrm>
          </p:grpSpPr>
          <p:pic>
            <p:nvPicPr>
              <p:cNvPr id="1318" name="Picture 29" descr=""/>
              <p:cNvPicPr/>
              <p:nvPr/>
            </p:nvPicPr>
            <p:blipFill>
              <a:blip r:embed="rId3"/>
              <a:srcRect l="44806" t="2425" r="25953" b="12732"/>
              <a:stretch/>
            </p:blipFill>
            <p:spPr>
              <a:xfrm>
                <a:off x="7887240" y="4629600"/>
                <a:ext cx="751320" cy="1385280"/>
              </a:xfrm>
              <a:prstGeom prst="rect">
                <a:avLst/>
              </a:prstGeom>
              <a:ln>
                <a:noFill/>
              </a:ln>
            </p:spPr>
          </p:pic>
          <p:pic>
            <p:nvPicPr>
              <p:cNvPr id="1319" name="Picture 30" descr=""/>
              <p:cNvPicPr/>
              <p:nvPr/>
            </p:nvPicPr>
            <p:blipFill>
              <a:blip r:embed="rId4"/>
              <a:srcRect l="0" t="2425" r="83858" b="22243"/>
              <a:stretch/>
            </p:blipFill>
            <p:spPr>
              <a:xfrm>
                <a:off x="7587720" y="4627080"/>
                <a:ext cx="414720" cy="1229760"/>
              </a:xfrm>
              <a:prstGeom prst="rect">
                <a:avLst/>
              </a:prstGeom>
              <a:ln>
                <a:noFill/>
              </a:ln>
            </p:spPr>
          </p:pic>
        </p:grpSp>
        <p:sp>
          <p:nvSpPr>
            <p:cNvPr id="1320" name="CustomShape 5"/>
            <p:cNvSpPr/>
            <p:nvPr/>
          </p:nvSpPr>
          <p:spPr>
            <a:xfrm>
              <a:off x="8164440" y="4758480"/>
              <a:ext cx="518760" cy="1188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321" name="CustomShape 6"/>
            <p:cNvSpPr/>
            <p:nvPr/>
          </p:nvSpPr>
          <p:spPr>
            <a:xfrm>
              <a:off x="8279640" y="5952960"/>
              <a:ext cx="381240" cy="22788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322" name="CustomShape 7"/>
            <p:cNvSpPr/>
            <p:nvPr/>
          </p:nvSpPr>
          <p:spPr>
            <a:xfrm>
              <a:off x="8568360" y="5857200"/>
              <a:ext cx="114840" cy="1310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1323" name="Picture 27" descr=""/>
            <p:cNvPicPr/>
            <p:nvPr/>
          </p:nvPicPr>
          <p:blipFill>
            <a:blip r:embed="rId5"/>
            <a:srcRect l="55287" t="34823" r="0" b="0"/>
            <a:stretch/>
          </p:blipFill>
          <p:spPr>
            <a:xfrm>
              <a:off x="7760520" y="6022440"/>
              <a:ext cx="1037880" cy="364320"/>
            </a:xfrm>
            <a:prstGeom prst="rect">
              <a:avLst/>
            </a:prstGeom>
            <a:ln>
              <a:noFill/>
            </a:ln>
          </p:spPr>
        </p:pic>
        <p:sp>
          <p:nvSpPr>
            <p:cNvPr id="1324" name="CustomShape 8"/>
            <p:cNvSpPr/>
            <p:nvPr/>
          </p:nvSpPr>
          <p:spPr>
            <a:xfrm>
              <a:off x="8164440" y="6015240"/>
              <a:ext cx="259200" cy="921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grpSp>
      <p:sp>
        <p:nvSpPr>
          <p:cNvPr id="1325" name="CustomShape 9"/>
          <p:cNvSpPr/>
          <p:nvPr/>
        </p:nvSpPr>
        <p:spPr>
          <a:xfrm>
            <a:off x="1625760" y="-228600"/>
            <a:ext cx="6074640" cy="1144080"/>
          </a:xfrm>
          <a:prstGeom prst="rect">
            <a:avLst/>
          </a:prstGeom>
          <a:noFill/>
          <a:ln w="9360">
            <a:noFill/>
          </a:ln>
        </p:spPr>
        <p:style>
          <a:lnRef idx="0"/>
          <a:fillRef idx="0"/>
          <a:effectRef idx="0"/>
          <a:fontRef idx="minor"/>
        </p:style>
        <p:txBody>
          <a:bodyPr lIns="90000" rIns="90000" tIns="45000" bIns="45000" anchor="ctr"/>
          <a:p>
            <a:pPr marL="225360" algn="ctr">
              <a:lnSpc>
                <a:spcPct val="100000"/>
              </a:lnSpc>
              <a:spcBef>
                <a:spcPts val="1400"/>
              </a:spcBef>
            </a:pPr>
            <a:r>
              <a:rPr b="1" lang="en-US" sz="2800" spc="-1" strike="noStrike">
                <a:solidFill>
                  <a:srgbClr val="000000"/>
                </a:solidFill>
                <a:latin typeface="Arial"/>
                <a:ea typeface="ＭＳ Ｐゴシック"/>
              </a:rPr>
              <a:t>Short Term AD in </a:t>
            </a:r>
            <a:r>
              <a:rPr b="1" lang="en-US" sz="2800" spc="-1" strike="noStrike">
                <a:solidFill>
                  <a:srgbClr val="ff0000"/>
                </a:solidFill>
                <a:latin typeface="Arial"/>
                <a:ea typeface="ＭＳ Ｐゴシック"/>
              </a:rPr>
              <a:t>CD48</a:t>
            </a:r>
            <a:r>
              <a:rPr b="1" lang="en-US" sz="2800" spc="-1" strike="noStrike">
                <a:solidFill>
                  <a:srgbClr val="000000"/>
                </a:solidFill>
                <a:latin typeface="Arial"/>
                <a:ea typeface="ＭＳ Ｐゴシック"/>
              </a:rPr>
              <a:t>-/- Mice </a:t>
            </a:r>
            <a:endParaRPr b="0" lang="en-US" sz="2800" spc="-1" strike="noStrike">
              <a:latin typeface="Arial"/>
            </a:endParaRPr>
          </a:p>
        </p:txBody>
      </p:sp>
      <p:sp>
        <p:nvSpPr>
          <p:cNvPr id="1326" name="CustomShape 10"/>
          <p:cNvSpPr/>
          <p:nvPr/>
        </p:nvSpPr>
        <p:spPr>
          <a:xfrm>
            <a:off x="2019960" y="609480"/>
            <a:ext cx="5286240" cy="395280"/>
          </a:xfrm>
          <a:prstGeom prst="rect">
            <a:avLst/>
          </a:prstGeom>
          <a:noFill/>
          <a:ln w="9360">
            <a:noFill/>
          </a:ln>
        </p:spPr>
        <p:style>
          <a:lnRef idx="0"/>
          <a:fillRef idx="0"/>
          <a:effectRef idx="0"/>
          <a:fontRef idx="minor"/>
        </p:style>
        <p:txBody>
          <a:bodyPr wrap="none" lIns="90000" rIns="90000" tIns="45000" bIns="45000"/>
          <a:p>
            <a:pPr marL="225360" algn="ctr">
              <a:lnSpc>
                <a:spcPct val="100000"/>
              </a:lnSpc>
              <a:spcBef>
                <a:spcPts val="1001"/>
              </a:spcBef>
            </a:pPr>
            <a:r>
              <a:rPr b="1" lang="en-US" sz="2000" spc="-1" strike="noStrike" u="sng">
                <a:solidFill>
                  <a:srgbClr val="000000"/>
                </a:solidFill>
                <a:uFillTx/>
                <a:latin typeface="Arial"/>
                <a:ea typeface="ＭＳ Ｐゴシック"/>
              </a:rPr>
              <a:t>Decreased skin inflammatory responses</a:t>
            </a:r>
            <a:endParaRPr b="0" lang="en-US" sz="2000" spc="-1" strike="noStrike">
              <a:latin typeface="Arial"/>
            </a:endParaRPr>
          </a:p>
        </p:txBody>
      </p:sp>
      <p:pic>
        <p:nvPicPr>
          <p:cNvPr id="1327" name="Picture 34" descr=""/>
          <p:cNvPicPr/>
          <p:nvPr/>
        </p:nvPicPr>
        <p:blipFill>
          <a:blip r:embed="rId6"/>
          <a:srcRect l="3173" t="9564" r="18795" b="50427"/>
          <a:stretch/>
        </p:blipFill>
        <p:spPr>
          <a:xfrm>
            <a:off x="5193000" y="1219320"/>
            <a:ext cx="3569760" cy="877680"/>
          </a:xfrm>
          <a:prstGeom prst="rect">
            <a:avLst/>
          </a:prstGeom>
          <a:ln>
            <a:solidFill>
              <a:schemeClr val="tx1"/>
            </a:solidFill>
          </a:ln>
        </p:spPr>
      </p:pic>
      <p:grpSp>
        <p:nvGrpSpPr>
          <p:cNvPr id="1328" name="Group 11"/>
          <p:cNvGrpSpPr/>
          <p:nvPr/>
        </p:nvGrpSpPr>
        <p:grpSpPr>
          <a:xfrm>
            <a:off x="1219320" y="1295280"/>
            <a:ext cx="2810520" cy="2885040"/>
            <a:chOff x="1219320" y="1295280"/>
            <a:chExt cx="2810520" cy="2885040"/>
          </a:xfrm>
        </p:grpSpPr>
        <p:pic>
          <p:nvPicPr>
            <p:cNvPr id="1329" name="Picture 41" descr=""/>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p:blipFill>
          <p:spPr>
            <a:xfrm>
              <a:off x="1296000" y="1627920"/>
              <a:ext cx="1274400" cy="1080720"/>
            </a:xfrm>
            <a:prstGeom prst="rect">
              <a:avLst/>
            </a:prstGeom>
            <a:ln>
              <a:noFill/>
            </a:ln>
          </p:spPr>
        </p:pic>
        <p:sp>
          <p:nvSpPr>
            <p:cNvPr id="1330" name="CustomShape 12"/>
            <p:cNvSpPr/>
            <p:nvPr/>
          </p:nvSpPr>
          <p:spPr>
            <a:xfrm>
              <a:off x="1256760" y="1314720"/>
              <a:ext cx="749520" cy="302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WT PBS</a:t>
              </a:r>
              <a:endParaRPr b="0" lang="en-US" sz="1400" spc="-1" strike="noStrike">
                <a:latin typeface="Arial"/>
              </a:endParaRPr>
            </a:p>
          </p:txBody>
        </p:sp>
        <p:pic>
          <p:nvPicPr>
            <p:cNvPr id="1331" name="Picture 48" descr=""/>
            <p:cNvPicPr/>
            <p:nvPr/>
          </p:nvPicPr>
          <p:blipFill>
            <a:blip r:embed="rId9"/>
            <a:stretch/>
          </p:blipFill>
          <p:spPr>
            <a:xfrm>
              <a:off x="2670480" y="1619280"/>
              <a:ext cx="1274400" cy="1080720"/>
            </a:xfrm>
            <a:prstGeom prst="rect">
              <a:avLst/>
            </a:prstGeom>
            <a:ln>
              <a:noFill/>
            </a:ln>
          </p:spPr>
        </p:pic>
        <p:sp>
          <p:nvSpPr>
            <p:cNvPr id="1332" name="CustomShape 13"/>
            <p:cNvSpPr/>
            <p:nvPr/>
          </p:nvSpPr>
          <p:spPr>
            <a:xfrm>
              <a:off x="2661120" y="1295280"/>
              <a:ext cx="1152000" cy="302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WT SEB+OVA</a:t>
              </a:r>
              <a:endParaRPr b="0" lang="en-US" sz="1400" spc="-1" strike="noStrike">
                <a:latin typeface="Arial"/>
              </a:endParaRPr>
            </a:p>
          </p:txBody>
        </p:sp>
        <p:pic>
          <p:nvPicPr>
            <p:cNvPr id="1333" name="Picture 56" descr=""/>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p:blipFill>
          <p:spPr>
            <a:xfrm>
              <a:off x="1301760" y="3099600"/>
              <a:ext cx="1274400" cy="1080720"/>
            </a:xfrm>
            <a:prstGeom prst="rect">
              <a:avLst/>
            </a:prstGeom>
            <a:ln>
              <a:noFill/>
            </a:ln>
          </p:spPr>
        </p:pic>
        <p:sp>
          <p:nvSpPr>
            <p:cNvPr id="1334" name="CustomShape 14"/>
            <p:cNvSpPr/>
            <p:nvPr/>
          </p:nvSpPr>
          <p:spPr>
            <a:xfrm>
              <a:off x="1219320" y="2773440"/>
              <a:ext cx="1072440" cy="302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CD48-/- PBS</a:t>
              </a:r>
              <a:endParaRPr b="0" lang="en-US" sz="1400" spc="-1" strike="noStrike">
                <a:latin typeface="Arial"/>
              </a:endParaRPr>
            </a:p>
          </p:txBody>
        </p:sp>
        <p:pic>
          <p:nvPicPr>
            <p:cNvPr id="1335" name="Picture 3" descr=""/>
            <p:cNvPicPr/>
            <p:nvPr/>
          </p:nvPicPr>
          <p:blipFill>
            <a:blip r:embed="rId12"/>
            <a:stretch/>
          </p:blipFill>
          <p:spPr>
            <a:xfrm>
              <a:off x="2669400" y="3099600"/>
              <a:ext cx="1274400" cy="1080720"/>
            </a:xfrm>
            <a:prstGeom prst="rect">
              <a:avLst/>
            </a:prstGeom>
            <a:ln>
              <a:noFill/>
            </a:ln>
          </p:spPr>
        </p:pic>
        <p:sp>
          <p:nvSpPr>
            <p:cNvPr id="1336" name="CustomShape 15"/>
            <p:cNvSpPr/>
            <p:nvPr/>
          </p:nvSpPr>
          <p:spPr>
            <a:xfrm>
              <a:off x="2554920" y="2751120"/>
              <a:ext cx="1474920" cy="302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CD48-/- SEB+OVA</a:t>
              </a:r>
              <a:endParaRPr b="0" lang="en-US" sz="1400" spc="-1" strike="noStrike">
                <a:latin typeface="Arial"/>
              </a:endParaRPr>
            </a:p>
          </p:txBody>
        </p:sp>
      </p:grpSp>
      <p:pic>
        <p:nvPicPr>
          <p:cNvPr id="1337" name="Picture 66" descr=""/>
          <p:cNvPicPr/>
          <p:nvPr/>
        </p:nvPicPr>
        <p:blipFill>
          <a:blip r:embed="rId13"/>
          <a:stretch/>
        </p:blipFill>
        <p:spPr>
          <a:xfrm>
            <a:off x="1625760" y="4692240"/>
            <a:ext cx="2031480" cy="1940400"/>
          </a:xfrm>
          <a:prstGeom prst="rect">
            <a:avLst/>
          </a:prstGeom>
          <a:ln>
            <a:noFill/>
          </a:ln>
        </p:spPr>
      </p:pic>
      <p:pic>
        <p:nvPicPr>
          <p:cNvPr id="1338" name="Picture 67" descr=""/>
          <p:cNvPicPr/>
          <p:nvPr/>
        </p:nvPicPr>
        <p:blipFill>
          <a:blip r:embed="rId14"/>
          <a:stretch/>
        </p:blipFill>
        <p:spPr>
          <a:xfrm>
            <a:off x="3581280" y="4647240"/>
            <a:ext cx="2114280" cy="1985040"/>
          </a:xfrm>
          <a:prstGeom prst="rect">
            <a:avLst/>
          </a:prstGeom>
          <a:ln>
            <a:noFill/>
          </a:ln>
        </p:spPr>
      </p:pic>
      <p:pic>
        <p:nvPicPr>
          <p:cNvPr id="1339" name="Picture 68" descr=""/>
          <p:cNvPicPr/>
          <p:nvPr/>
        </p:nvPicPr>
        <p:blipFill>
          <a:blip r:embed="rId15"/>
          <a:stretch/>
        </p:blipFill>
        <p:spPr>
          <a:xfrm>
            <a:off x="7082280" y="2133720"/>
            <a:ext cx="2021400" cy="2063520"/>
          </a:xfrm>
          <a:prstGeom prst="rect">
            <a:avLst/>
          </a:prstGeom>
          <a:ln>
            <a:noFill/>
          </a:ln>
        </p:spPr>
      </p:pic>
      <p:pic>
        <p:nvPicPr>
          <p:cNvPr id="1340" name="Picture 69" descr=""/>
          <p:cNvPicPr/>
          <p:nvPr/>
        </p:nvPicPr>
        <p:blipFill>
          <a:blip r:embed="rId16"/>
          <a:stretch/>
        </p:blipFill>
        <p:spPr>
          <a:xfrm>
            <a:off x="4842000" y="2203560"/>
            <a:ext cx="2014560" cy="2063520"/>
          </a:xfrm>
          <a:prstGeom prst="rect">
            <a:avLst/>
          </a:prstGeom>
          <a:ln>
            <a:noFill/>
          </a:ln>
        </p:spPr>
      </p:pic>
      <p:sp>
        <p:nvSpPr>
          <p:cNvPr id="1341" name="CustomShape 16"/>
          <p:cNvSpPr/>
          <p:nvPr/>
        </p:nvSpPr>
        <p:spPr>
          <a:xfrm>
            <a:off x="5486400" y="6499800"/>
            <a:ext cx="358560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Gangwar, R.S,  </a:t>
            </a:r>
            <a:r>
              <a:rPr b="0" i="1" lang="en-US" sz="1400" spc="-1" strike="noStrike">
                <a:solidFill>
                  <a:srgbClr val="000000"/>
                </a:solidFill>
                <a:latin typeface="Arial"/>
              </a:rPr>
              <a:t>et al </a:t>
            </a:r>
            <a:r>
              <a:rPr b="0" lang="en-US" sz="1400" spc="-1" strike="noStrike">
                <a:solidFill>
                  <a:srgbClr val="000000"/>
                </a:solidFill>
                <a:latin typeface="Arial"/>
              </a:rPr>
              <a:t>. </a:t>
            </a:r>
            <a:r>
              <a:rPr b="1" i="1" lang="en-US" sz="1400" spc="-1" strike="noStrike">
                <a:solidFill>
                  <a:srgbClr val="000000"/>
                </a:solidFill>
                <a:latin typeface="Arial"/>
              </a:rPr>
              <a:t>unpublished data</a:t>
            </a:r>
            <a:endParaRPr b="0" lang="en-US" sz="1400" spc="-1" strike="noStrike">
              <a:latin typeface="Arial"/>
            </a:endParaRPr>
          </a:p>
        </p:txBody>
      </p:sp>
      <p:pic>
        <p:nvPicPr>
          <p:cNvPr id="1342" name="Picture 18" descr=""/>
          <p:cNvPicPr/>
          <p:nvPr/>
        </p:nvPicPr>
        <p:blipFill>
          <a:blip r:embed="rId17"/>
          <a:stretch/>
        </p:blipFill>
        <p:spPr>
          <a:xfrm>
            <a:off x="8948880" y="6267600"/>
            <a:ext cx="194760" cy="590040"/>
          </a:xfrm>
          <a:prstGeom prst="rect">
            <a:avLst/>
          </a:prstGeom>
          <a:ln w="9360">
            <a:noFill/>
          </a:ln>
        </p:spPr>
      </p:pic>
      <p:sp>
        <p:nvSpPr>
          <p:cNvPr id="1343" name="CustomShape 17"/>
          <p:cNvSpPr/>
          <p:nvPr/>
        </p:nvSpPr>
        <p:spPr>
          <a:xfrm>
            <a:off x="5848200" y="4483800"/>
            <a:ext cx="3066840" cy="1916640"/>
          </a:xfrm>
          <a:prstGeom prst="roundRect">
            <a:avLst>
              <a:gd name="adj" fmla="val 16667"/>
            </a:avLst>
          </a:prstGeom>
          <a:noFill/>
          <a:ln w="28440">
            <a:solidFill>
              <a:schemeClr val="tx1"/>
            </a:solidFill>
            <a:round/>
          </a:ln>
        </p:spPr>
        <p:style>
          <a:lnRef idx="2">
            <a:schemeClr val="accent1">
              <a:shade val="50000"/>
            </a:schemeClr>
          </a:lnRef>
          <a:fillRef idx="1">
            <a:schemeClr val="accent1"/>
          </a:fillRef>
          <a:effectRef idx="0">
            <a:schemeClr val="accent1"/>
          </a:effectRef>
          <a:fontRef idx="minor"/>
        </p:style>
      </p:sp>
      <p:sp>
        <p:nvSpPr>
          <p:cNvPr id="1344" name="CustomShape 18"/>
          <p:cNvSpPr/>
          <p:nvPr/>
        </p:nvSpPr>
        <p:spPr>
          <a:xfrm>
            <a:off x="8358120" y="4484880"/>
            <a:ext cx="53532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AEU</a:t>
            </a:r>
            <a:endParaRPr b="0" lang="en-US" sz="1200" spc="-1" strike="noStrike">
              <a:latin typeface="Arial"/>
            </a:endParaRPr>
          </a:p>
        </p:txBody>
      </p:sp>
      <p:sp>
        <p:nvSpPr>
          <p:cNvPr id="1345" name="CustomShape 19"/>
          <p:cNvSpPr/>
          <p:nvPr/>
        </p:nvSpPr>
        <p:spPr>
          <a:xfrm>
            <a:off x="457200" y="4648320"/>
            <a:ext cx="837720" cy="22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346" name="CustomShape 20"/>
          <p:cNvSpPr/>
          <p:nvPr/>
        </p:nvSpPr>
        <p:spPr>
          <a:xfrm>
            <a:off x="594360" y="4572000"/>
            <a:ext cx="1005480" cy="39492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b="1" lang="en-US" sz="1000" spc="-1" strike="noStrike">
                <a:solidFill>
                  <a:srgbClr val="000000"/>
                </a:solidFill>
                <a:latin typeface="Calibri"/>
              </a:rPr>
              <a:t>IgE anti OVA serum levels</a:t>
            </a:r>
            <a:endParaRPr b="0" lang="en-US" sz="1000" spc="-1" strike="noStrike">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7" name="CustomShape 1"/>
          <p:cNvSpPr/>
          <p:nvPr/>
        </p:nvSpPr>
        <p:spPr>
          <a:xfrm>
            <a:off x="609480" y="0"/>
            <a:ext cx="7905240" cy="1690200"/>
          </a:xfrm>
          <a:prstGeom prst="rect">
            <a:avLst/>
          </a:prstGeom>
          <a:noFill/>
          <a:ln>
            <a:noFill/>
          </a:ln>
        </p:spPr>
        <p:style>
          <a:lnRef idx="0"/>
          <a:fillRef idx="0"/>
          <a:effectRef idx="0"/>
          <a:fontRef idx="minor"/>
        </p:style>
        <p:txBody>
          <a:bodyPr lIns="90000" rIns="90000" tIns="45000" bIns="45000"/>
          <a:p>
            <a:pPr algn="ctr">
              <a:lnSpc>
                <a:spcPct val="90000"/>
              </a:lnSpc>
            </a:pPr>
            <a:r>
              <a:rPr b="1" lang="en-US" sz="2400" spc="-1" strike="noStrike">
                <a:solidFill>
                  <a:srgbClr val="000000"/>
                </a:solidFill>
                <a:latin typeface="Arial"/>
              </a:rPr>
              <a:t>CD48 as Target for Anti-Allergy/Anti-Inflammation Intervention</a:t>
            </a:r>
            <a:br/>
            <a:r>
              <a:rPr b="1" lang="en-US" sz="2400" spc="-1" strike="noStrike">
                <a:solidFill>
                  <a:srgbClr val="c00000"/>
                </a:solidFill>
                <a:latin typeface="Arial"/>
              </a:rPr>
              <a:t>“Inhibit Activation”</a:t>
            </a:r>
            <a:endParaRPr b="0" lang="en-US" sz="2400" spc="-1" strike="noStrike">
              <a:latin typeface="Arial"/>
            </a:endParaRPr>
          </a:p>
        </p:txBody>
      </p:sp>
      <p:sp>
        <p:nvSpPr>
          <p:cNvPr id="1348" name="CustomShape 2"/>
          <p:cNvSpPr/>
          <p:nvPr/>
        </p:nvSpPr>
        <p:spPr>
          <a:xfrm>
            <a:off x="609480" y="1238760"/>
            <a:ext cx="7772040" cy="5161680"/>
          </a:xfrm>
          <a:prstGeom prst="rect">
            <a:avLst/>
          </a:prstGeom>
          <a:noFill/>
          <a:ln>
            <a:noFill/>
          </a:ln>
        </p:spPr>
        <p:style>
          <a:lnRef idx="0"/>
          <a:fillRef idx="0"/>
          <a:effectRef idx="0"/>
          <a:fontRef idx="minor"/>
        </p:style>
        <p:txBody>
          <a:bodyPr lIns="90000" rIns="90000" tIns="45000" bIns="45000">
            <a:normAutofit/>
          </a:bodyPr>
          <a:p>
            <a:pPr marL="228600" indent="-228240">
              <a:lnSpc>
                <a:spcPct val="90000"/>
              </a:lnSpc>
              <a:spcBef>
                <a:spcPts val="1001"/>
              </a:spcBef>
              <a:buClr>
                <a:srgbClr val="000000"/>
              </a:buClr>
              <a:buFont typeface="Arial"/>
              <a:buChar char="•"/>
            </a:pPr>
            <a:r>
              <a:rPr b="0" lang="en-US" sz="2400" spc="-1" strike="noStrike">
                <a:solidFill>
                  <a:srgbClr val="000000"/>
                </a:solidFill>
                <a:latin typeface="Arial"/>
              </a:rPr>
              <a:t>CD48 is one of the 291 </a:t>
            </a:r>
            <a:r>
              <a:rPr b="0" lang="en-US" sz="2400" spc="-1" strike="noStrike" u="sng">
                <a:solidFill>
                  <a:srgbClr val="000000"/>
                </a:solidFill>
                <a:uFillTx/>
                <a:latin typeface="Arial"/>
              </a:rPr>
              <a:t>mouse asthma signature-genes</a:t>
            </a:r>
            <a:r>
              <a:rPr b="0" lang="en-US" sz="2400" spc="-1" strike="noStrike">
                <a:solidFill>
                  <a:srgbClr val="000000"/>
                </a:solidFill>
                <a:latin typeface="Arial"/>
              </a:rPr>
              <a:t> </a:t>
            </a:r>
            <a:r>
              <a:rPr b="0" i="1" lang="en-US" sz="1600" spc="-1" strike="noStrike">
                <a:solidFill>
                  <a:srgbClr val="000000"/>
                </a:solidFill>
                <a:latin typeface="Arial"/>
              </a:rPr>
              <a:t>(</a:t>
            </a:r>
            <a:r>
              <a:rPr b="0" lang="en-US" sz="1600" spc="-1" strike="noStrike">
                <a:solidFill>
                  <a:srgbClr val="000000"/>
                </a:solidFill>
                <a:latin typeface="Arial"/>
              </a:rPr>
              <a:t>Zimmerman N </a:t>
            </a:r>
            <a:r>
              <a:rPr b="0" i="1" lang="en-US" sz="1600" spc="-1" strike="noStrike">
                <a:solidFill>
                  <a:srgbClr val="000000"/>
                </a:solidFill>
                <a:latin typeface="Arial"/>
              </a:rPr>
              <a:t>et al</a:t>
            </a:r>
            <a:r>
              <a:rPr b="0" lang="en-US" sz="1600" spc="-1" strike="noStrike">
                <a:solidFill>
                  <a:srgbClr val="000000"/>
                </a:solidFill>
                <a:latin typeface="Arial"/>
              </a:rPr>
              <a:t>.</a:t>
            </a:r>
            <a:r>
              <a:rPr b="0" i="1" lang="en-US" sz="1600" spc="-1" strike="noStrike">
                <a:solidFill>
                  <a:srgbClr val="000000"/>
                </a:solidFill>
                <a:latin typeface="Arial"/>
              </a:rPr>
              <a:t>, </a:t>
            </a:r>
            <a:r>
              <a:rPr b="1" lang="en-US" sz="1600" spc="-1" strike="noStrike">
                <a:solidFill>
                  <a:srgbClr val="000000"/>
                </a:solidFill>
                <a:latin typeface="Arial"/>
              </a:rPr>
              <a:t>JCI </a:t>
            </a:r>
            <a:r>
              <a:rPr b="0" lang="en-US" sz="1600" spc="-1" strike="noStrike">
                <a:solidFill>
                  <a:srgbClr val="000000"/>
                </a:solidFill>
                <a:latin typeface="Arial"/>
              </a:rPr>
              <a:t>2003)</a:t>
            </a:r>
            <a:r>
              <a:rPr b="0" i="1" lang="en-US" sz="1600" spc="-1" strike="noStrike">
                <a:solidFill>
                  <a:srgbClr val="000000"/>
                </a:solidFill>
                <a:latin typeface="Arial"/>
              </a:rPr>
              <a:t>. </a:t>
            </a:r>
            <a:endParaRPr b="0" lang="en-US" sz="1600" spc="-1" strike="noStrike">
              <a:latin typeface="Arial"/>
            </a:endParaRPr>
          </a:p>
          <a:p>
            <a:pPr marL="228600" indent="-228240">
              <a:lnSpc>
                <a:spcPct val="90000"/>
              </a:lnSpc>
              <a:spcBef>
                <a:spcPts val="1001"/>
              </a:spcBef>
              <a:buClr>
                <a:srgbClr val="000000"/>
              </a:buClr>
              <a:buFont typeface="Arial"/>
              <a:buChar char="•"/>
            </a:pPr>
            <a:r>
              <a:rPr b="0" lang="en-US" sz="2400" spc="-1" strike="noStrike" u="sng">
                <a:solidFill>
                  <a:srgbClr val="000000"/>
                </a:solidFill>
                <a:uFillTx/>
                <a:latin typeface="Arial"/>
              </a:rPr>
              <a:t>Allergic lung inflammation</a:t>
            </a:r>
            <a:r>
              <a:rPr b="0" lang="en-US" sz="2400" spc="-1" strike="noStrike">
                <a:solidFill>
                  <a:srgbClr val="000000"/>
                </a:solidFill>
                <a:latin typeface="Arial"/>
              </a:rPr>
              <a:t> is inhibited in mice treated with anti-CD48 blocking Abs.2B4 is an activating receptor on Eos: </a:t>
            </a:r>
            <a:r>
              <a:rPr b="1" lang="en-US" sz="1600" spc="-1" strike="noStrike">
                <a:solidFill>
                  <a:srgbClr val="000000"/>
                </a:solidFill>
                <a:latin typeface="Arial"/>
              </a:rPr>
              <a:t>(</a:t>
            </a:r>
            <a:r>
              <a:rPr b="0" lang="en-US" sz="1600" spc="-1" strike="noStrike">
                <a:solidFill>
                  <a:srgbClr val="000000"/>
                </a:solidFill>
                <a:latin typeface="Arial"/>
                <a:ea typeface="ＭＳ Ｐゴシック"/>
              </a:rPr>
              <a:t>Munitz A </a:t>
            </a:r>
            <a:r>
              <a:rPr b="0" i="1" lang="en-US" sz="1600" spc="-1" strike="noStrike">
                <a:solidFill>
                  <a:srgbClr val="000000"/>
                </a:solidFill>
                <a:latin typeface="Arial"/>
                <a:ea typeface="ＭＳ Ｐゴシック"/>
              </a:rPr>
              <a:t>et al.</a:t>
            </a:r>
            <a:r>
              <a:rPr b="0" lang="en-US" sz="1600" spc="-1" strike="noStrike">
                <a:solidFill>
                  <a:srgbClr val="000000"/>
                </a:solidFill>
                <a:latin typeface="Arial"/>
                <a:ea typeface="ＭＳ Ｐゴシック"/>
              </a:rPr>
              <a:t>, </a:t>
            </a:r>
            <a:r>
              <a:rPr b="1" lang="en-US" sz="1600" spc="-1" strike="noStrike">
                <a:solidFill>
                  <a:srgbClr val="000000"/>
                </a:solidFill>
                <a:latin typeface="Arial"/>
                <a:ea typeface="ＭＳ Ｐゴシック"/>
              </a:rPr>
              <a:t>J immunol</a:t>
            </a:r>
            <a:r>
              <a:rPr b="0" lang="en-US" sz="1600" spc="-1" strike="noStrike">
                <a:solidFill>
                  <a:srgbClr val="000000"/>
                </a:solidFill>
                <a:latin typeface="Arial"/>
                <a:ea typeface="ＭＳ Ｐゴシック"/>
              </a:rPr>
              <a:t> 2005 and  </a:t>
            </a:r>
            <a:r>
              <a:rPr b="1" lang="en-US" sz="1600" spc="-1" strike="noStrike">
                <a:solidFill>
                  <a:srgbClr val="000000"/>
                </a:solidFill>
                <a:latin typeface="Arial"/>
                <a:ea typeface="ＭＳ Ｐゴシック"/>
              </a:rPr>
              <a:t>Am J Respir Crit Care Med</a:t>
            </a:r>
            <a:r>
              <a:rPr b="0" lang="en-US" sz="1600" spc="-1" strike="noStrike">
                <a:solidFill>
                  <a:srgbClr val="000000"/>
                </a:solidFill>
                <a:latin typeface="Arial"/>
                <a:ea typeface="ＭＳ Ｐゴシック"/>
              </a:rPr>
              <a:t> 2007).</a:t>
            </a:r>
            <a:endParaRPr b="0" lang="en-US" sz="1600" spc="-1" strike="noStrike">
              <a:latin typeface="Arial"/>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rial"/>
                <a:ea typeface="ＭＳ Ｐゴシック"/>
              </a:rPr>
              <a:t>MC-CD48 is important in the pro-inflammatory  </a:t>
            </a:r>
            <a:r>
              <a:rPr b="0" lang="en-US" sz="2400" spc="-1" strike="noStrike" u="sng">
                <a:solidFill>
                  <a:srgbClr val="000000"/>
                </a:solidFill>
                <a:uFillTx/>
                <a:latin typeface="Arial"/>
                <a:ea typeface="ＭＳ Ｐゴシック"/>
              </a:rPr>
              <a:t>AEU</a:t>
            </a:r>
            <a:r>
              <a:rPr b="0" lang="en-US" sz="2400" spc="-1" strike="noStrike">
                <a:solidFill>
                  <a:srgbClr val="000000"/>
                </a:solidFill>
                <a:latin typeface="Arial"/>
                <a:ea typeface="ＭＳ Ｐゴシック"/>
              </a:rPr>
              <a:t>  as ligand of Eos-2B4 </a:t>
            </a:r>
            <a:r>
              <a:rPr b="0" lang="en-US" sz="1600" spc="-1" strike="noStrike">
                <a:solidFill>
                  <a:srgbClr val="000000"/>
                </a:solidFill>
                <a:latin typeface="Arial"/>
                <a:ea typeface="ＭＳ Ｐゴシック"/>
              </a:rPr>
              <a:t>(Elishmereni M </a:t>
            </a:r>
            <a:r>
              <a:rPr b="0" i="1" lang="en-US" sz="1600" spc="-1" strike="noStrike">
                <a:solidFill>
                  <a:srgbClr val="000000"/>
                </a:solidFill>
                <a:latin typeface="Arial"/>
                <a:ea typeface="ＭＳ Ｐゴシック"/>
              </a:rPr>
              <a:t>et al</a:t>
            </a:r>
            <a:r>
              <a:rPr b="0" lang="en-US" sz="1600" spc="-1" strike="noStrike">
                <a:solidFill>
                  <a:srgbClr val="000000"/>
                </a:solidFill>
                <a:latin typeface="Arial"/>
                <a:ea typeface="ＭＳ Ｐゴシック"/>
              </a:rPr>
              <a:t>.</a:t>
            </a:r>
            <a:r>
              <a:rPr b="1" lang="en-US" sz="1600" spc="-1" strike="noStrike">
                <a:solidFill>
                  <a:srgbClr val="000000"/>
                </a:solidFill>
                <a:latin typeface="Arial"/>
                <a:ea typeface="ＭＳ Ｐゴシック"/>
              </a:rPr>
              <a:t>Allergy, </a:t>
            </a:r>
            <a:r>
              <a:rPr b="0" lang="en-US" sz="1600" spc="-1" strike="noStrike">
                <a:solidFill>
                  <a:srgbClr val="000000"/>
                </a:solidFill>
                <a:latin typeface="Arial"/>
                <a:ea typeface="ＭＳ Ｐゴシック"/>
              </a:rPr>
              <a:t>2011, 2014,J </a:t>
            </a:r>
            <a:r>
              <a:rPr b="1" lang="en-US" sz="1600" spc="-1" strike="noStrike">
                <a:solidFill>
                  <a:srgbClr val="000000"/>
                </a:solidFill>
                <a:latin typeface="Arial"/>
                <a:ea typeface="ＭＳ Ｐゴシック"/>
              </a:rPr>
              <a:t>Invest Dermatol</a:t>
            </a:r>
            <a:r>
              <a:rPr b="0" lang="en-US" sz="1600" spc="-1" strike="noStrike">
                <a:solidFill>
                  <a:srgbClr val="000000"/>
                </a:solidFill>
                <a:latin typeface="Arial"/>
                <a:ea typeface="ＭＳ Ｐゴシック"/>
              </a:rPr>
              <a:t> 2014)</a:t>
            </a:r>
            <a:r>
              <a:rPr b="0" lang="en-US" sz="2400" spc="-1" strike="noStrike">
                <a:solidFill>
                  <a:srgbClr val="000000"/>
                </a:solidFill>
                <a:latin typeface="Arial"/>
                <a:ea typeface="ＭＳ Ｐゴシック"/>
              </a:rPr>
              <a:t>.</a:t>
            </a:r>
            <a:endParaRPr b="0" lang="en-US" sz="2400" spc="-1" strike="noStrike">
              <a:latin typeface="Arial"/>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rial"/>
                <a:ea typeface="ＭＳ Ｐゴシック"/>
              </a:rPr>
              <a:t>Both MCs and Eos express CD48 that is a main player of  their interaction with </a:t>
            </a:r>
            <a:r>
              <a:rPr b="0" i="1" lang="en-US" sz="2400" spc="-1" strike="noStrike" u="sng">
                <a:solidFill>
                  <a:srgbClr val="000000"/>
                </a:solidFill>
                <a:uFillTx/>
                <a:latin typeface="Arial"/>
                <a:ea typeface="ＭＳ Ｐゴシック"/>
              </a:rPr>
              <a:t>S.aureus</a:t>
            </a:r>
            <a:r>
              <a:rPr b="0" lang="en-US" sz="2400" spc="-1" strike="noStrike">
                <a:solidFill>
                  <a:srgbClr val="000000"/>
                </a:solidFill>
                <a:latin typeface="Arial"/>
                <a:ea typeface="ＭＳ Ｐゴシック"/>
              </a:rPr>
              <a:t> </a:t>
            </a:r>
            <a:r>
              <a:rPr b="0" lang="en-US" sz="1600" spc="-1" strike="noStrike">
                <a:solidFill>
                  <a:srgbClr val="000000"/>
                </a:solidFill>
                <a:latin typeface="Arial"/>
                <a:ea typeface="ＭＳ Ｐゴシック"/>
              </a:rPr>
              <a:t>(Rocha-de-Souza C. M. </a:t>
            </a:r>
            <a:r>
              <a:rPr b="0" i="1" lang="en-US" sz="1600" spc="-1" strike="noStrike">
                <a:solidFill>
                  <a:srgbClr val="000000"/>
                </a:solidFill>
                <a:latin typeface="Arial"/>
                <a:ea typeface="ＭＳ Ｐゴシック"/>
              </a:rPr>
              <a:t>et al</a:t>
            </a:r>
            <a:r>
              <a:rPr b="0" lang="en-US" sz="1600" spc="-1" strike="noStrike">
                <a:solidFill>
                  <a:srgbClr val="000000"/>
                </a:solidFill>
                <a:latin typeface="Arial"/>
                <a:ea typeface="ＭＳ Ｐゴシック"/>
              </a:rPr>
              <a:t>., </a:t>
            </a:r>
            <a:r>
              <a:rPr b="1" lang="en-US" sz="1600" spc="-1" strike="noStrike">
                <a:solidFill>
                  <a:srgbClr val="000000"/>
                </a:solidFill>
                <a:latin typeface="Arial"/>
                <a:ea typeface="ＭＳ Ｐゴシック"/>
              </a:rPr>
              <a:t>Infect Immun</a:t>
            </a:r>
            <a:r>
              <a:rPr b="0" lang="en-US" sz="1600" spc="-1" strike="noStrike">
                <a:solidFill>
                  <a:srgbClr val="000000"/>
                </a:solidFill>
                <a:latin typeface="Arial"/>
                <a:ea typeface="ＭＳ Ｐゴシック"/>
              </a:rPr>
              <a:t> 2008; Minai-Fleminger Y </a:t>
            </a:r>
            <a:r>
              <a:rPr b="0" i="1" lang="en-US" sz="1600" spc="-1" strike="noStrike">
                <a:solidFill>
                  <a:srgbClr val="000000"/>
                </a:solidFill>
                <a:latin typeface="Arial"/>
                <a:ea typeface="ＭＳ Ｐゴシック"/>
              </a:rPr>
              <a:t>et al</a:t>
            </a:r>
            <a:r>
              <a:rPr b="0" lang="en-US" sz="1600" spc="-1" strike="noStrike">
                <a:solidFill>
                  <a:srgbClr val="000000"/>
                </a:solidFill>
                <a:latin typeface="Arial"/>
                <a:ea typeface="ＭＳ Ｐゴシック"/>
              </a:rPr>
              <a:t>., </a:t>
            </a:r>
            <a:r>
              <a:rPr b="1" lang="en-US" sz="1600" spc="-1" strike="noStrike">
                <a:solidFill>
                  <a:srgbClr val="000000"/>
                </a:solidFill>
                <a:latin typeface="Arial"/>
                <a:ea typeface="ＭＳ Ｐゴシック"/>
              </a:rPr>
              <a:t>Clin Exp allergy</a:t>
            </a:r>
            <a:r>
              <a:rPr b="0" lang="en-US" sz="1600" spc="-1" strike="noStrike">
                <a:solidFill>
                  <a:srgbClr val="000000"/>
                </a:solidFill>
                <a:latin typeface="Arial"/>
                <a:ea typeface="ＭＳ Ｐゴシック"/>
              </a:rPr>
              <a:t> 2014; Gangwar RS and Levi-Schaffer, </a:t>
            </a:r>
            <a:r>
              <a:rPr b="1" lang="en-US" sz="1600" spc="-1" strike="noStrike">
                <a:solidFill>
                  <a:srgbClr val="000000"/>
                </a:solidFill>
                <a:latin typeface="Arial"/>
                <a:ea typeface="ＭＳ Ｐゴシック"/>
              </a:rPr>
              <a:t>Allergy</a:t>
            </a:r>
            <a:r>
              <a:rPr b="0" lang="en-US" sz="1600" spc="-1" strike="noStrike">
                <a:solidFill>
                  <a:srgbClr val="000000"/>
                </a:solidFill>
                <a:latin typeface="Arial"/>
                <a:ea typeface="ＭＳ Ｐゴシック"/>
              </a:rPr>
              <a:t> 2016)</a:t>
            </a:r>
            <a:r>
              <a:rPr b="0" lang="en-US" sz="2400" spc="-1" strike="noStrike">
                <a:solidFill>
                  <a:srgbClr val="000000"/>
                </a:solidFill>
                <a:latin typeface="Arial"/>
                <a:ea typeface="ＭＳ Ｐゴシック"/>
              </a:rPr>
              <a:t>.  </a:t>
            </a:r>
            <a:endParaRPr b="0" lang="en-US" sz="2400" spc="-1" strike="noStrike">
              <a:latin typeface="Arial"/>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rial"/>
                <a:ea typeface="ＭＳ Ｐゴシック"/>
              </a:rPr>
              <a:t>The severity of </a:t>
            </a:r>
            <a:r>
              <a:rPr b="0" lang="en-US" sz="2400" spc="-1" strike="noStrike" u="sng">
                <a:solidFill>
                  <a:srgbClr val="000000"/>
                </a:solidFill>
                <a:uFillTx/>
                <a:latin typeface="Arial"/>
                <a:ea typeface="ＭＳ Ｐゴシック"/>
              </a:rPr>
              <a:t>AD in 2B4KO</a:t>
            </a:r>
            <a:r>
              <a:rPr b="0" lang="en-US" sz="2400" spc="-1" strike="noStrike">
                <a:solidFill>
                  <a:srgbClr val="000000"/>
                </a:solidFill>
                <a:latin typeface="Arial"/>
                <a:ea typeface="ＭＳ Ｐゴシック"/>
              </a:rPr>
              <a:t> mice is reduced </a:t>
            </a:r>
            <a:r>
              <a:rPr b="0" lang="en-US" sz="1600" spc="-1" strike="noStrike">
                <a:solidFill>
                  <a:srgbClr val="000000"/>
                </a:solidFill>
                <a:latin typeface="Arial"/>
                <a:ea typeface="ＭＳ Ｐゴシック"/>
              </a:rPr>
              <a:t>(Minai-Fleminger Y </a:t>
            </a:r>
            <a:r>
              <a:rPr b="0" i="1" lang="en-US" sz="1600" spc="-1" strike="noStrike">
                <a:solidFill>
                  <a:srgbClr val="000000"/>
                </a:solidFill>
                <a:latin typeface="Arial"/>
                <a:ea typeface="ＭＳ Ｐゴシック"/>
              </a:rPr>
              <a:t>et al</a:t>
            </a:r>
            <a:r>
              <a:rPr b="0" lang="en-US" sz="1600" spc="-1" strike="noStrike">
                <a:solidFill>
                  <a:srgbClr val="000000"/>
                </a:solidFill>
                <a:latin typeface="Arial"/>
                <a:ea typeface="ＭＳ Ｐゴシック"/>
              </a:rPr>
              <a:t>., </a:t>
            </a:r>
            <a:r>
              <a:rPr b="1" lang="en-US" sz="1600" spc="-1" strike="noStrike">
                <a:solidFill>
                  <a:srgbClr val="000000"/>
                </a:solidFill>
                <a:latin typeface="Arial"/>
                <a:ea typeface="ＭＳ Ｐゴシック"/>
              </a:rPr>
              <a:t>Clin Exp allergy</a:t>
            </a:r>
            <a:r>
              <a:rPr b="0" lang="en-US" sz="1600" spc="-1" strike="noStrike">
                <a:solidFill>
                  <a:srgbClr val="000000"/>
                </a:solidFill>
                <a:latin typeface="Arial"/>
                <a:ea typeface="ＭＳ Ｐゴシック"/>
              </a:rPr>
              <a:t> 2014; Elishmereni M </a:t>
            </a:r>
            <a:r>
              <a:rPr b="0" i="1" lang="en-US" sz="1600" spc="-1" strike="noStrike">
                <a:solidFill>
                  <a:srgbClr val="000000"/>
                </a:solidFill>
                <a:latin typeface="Arial"/>
                <a:ea typeface="ＭＳ Ｐゴシック"/>
              </a:rPr>
              <a:t>et al., </a:t>
            </a:r>
            <a:r>
              <a:rPr b="1" lang="en-US" sz="1600" spc="-1" strike="noStrike">
                <a:solidFill>
                  <a:srgbClr val="000000"/>
                </a:solidFill>
                <a:latin typeface="Arial"/>
                <a:ea typeface="ＭＳ Ｐゴシック"/>
              </a:rPr>
              <a:t>J Invest Dermatol</a:t>
            </a:r>
            <a:r>
              <a:rPr b="0" lang="en-US" sz="1600" spc="-1" strike="noStrike">
                <a:solidFill>
                  <a:srgbClr val="000000"/>
                </a:solidFill>
                <a:latin typeface="Arial"/>
                <a:ea typeface="ＭＳ Ｐゴシック"/>
              </a:rPr>
              <a:t> 2014)</a:t>
            </a:r>
            <a:r>
              <a:rPr b="0" lang="en-US" sz="2400" spc="-1" strike="noStrike">
                <a:solidFill>
                  <a:srgbClr val="000000"/>
                </a:solidFill>
                <a:latin typeface="Arial"/>
                <a:ea typeface="ＭＳ Ｐゴシック"/>
              </a:rPr>
              <a:t>.</a:t>
            </a:r>
            <a:endParaRPr b="0" lang="en-US" sz="2400" spc="-1" strike="noStrike">
              <a:latin typeface="Arial"/>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rial"/>
                <a:ea typeface="ＭＳ Ｐゴシック"/>
              </a:rPr>
              <a:t>Eos associated CD48 is modulated by cell activation and gives rise to soluble CD48 (</a:t>
            </a:r>
            <a:r>
              <a:rPr b="0" lang="en-US" sz="2400" spc="-1" strike="noStrike" u="sng">
                <a:solidFill>
                  <a:srgbClr val="000000"/>
                </a:solidFill>
                <a:uFillTx/>
                <a:latin typeface="Arial"/>
                <a:ea typeface="ＭＳ Ｐゴシック"/>
              </a:rPr>
              <a:t>sCD4</a:t>
            </a:r>
            <a:r>
              <a:rPr b="0" lang="en-US" sz="2400" spc="-1" strike="noStrike">
                <a:solidFill>
                  <a:srgbClr val="000000"/>
                </a:solidFill>
                <a:latin typeface="Arial"/>
                <a:ea typeface="ＭＳ Ｐゴシック"/>
              </a:rPr>
              <a:t>8).sCD48 is a  decoy receptor (in vitro and in vivo) </a:t>
            </a:r>
            <a:r>
              <a:rPr b="0" lang="en-US" sz="1600" spc="-1" strike="noStrike">
                <a:solidFill>
                  <a:srgbClr val="000000"/>
                </a:solidFill>
                <a:latin typeface="Arial"/>
                <a:ea typeface="ＭＳ Ｐゴシック"/>
              </a:rPr>
              <a:t>(Gangwar RS and Levi-Schaffer F, </a:t>
            </a:r>
            <a:r>
              <a:rPr b="1" lang="en-US" sz="1600" spc="-1" strike="noStrike">
                <a:solidFill>
                  <a:srgbClr val="000000"/>
                </a:solidFill>
                <a:latin typeface="Arial"/>
                <a:ea typeface="ＭＳ Ｐゴシック"/>
              </a:rPr>
              <a:t>Allergy</a:t>
            </a:r>
            <a:r>
              <a:rPr b="0" lang="en-US" sz="1600" spc="-1" strike="noStrike">
                <a:solidFill>
                  <a:srgbClr val="000000"/>
                </a:solidFill>
                <a:latin typeface="Arial"/>
                <a:ea typeface="ＭＳ Ｐゴシック"/>
              </a:rPr>
              <a:t> 2016)</a:t>
            </a:r>
            <a:r>
              <a:rPr b="0" lang="en-US" sz="2400" spc="-1" strike="noStrike">
                <a:solidFill>
                  <a:srgbClr val="000000"/>
                </a:solidFill>
                <a:latin typeface="Arial"/>
                <a:ea typeface="ＭＳ Ｐゴシック"/>
              </a:rPr>
              <a:t>.</a:t>
            </a:r>
            <a:endParaRPr b="0" lang="en-US" sz="2400" spc="-1" strike="noStrike">
              <a:latin typeface="Arial"/>
            </a:endParaRPr>
          </a:p>
          <a:p>
            <a:pPr marL="228600" indent="-228240">
              <a:lnSpc>
                <a:spcPct val="90000"/>
              </a:lnSpc>
              <a:spcBef>
                <a:spcPts val="1001"/>
              </a:spcBef>
              <a:buClr>
                <a:srgbClr val="000000"/>
              </a:buClr>
              <a:buFont typeface="Arial"/>
              <a:buChar char="•"/>
            </a:pPr>
            <a:r>
              <a:rPr b="0" lang="en-US" sz="2400" spc="-1" strike="noStrike" u="sng">
                <a:solidFill>
                  <a:srgbClr val="000000"/>
                </a:solidFill>
                <a:uFillTx/>
                <a:latin typeface="Arial"/>
                <a:ea typeface="ＭＳ Ｐゴシック"/>
              </a:rPr>
              <a:t>Human asthma</a:t>
            </a:r>
            <a:r>
              <a:rPr b="0" lang="en-US" sz="2400" spc="-1" strike="noStrike">
                <a:solidFill>
                  <a:srgbClr val="000000"/>
                </a:solidFill>
                <a:latin typeface="Arial"/>
                <a:ea typeface="ＭＳ Ｐゴシック"/>
              </a:rPr>
              <a:t>: mCD48 and sCD48 are  potential new biomarkers for the disease </a:t>
            </a:r>
            <a:r>
              <a:rPr b="0" lang="en-US" sz="1600" spc="-1" strike="noStrike">
                <a:solidFill>
                  <a:srgbClr val="000000"/>
                </a:solidFill>
                <a:latin typeface="Arial"/>
                <a:ea typeface="ＭＳ Ｐゴシック"/>
              </a:rPr>
              <a:t>(Gangwar RS </a:t>
            </a:r>
            <a:r>
              <a:rPr b="0" i="1" lang="en-US" sz="1600" spc="-1" strike="noStrike">
                <a:solidFill>
                  <a:srgbClr val="000000"/>
                </a:solidFill>
                <a:latin typeface="Arial"/>
                <a:ea typeface="ＭＳ Ｐゴシック"/>
              </a:rPr>
              <a:t>et al</a:t>
            </a:r>
            <a:r>
              <a:rPr b="0" lang="en-US" sz="1600" spc="-1" strike="noStrike">
                <a:solidFill>
                  <a:srgbClr val="000000"/>
                </a:solidFill>
                <a:latin typeface="Arial"/>
                <a:ea typeface="ＭＳ Ｐゴシック"/>
              </a:rPr>
              <a:t>., </a:t>
            </a:r>
            <a:r>
              <a:rPr b="1" lang="en-US" sz="1600" spc="-1" strike="noStrike">
                <a:solidFill>
                  <a:srgbClr val="000000"/>
                </a:solidFill>
                <a:latin typeface="Arial"/>
                <a:ea typeface="ＭＳ Ｐゴシック"/>
              </a:rPr>
              <a:t>Allergy</a:t>
            </a:r>
            <a:r>
              <a:rPr b="0" lang="en-US" sz="1600" spc="-1" strike="noStrike">
                <a:solidFill>
                  <a:srgbClr val="000000"/>
                </a:solidFill>
                <a:latin typeface="Arial"/>
                <a:ea typeface="ＭＳ Ｐゴシック"/>
              </a:rPr>
              <a:t> 2017)</a:t>
            </a:r>
            <a:r>
              <a:rPr b="0" lang="en-US" sz="2400" spc="-1" strike="noStrike">
                <a:solidFill>
                  <a:srgbClr val="000000"/>
                </a:solidFill>
                <a:latin typeface="Arial"/>
                <a:ea typeface="ＭＳ Ｐゴシック"/>
              </a:rPr>
              <a:t>.</a:t>
            </a:r>
            <a:endParaRPr b="0" lang="en-US" sz="2400" spc="-1" strike="noStrike">
              <a:latin typeface="Arial"/>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rial"/>
                <a:ea typeface="ＭＳ Ｐゴシック"/>
              </a:rPr>
              <a:t>Is CD48 a biomarker for airway inflammation and non-allergic </a:t>
            </a:r>
            <a:r>
              <a:rPr b="0" lang="en-US" sz="2400" spc="-1" strike="noStrike" u="sng">
                <a:solidFill>
                  <a:srgbClr val="000000"/>
                </a:solidFill>
                <a:uFillTx/>
                <a:latin typeface="Arial"/>
                <a:ea typeface="ＭＳ Ｐゴシック"/>
              </a:rPr>
              <a:t>asthma</a:t>
            </a:r>
            <a:r>
              <a:rPr b="0" lang="en-US" sz="2400" spc="-1" strike="noStrike">
                <a:solidFill>
                  <a:srgbClr val="000000"/>
                </a:solidFill>
                <a:latin typeface="Arial"/>
                <a:ea typeface="ＭＳ Ｐゴシック"/>
              </a:rPr>
              <a:t>? </a:t>
            </a:r>
            <a:r>
              <a:rPr b="0" lang="en-US" sz="1600" spc="-1" strike="noStrike">
                <a:solidFill>
                  <a:srgbClr val="000000"/>
                </a:solidFill>
                <a:latin typeface="Arial"/>
                <a:ea typeface="ＭＳ Ｐゴシック"/>
              </a:rPr>
              <a:t>(Breuer O </a:t>
            </a:r>
            <a:r>
              <a:rPr b="0" i="1" lang="en-US" sz="1600" spc="-1" strike="noStrike">
                <a:solidFill>
                  <a:srgbClr val="000000"/>
                </a:solidFill>
                <a:latin typeface="Arial"/>
                <a:ea typeface="ＭＳ Ｐゴシック"/>
              </a:rPr>
              <a:t>el al</a:t>
            </a:r>
            <a:r>
              <a:rPr b="0" lang="en-US" sz="1600" spc="-1" strike="noStrike">
                <a:solidFill>
                  <a:srgbClr val="000000"/>
                </a:solidFill>
                <a:latin typeface="Arial"/>
                <a:ea typeface="ＭＳ Ｐゴシック"/>
              </a:rPr>
              <a:t>, J Immunol. Reserch, in press)</a:t>
            </a:r>
            <a:endParaRPr b="0" lang="en-US" sz="1600" spc="-1" strike="noStrike">
              <a:latin typeface="Arial"/>
            </a:endParaRPr>
          </a:p>
          <a:p>
            <a:pPr>
              <a:lnSpc>
                <a:spcPct val="90000"/>
              </a:lnSpc>
              <a:spcBef>
                <a:spcPts val="1001"/>
              </a:spcBef>
            </a:pPr>
            <a:endParaRPr b="0" lang="en-US" sz="1600" spc="-1" strike="noStrike">
              <a:latin typeface="Arial"/>
            </a:endParaRPr>
          </a:p>
        </p:txBody>
      </p:sp>
      <p:pic>
        <p:nvPicPr>
          <p:cNvPr id="1349" name="Picture 18" descr=""/>
          <p:cNvPicPr/>
          <p:nvPr/>
        </p:nvPicPr>
        <p:blipFill>
          <a:blip r:embed="rId1"/>
          <a:stretch/>
        </p:blipFill>
        <p:spPr>
          <a:xfrm>
            <a:off x="8827920" y="6267600"/>
            <a:ext cx="194760" cy="590040"/>
          </a:xfrm>
          <a:prstGeom prst="rect">
            <a:avLst/>
          </a:prstGeom>
          <a:ln w="9360">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350" name="TextShape 1"/>
          <p:cNvSpPr txBox="1"/>
          <p:nvPr/>
        </p:nvSpPr>
        <p:spPr>
          <a:xfrm>
            <a:off x="457200" y="2666880"/>
            <a:ext cx="8229240" cy="4419360"/>
          </a:xfrm>
          <a:prstGeom prst="rect">
            <a:avLst/>
          </a:prstGeom>
          <a:noFill/>
          <a:ln>
            <a:noFill/>
          </a:ln>
        </p:spPr>
        <p:txBody>
          <a:bodyPr>
            <a:normAutofit/>
          </a:bodyPr>
          <a:p>
            <a:pPr marL="343080" indent="-342720">
              <a:lnSpc>
                <a:spcPct val="100000"/>
              </a:lnSpc>
              <a:spcBef>
                <a:spcPts val="479"/>
              </a:spcBef>
              <a:buClr>
                <a:srgbClr val="000000"/>
              </a:buClr>
              <a:buFont typeface="Arial"/>
              <a:buChar char="•"/>
            </a:pPr>
            <a:r>
              <a:rPr b="1" lang="en-US" sz="2400" spc="-1" strike="noStrike">
                <a:solidFill>
                  <a:srgbClr val="000000"/>
                </a:solidFill>
                <a:latin typeface="Times New Roman"/>
              </a:rPr>
              <a:t>Eosinophil expression of CD48 is increased in the</a:t>
            </a:r>
            <a:endParaRPr b="0" lang="en-US" sz="2400" spc="-1" strike="noStrike">
              <a:solidFill>
                <a:srgbClr val="000000"/>
              </a:solidFill>
              <a:latin typeface="Calibri"/>
            </a:endParaRPr>
          </a:p>
          <a:p>
            <a:pPr>
              <a:lnSpc>
                <a:spcPct val="100000"/>
              </a:lnSpc>
              <a:spcBef>
                <a:spcPts val="479"/>
              </a:spcBef>
            </a:pPr>
            <a:r>
              <a:rPr b="1" lang="en-US" sz="2400" spc="-1" strike="noStrike">
                <a:solidFill>
                  <a:srgbClr val="000000"/>
                </a:solidFill>
                <a:latin typeface="Times New Roman"/>
              </a:rPr>
              <a:t>    </a:t>
            </a:r>
            <a:r>
              <a:rPr b="1" lang="en-US" sz="2400" spc="-1" strike="noStrike">
                <a:solidFill>
                  <a:srgbClr val="000000"/>
                </a:solidFill>
                <a:latin typeface="Times New Roman"/>
              </a:rPr>
              <a:t>presence of SA/ exotoxins.</a:t>
            </a:r>
            <a:endParaRPr b="0" lang="en-US" sz="2400" spc="-1" strike="noStrike">
              <a:solidFill>
                <a:srgbClr val="000000"/>
              </a:solidFill>
              <a:latin typeface="Calibri"/>
            </a:endParaRPr>
          </a:p>
          <a:p>
            <a:pPr marL="343080" indent="-342720">
              <a:lnSpc>
                <a:spcPct val="100000"/>
              </a:lnSpc>
              <a:spcBef>
                <a:spcPts val="479"/>
              </a:spcBef>
              <a:buClr>
                <a:srgbClr val="000000"/>
              </a:buClr>
              <a:buFont typeface="Arial"/>
              <a:buChar char="•"/>
            </a:pPr>
            <a:r>
              <a:rPr b="1" lang="en-US" sz="2400" spc="-1" strike="noStrike">
                <a:solidFill>
                  <a:srgbClr val="000000"/>
                </a:solidFill>
                <a:latin typeface="Times New Roman"/>
              </a:rPr>
              <a:t>CD48 mediates binding of SA/ exotoxins to eosinophils.</a:t>
            </a:r>
            <a:endParaRPr b="0" lang="en-US" sz="2400" spc="-1" strike="noStrike">
              <a:solidFill>
                <a:srgbClr val="000000"/>
              </a:solidFill>
              <a:latin typeface="Calibri"/>
            </a:endParaRPr>
          </a:p>
          <a:p>
            <a:pPr marL="343080" indent="-342720">
              <a:lnSpc>
                <a:spcPct val="100000"/>
              </a:lnSpc>
              <a:spcBef>
                <a:spcPts val="479"/>
              </a:spcBef>
              <a:buClr>
                <a:srgbClr val="000000"/>
              </a:buClr>
              <a:buFont typeface="Arial"/>
              <a:buChar char="•"/>
            </a:pPr>
            <a:r>
              <a:rPr b="1" lang="en-US" sz="2400" spc="-1" strike="noStrike">
                <a:solidFill>
                  <a:srgbClr val="000000"/>
                </a:solidFill>
                <a:latin typeface="Times New Roman"/>
              </a:rPr>
              <a:t>SA/exotoxins induce CD48 mediated  Eos degranulation, cytokine release   and phosphorylation of signal transduction molecules.</a:t>
            </a:r>
            <a:endParaRPr b="0" lang="en-US" sz="2400" spc="-1" strike="noStrike">
              <a:solidFill>
                <a:srgbClr val="000000"/>
              </a:solidFill>
              <a:latin typeface="Calibri"/>
            </a:endParaRPr>
          </a:p>
          <a:p>
            <a:pPr marL="343080" indent="-342720">
              <a:lnSpc>
                <a:spcPct val="100000"/>
              </a:lnSpc>
              <a:spcBef>
                <a:spcPts val="479"/>
              </a:spcBef>
              <a:buClr>
                <a:srgbClr val="000000"/>
              </a:buClr>
              <a:buFont typeface="Arial"/>
              <a:buChar char="•"/>
            </a:pPr>
            <a:r>
              <a:rPr b="1" lang="en-US" sz="2400" spc="-1" strike="noStrike">
                <a:solidFill>
                  <a:srgbClr val="000000"/>
                </a:solidFill>
                <a:latin typeface="Times New Roman"/>
              </a:rPr>
              <a:t>CD48 mediates Staphylococcal enterotoxin B (SEB) induced peritonitis in mice. </a:t>
            </a:r>
            <a:endParaRPr b="0" lang="en-US" sz="2400" spc="-1" strike="noStrike">
              <a:solidFill>
                <a:srgbClr val="000000"/>
              </a:solidFill>
              <a:latin typeface="Calibri"/>
            </a:endParaRPr>
          </a:p>
          <a:p>
            <a:pPr>
              <a:lnSpc>
                <a:spcPct val="100000"/>
              </a:lnSpc>
              <a:spcBef>
                <a:spcPts val="479"/>
              </a:spcBef>
            </a:pPr>
            <a:endParaRPr b="0" lang="en-US" sz="2400" spc="-1" strike="noStrike">
              <a:solidFill>
                <a:srgbClr val="000000"/>
              </a:solidFill>
              <a:latin typeface="Calibri"/>
            </a:endParaRPr>
          </a:p>
          <a:p>
            <a:pPr>
              <a:lnSpc>
                <a:spcPct val="100000"/>
              </a:lnSpc>
              <a:spcBef>
                <a:spcPts val="479"/>
              </a:spcBef>
            </a:pPr>
            <a:endParaRPr b="0" lang="en-US" sz="2400" spc="-1" strike="noStrike">
              <a:solidFill>
                <a:srgbClr val="000000"/>
              </a:solidFill>
              <a:latin typeface="Calibri"/>
            </a:endParaRPr>
          </a:p>
          <a:p>
            <a:pPr>
              <a:lnSpc>
                <a:spcPct val="100000"/>
              </a:lnSpc>
              <a:spcBef>
                <a:spcPts val="479"/>
              </a:spcBef>
            </a:pPr>
            <a:endParaRPr b="0" lang="en-US" sz="2400" spc="-1" strike="noStrike">
              <a:solidFill>
                <a:srgbClr val="000000"/>
              </a:solidFill>
              <a:latin typeface="Calibri"/>
            </a:endParaRPr>
          </a:p>
          <a:p>
            <a:pPr>
              <a:lnSpc>
                <a:spcPct val="100000"/>
              </a:lnSpc>
              <a:spcBef>
                <a:spcPts val="479"/>
              </a:spcBef>
            </a:pPr>
            <a:endParaRPr b="0" lang="en-US" sz="2400" spc="-1" strike="noStrike">
              <a:solidFill>
                <a:srgbClr val="000000"/>
              </a:solidFill>
              <a:latin typeface="Calibri"/>
            </a:endParaRPr>
          </a:p>
        </p:txBody>
      </p:sp>
      <p:sp>
        <p:nvSpPr>
          <p:cNvPr id="1351" name="CustomShape 2"/>
          <p:cNvSpPr/>
          <p:nvPr/>
        </p:nvSpPr>
        <p:spPr>
          <a:xfrm>
            <a:off x="380880" y="76320"/>
            <a:ext cx="8305560" cy="609120"/>
          </a:xfrm>
          <a:prstGeom prst="rect">
            <a:avLst/>
          </a:prstGeom>
          <a:solidFill>
            <a:schemeClr val="bg1"/>
          </a:solidFill>
          <a:ln>
            <a:noFill/>
          </a:ln>
        </p:spPr>
        <p:style>
          <a:lnRef idx="0"/>
          <a:fillRef idx="0"/>
          <a:effectRef idx="0"/>
          <a:fontRef idx="minor"/>
        </p:style>
        <p:txBody>
          <a:bodyPr lIns="90000" rIns="90000" tIns="45000" bIns="45000" anchor="ctr"/>
          <a:p>
            <a:pPr marL="225360" algn="ctr">
              <a:lnSpc>
                <a:spcPct val="100000"/>
              </a:lnSpc>
              <a:spcBef>
                <a:spcPts val="1400"/>
              </a:spcBef>
            </a:pPr>
            <a:r>
              <a:rPr b="1" lang="en-US" sz="2800" spc="-1" strike="noStrike">
                <a:solidFill>
                  <a:srgbClr val="000000"/>
                </a:solidFill>
                <a:latin typeface="Arial"/>
                <a:ea typeface="ＭＳ Ｐゴシック"/>
              </a:rPr>
              <a:t>Importance of CD48: </a:t>
            </a:r>
            <a:r>
              <a:rPr b="1" i="1" lang="en-US" sz="2800" spc="-1" strike="noStrike">
                <a:solidFill>
                  <a:srgbClr val="000000"/>
                </a:solidFill>
                <a:latin typeface="Arial"/>
                <a:ea typeface="ＭＳ Ｐゴシック"/>
              </a:rPr>
              <a:t>S.aureus</a:t>
            </a:r>
            <a:r>
              <a:rPr b="1" lang="en-US" sz="2800" spc="-1" strike="noStrike">
                <a:solidFill>
                  <a:srgbClr val="000000"/>
                </a:solidFill>
                <a:latin typeface="Arial"/>
                <a:ea typeface="ＭＳ Ｐゴシック"/>
              </a:rPr>
              <a:t>-Eos</a:t>
            </a:r>
            <a:endParaRPr b="0" lang="en-US" sz="2800" spc="-1" strike="noStrike">
              <a:latin typeface="Arial"/>
            </a:endParaRPr>
          </a:p>
        </p:txBody>
      </p:sp>
      <p:pic>
        <p:nvPicPr>
          <p:cNvPr id="1352" name="Picture 3" descr=""/>
          <p:cNvPicPr/>
          <p:nvPr/>
        </p:nvPicPr>
        <p:blipFill>
          <a:blip r:embed="rId1"/>
          <a:stretch/>
        </p:blipFill>
        <p:spPr>
          <a:xfrm>
            <a:off x="380880" y="838080"/>
            <a:ext cx="8457840" cy="1556640"/>
          </a:xfrm>
          <a:prstGeom prst="rect">
            <a:avLst/>
          </a:prstGeom>
          <a:ln w="9360">
            <a:noFill/>
          </a:ln>
        </p:spPr>
      </p:pic>
      <p:pic>
        <p:nvPicPr>
          <p:cNvPr id="1353" name="Picture 18" descr=""/>
          <p:cNvPicPr/>
          <p:nvPr/>
        </p:nvPicPr>
        <p:blipFill>
          <a:blip r:embed="rId2"/>
          <a:stretch/>
        </p:blipFill>
        <p:spPr>
          <a:xfrm>
            <a:off x="8839080" y="6172200"/>
            <a:ext cx="194760" cy="590040"/>
          </a:xfrm>
          <a:prstGeom prst="rect">
            <a:avLst/>
          </a:prstGeom>
          <a:ln w="9360">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4" name="CustomShape 1"/>
          <p:cNvSpPr/>
          <p:nvPr/>
        </p:nvSpPr>
        <p:spPr>
          <a:xfrm>
            <a:off x="1238400" y="152280"/>
            <a:ext cx="6829920" cy="856800"/>
          </a:xfrm>
          <a:prstGeom prst="rect">
            <a:avLst/>
          </a:prstGeom>
          <a:noFill/>
          <a:ln>
            <a:noFill/>
          </a:ln>
        </p:spPr>
        <p:style>
          <a:lnRef idx="0"/>
          <a:fillRef idx="0"/>
          <a:effectRef idx="0"/>
          <a:fontRef idx="minor"/>
        </p:style>
        <p:txBody>
          <a:bodyPr lIns="90000" rIns="90000" tIns="45000" bIns="45000"/>
          <a:p>
            <a:pPr algn="ctr">
              <a:lnSpc>
                <a:spcPct val="90000"/>
              </a:lnSpc>
            </a:pPr>
            <a:r>
              <a:rPr b="1" lang="en-US" sz="2600" spc="-1" strike="noStrike">
                <a:solidFill>
                  <a:srgbClr val="000000"/>
                </a:solidFill>
                <a:latin typeface="Arial"/>
                <a:ea typeface="ＭＳ Ｐゴシック"/>
              </a:rPr>
              <a:t>The Importance of CD48: </a:t>
            </a:r>
            <a:r>
              <a:rPr b="1" i="1" lang="en-US" sz="2600" spc="-1" strike="noStrike">
                <a:solidFill>
                  <a:srgbClr val="000000"/>
                </a:solidFill>
                <a:latin typeface="Arial"/>
                <a:ea typeface="ＭＳ Ｐゴシック"/>
              </a:rPr>
              <a:t>S.aureus</a:t>
            </a:r>
            <a:r>
              <a:rPr b="1" lang="en-US" sz="2600" spc="-1" strike="noStrike">
                <a:solidFill>
                  <a:srgbClr val="000000"/>
                </a:solidFill>
                <a:latin typeface="Arial"/>
                <a:ea typeface="ＭＳ Ｐゴシック"/>
              </a:rPr>
              <a:t>-Eos</a:t>
            </a:r>
            <a:br/>
            <a:r>
              <a:rPr b="1" lang="en-US" sz="2000" spc="-1" strike="noStrike" u="sng">
                <a:solidFill>
                  <a:srgbClr val="000000"/>
                </a:solidFill>
                <a:uFillTx/>
                <a:latin typeface="Arial"/>
                <a:ea typeface="ＭＳ Ｐゴシック"/>
              </a:rPr>
              <a:t>SEB Regulates CD48 on Eos and sCD48 Formation via a Phospholipase Mechanism</a:t>
            </a:r>
            <a:endParaRPr b="0" lang="en-US" sz="2000" spc="-1" strike="noStrike">
              <a:latin typeface="Arial"/>
            </a:endParaRPr>
          </a:p>
        </p:txBody>
      </p:sp>
      <p:pic>
        <p:nvPicPr>
          <p:cNvPr id="1355" name="Content Placeholder 3" descr=""/>
          <p:cNvPicPr/>
          <p:nvPr/>
        </p:nvPicPr>
        <p:blipFill>
          <a:blip r:embed="rId1"/>
          <a:stretch/>
        </p:blipFill>
        <p:spPr>
          <a:xfrm>
            <a:off x="2286000" y="1295280"/>
            <a:ext cx="4467960" cy="3394080"/>
          </a:xfrm>
          <a:prstGeom prst="rect">
            <a:avLst/>
          </a:prstGeom>
          <a:ln>
            <a:noFill/>
          </a:ln>
        </p:spPr>
      </p:pic>
      <p:sp>
        <p:nvSpPr>
          <p:cNvPr id="1356" name="CustomShape 2"/>
          <p:cNvSpPr/>
          <p:nvPr/>
        </p:nvSpPr>
        <p:spPr>
          <a:xfrm>
            <a:off x="4771440" y="6477120"/>
            <a:ext cx="528660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Gangwar RS and Levi-Schaffer F, </a:t>
            </a:r>
            <a:r>
              <a:rPr b="1" i="1" lang="en-US" sz="1400" spc="-1" strike="noStrike">
                <a:solidFill>
                  <a:srgbClr val="000000"/>
                </a:solidFill>
                <a:latin typeface="Arial"/>
              </a:rPr>
              <a:t>Allergy</a:t>
            </a:r>
            <a:r>
              <a:rPr b="0" lang="en-US" sz="1400" spc="-1" strike="noStrike">
                <a:solidFill>
                  <a:srgbClr val="000000"/>
                </a:solidFill>
                <a:latin typeface="Arial"/>
              </a:rPr>
              <a:t> 2016</a:t>
            </a:r>
            <a:endParaRPr b="0" lang="en-US" sz="1400" spc="-1" strike="noStrike">
              <a:latin typeface="Arial"/>
            </a:endParaRPr>
          </a:p>
        </p:txBody>
      </p:sp>
      <p:pic>
        <p:nvPicPr>
          <p:cNvPr id="1357" name="Picture 2" descr=""/>
          <p:cNvPicPr/>
          <p:nvPr/>
        </p:nvPicPr>
        <p:blipFill>
          <a:blip r:embed="rId2"/>
          <a:stretch/>
        </p:blipFill>
        <p:spPr>
          <a:xfrm>
            <a:off x="2286000" y="4800600"/>
            <a:ext cx="2085840" cy="1888200"/>
          </a:xfrm>
          <a:prstGeom prst="rect">
            <a:avLst/>
          </a:prstGeom>
          <a:ln>
            <a:noFill/>
          </a:ln>
        </p:spPr>
      </p:pic>
      <p:pic>
        <p:nvPicPr>
          <p:cNvPr id="1358" name="Picture 18" descr=""/>
          <p:cNvPicPr/>
          <p:nvPr/>
        </p:nvPicPr>
        <p:blipFill>
          <a:blip r:embed="rId3"/>
          <a:stretch/>
        </p:blipFill>
        <p:spPr>
          <a:xfrm>
            <a:off x="8839080" y="6345000"/>
            <a:ext cx="194760" cy="442440"/>
          </a:xfrm>
          <a:prstGeom prst="rect">
            <a:avLst/>
          </a:prstGeom>
          <a:ln w="9360">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9" name="Picture 2" descr=""/>
          <p:cNvPicPr/>
          <p:nvPr/>
        </p:nvPicPr>
        <p:blipFill>
          <a:blip r:embed="rId1"/>
          <a:stretch/>
        </p:blipFill>
        <p:spPr>
          <a:xfrm>
            <a:off x="2603880" y="1306440"/>
            <a:ext cx="3757680" cy="4319640"/>
          </a:xfrm>
          <a:prstGeom prst="rect">
            <a:avLst/>
          </a:prstGeom>
          <a:ln w="9360">
            <a:noFill/>
          </a:ln>
        </p:spPr>
      </p:pic>
      <p:pic>
        <p:nvPicPr>
          <p:cNvPr id="1360" name="Picture 3" descr=""/>
          <p:cNvPicPr/>
          <p:nvPr/>
        </p:nvPicPr>
        <p:blipFill>
          <a:blip r:embed="rId2"/>
          <a:stretch/>
        </p:blipFill>
        <p:spPr>
          <a:xfrm>
            <a:off x="0" y="0"/>
            <a:ext cx="360000" cy="360000"/>
          </a:xfrm>
          <a:prstGeom prst="rect">
            <a:avLst/>
          </a:prstGeom>
          <a:ln w="9360">
            <a:noFill/>
          </a:ln>
        </p:spPr>
      </p:pic>
      <p:sp>
        <p:nvSpPr>
          <p:cNvPr id="1361" name="CustomShape 1"/>
          <p:cNvSpPr/>
          <p:nvPr/>
        </p:nvSpPr>
        <p:spPr>
          <a:xfrm>
            <a:off x="115200" y="6205680"/>
            <a:ext cx="6252120" cy="505080"/>
          </a:xfrm>
          <a:prstGeom prst="rect">
            <a:avLst/>
          </a:prstGeom>
          <a:noFill/>
          <a:ln w="9360">
            <a:noFill/>
          </a:ln>
        </p:spPr>
        <p:style>
          <a:lnRef idx="0"/>
          <a:fillRef idx="0"/>
          <a:effectRef idx="0"/>
          <a:fontRef idx="minor"/>
        </p:style>
      </p:sp>
      <p:sp>
        <p:nvSpPr>
          <p:cNvPr id="1362" name="TextShape 2"/>
          <p:cNvSpPr txBox="1"/>
          <p:nvPr/>
        </p:nvSpPr>
        <p:spPr>
          <a:xfrm>
            <a:off x="-304920" y="228600"/>
            <a:ext cx="9807840" cy="723600"/>
          </a:xfrm>
          <a:prstGeom prst="rect">
            <a:avLst/>
          </a:prstGeom>
          <a:noFill/>
          <a:ln>
            <a:noFill/>
          </a:ln>
        </p:spPr>
        <p:txBody>
          <a:bodyPr lIns="270000" rIns="90000" tIns="90000" bIns="90000" anchor="ctr"/>
          <a:p>
            <a:pPr algn="ctr">
              <a:lnSpc>
                <a:spcPct val="100000"/>
              </a:lnSpc>
            </a:pPr>
            <a:r>
              <a:rPr b="1" lang="en-US" sz="2600" spc="-1" strike="noStrike">
                <a:solidFill>
                  <a:srgbClr val="000000"/>
                </a:solidFill>
                <a:latin typeface="Arial"/>
                <a:ea typeface="ＭＳ Ｐゴシック"/>
              </a:rPr>
              <a:t>The Importance of CD48: S.aureus-Eos</a:t>
            </a:r>
            <a:br/>
            <a:r>
              <a:rPr b="1" lang="en-US" sz="2000" spc="-1" strike="noStrike" u="sng">
                <a:solidFill>
                  <a:srgbClr val="000000"/>
                </a:solidFill>
                <a:uFillTx/>
                <a:latin typeface="Arial"/>
                <a:ea typeface="ＭＳ Ｐゴシック"/>
              </a:rPr>
              <a:t>sCD48  binds to SEB and acts as a decoy receptor on Eos</a:t>
            </a:r>
            <a:endParaRPr b="0" lang="en-US" sz="2000" spc="-1" strike="noStrike">
              <a:solidFill>
                <a:srgbClr val="000000"/>
              </a:solidFill>
              <a:latin typeface="Calibri"/>
            </a:endParaRPr>
          </a:p>
        </p:txBody>
      </p:sp>
      <p:sp>
        <p:nvSpPr>
          <p:cNvPr id="1363" name="CustomShape 3"/>
          <p:cNvSpPr/>
          <p:nvPr/>
        </p:nvSpPr>
        <p:spPr>
          <a:xfrm>
            <a:off x="685800" y="1905120"/>
            <a:ext cx="1616760" cy="575640"/>
          </a:xfrm>
          <a:prstGeom prst="rect">
            <a:avLst/>
          </a:prstGeom>
          <a:noFill/>
          <a:ln>
            <a:noFill/>
          </a:ln>
        </p:spPr>
        <p:style>
          <a:lnRef idx="0"/>
          <a:fillRef idx="0"/>
          <a:effectRef idx="0"/>
          <a:fontRef idx="minor"/>
        </p:style>
        <p:txBody>
          <a:bodyPr lIns="270000" rIns="90000" tIns="45000" bIns="45000"/>
          <a:p>
            <a:pPr>
              <a:lnSpc>
                <a:spcPct val="114000"/>
              </a:lnSpc>
            </a:pPr>
            <a:r>
              <a:rPr b="1" lang="en-US" sz="1400" spc="-1" strike="noStrike">
                <a:solidFill>
                  <a:srgbClr val="000000"/>
                </a:solidFill>
                <a:latin typeface="Arial"/>
                <a:ea typeface="Arial"/>
              </a:rPr>
              <a:t>sCD48 binding with SEB</a:t>
            </a:r>
            <a:endParaRPr b="0" lang="en-US" sz="1400" spc="-1" strike="noStrike">
              <a:latin typeface="Arial"/>
            </a:endParaRPr>
          </a:p>
        </p:txBody>
      </p:sp>
      <p:sp>
        <p:nvSpPr>
          <p:cNvPr id="1364" name="CustomShape 4"/>
          <p:cNvSpPr/>
          <p:nvPr/>
        </p:nvSpPr>
        <p:spPr>
          <a:xfrm>
            <a:off x="6477120" y="3886200"/>
            <a:ext cx="2437920" cy="575640"/>
          </a:xfrm>
          <a:prstGeom prst="rect">
            <a:avLst/>
          </a:prstGeom>
          <a:noFill/>
          <a:ln>
            <a:noFill/>
          </a:ln>
        </p:spPr>
        <p:style>
          <a:lnRef idx="0"/>
          <a:fillRef idx="0"/>
          <a:effectRef idx="0"/>
          <a:fontRef idx="minor"/>
        </p:style>
        <p:txBody>
          <a:bodyPr lIns="270000" rIns="90000" tIns="45000" bIns="45000"/>
          <a:p>
            <a:pPr>
              <a:lnSpc>
                <a:spcPct val="114000"/>
              </a:lnSpc>
            </a:pPr>
            <a:r>
              <a:rPr b="1" lang="en-US" sz="1400" spc="-1" strike="noStrike">
                <a:solidFill>
                  <a:srgbClr val="000000"/>
                </a:solidFill>
                <a:latin typeface="Arial"/>
                <a:ea typeface="Arial"/>
              </a:rPr>
              <a:t>Anti-inflammatory effects of sCD48 </a:t>
            </a:r>
            <a:r>
              <a:rPr b="1" i="1" lang="en-US" sz="1400" spc="-1" strike="noStrike">
                <a:solidFill>
                  <a:srgbClr val="000000"/>
                </a:solidFill>
                <a:latin typeface="Arial"/>
                <a:ea typeface="Arial"/>
              </a:rPr>
              <a:t>in vitro</a:t>
            </a:r>
            <a:endParaRPr b="0" lang="en-US" sz="1400" spc="-1" strike="noStrike">
              <a:latin typeface="Arial"/>
            </a:endParaRPr>
          </a:p>
        </p:txBody>
      </p:sp>
      <p:pic>
        <p:nvPicPr>
          <p:cNvPr id="1365" name="Picture 18" descr=""/>
          <p:cNvPicPr/>
          <p:nvPr/>
        </p:nvPicPr>
        <p:blipFill>
          <a:blip r:embed="rId3"/>
          <a:stretch/>
        </p:blipFill>
        <p:spPr>
          <a:xfrm>
            <a:off x="8839080" y="6345000"/>
            <a:ext cx="194760" cy="442440"/>
          </a:xfrm>
          <a:prstGeom prst="rect">
            <a:avLst/>
          </a:prstGeom>
          <a:ln w="9360">
            <a:noFill/>
          </a:ln>
        </p:spPr>
      </p:pic>
      <p:sp>
        <p:nvSpPr>
          <p:cNvPr id="1366" name="CustomShape 5"/>
          <p:cNvSpPr/>
          <p:nvPr/>
        </p:nvSpPr>
        <p:spPr>
          <a:xfrm>
            <a:off x="4771440" y="6477120"/>
            <a:ext cx="528660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Gangwar RS and Levi-Schaffer F, </a:t>
            </a:r>
            <a:r>
              <a:rPr b="1" i="1" lang="en-US" sz="1400" spc="-1" strike="noStrike">
                <a:solidFill>
                  <a:srgbClr val="000000"/>
                </a:solidFill>
                <a:latin typeface="Arial"/>
              </a:rPr>
              <a:t>Allergy</a:t>
            </a:r>
            <a:r>
              <a:rPr b="0" lang="en-US" sz="1400" spc="-1" strike="noStrike">
                <a:solidFill>
                  <a:srgbClr val="000000"/>
                </a:solidFill>
                <a:latin typeface="Arial"/>
              </a:rPr>
              <a:t> 2016</a:t>
            </a:r>
            <a:endParaRPr b="0" lang="en-US" sz="1400" spc="-1" strike="noStrike">
              <a:latin typeface="Arial"/>
            </a:endParaRPr>
          </a:p>
        </p:txBody>
      </p:sp>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7" name="CustomShape 1"/>
          <p:cNvSpPr/>
          <p:nvPr/>
        </p:nvSpPr>
        <p:spPr>
          <a:xfrm>
            <a:off x="0" y="0"/>
            <a:ext cx="9143640" cy="719640"/>
          </a:xfrm>
          <a:prstGeom prst="rect">
            <a:avLst/>
          </a:prstGeom>
          <a:noFill/>
          <a:ln>
            <a:noFill/>
          </a:ln>
        </p:spPr>
        <p:style>
          <a:lnRef idx="0"/>
          <a:fillRef idx="0"/>
          <a:effectRef idx="0"/>
          <a:fontRef idx="minor"/>
        </p:style>
      </p:sp>
      <p:pic>
        <p:nvPicPr>
          <p:cNvPr id="1368" name="Picture 6" descr=""/>
          <p:cNvPicPr/>
          <p:nvPr/>
        </p:nvPicPr>
        <p:blipFill>
          <a:blip r:embed="rId1"/>
          <a:srcRect l="0" t="44365" r="0" b="0"/>
          <a:stretch/>
        </p:blipFill>
        <p:spPr>
          <a:xfrm>
            <a:off x="4419720" y="1571400"/>
            <a:ext cx="4630680" cy="4647960"/>
          </a:xfrm>
          <a:prstGeom prst="rect">
            <a:avLst/>
          </a:prstGeom>
          <a:ln>
            <a:noFill/>
          </a:ln>
        </p:spPr>
      </p:pic>
      <p:sp>
        <p:nvSpPr>
          <p:cNvPr id="1369" name="CustomShape 2"/>
          <p:cNvSpPr/>
          <p:nvPr/>
        </p:nvSpPr>
        <p:spPr>
          <a:xfrm>
            <a:off x="4114800" y="6099120"/>
            <a:ext cx="4571640" cy="417600"/>
          </a:xfrm>
          <a:prstGeom prst="rect">
            <a:avLst/>
          </a:prstGeom>
          <a:noFill/>
          <a:ln>
            <a:noFill/>
          </a:ln>
        </p:spPr>
        <p:style>
          <a:lnRef idx="0"/>
          <a:fillRef idx="0"/>
          <a:effectRef idx="0"/>
          <a:fontRef idx="minor"/>
        </p:style>
        <p:txBody>
          <a:bodyPr lIns="180000" rIns="180000" tIns="0" bIns="90000"/>
          <a:p>
            <a:pPr algn="just">
              <a:lnSpc>
                <a:spcPct val="100000"/>
              </a:lnSpc>
            </a:pPr>
            <a:r>
              <a:rPr b="0" i="1" lang="en-US" sz="1200" spc="-1" strike="noStrike">
                <a:solidFill>
                  <a:srgbClr val="000000"/>
                </a:solidFill>
                <a:latin typeface="Arial"/>
                <a:ea typeface="Arial"/>
              </a:rPr>
              <a:t>n=3. *, p&lt;0.05. **, p&lt;0.01. ***, p&lt;0.001 and ****, p&lt;0.0001. </a:t>
            </a:r>
            <a:endParaRPr b="0" lang="en-US" sz="1200" spc="-1" strike="noStrike">
              <a:latin typeface="Arial"/>
            </a:endParaRPr>
          </a:p>
        </p:txBody>
      </p:sp>
      <p:pic>
        <p:nvPicPr>
          <p:cNvPr id="1370" name="Picture 17" descr=""/>
          <p:cNvPicPr/>
          <p:nvPr/>
        </p:nvPicPr>
        <p:blipFill>
          <a:blip r:embed="rId2"/>
          <a:srcRect l="0" t="0" r="77653" b="0"/>
          <a:stretch/>
        </p:blipFill>
        <p:spPr>
          <a:xfrm>
            <a:off x="2819520" y="958680"/>
            <a:ext cx="1523520" cy="1581120"/>
          </a:xfrm>
          <a:prstGeom prst="rect">
            <a:avLst/>
          </a:prstGeom>
          <a:ln>
            <a:noFill/>
          </a:ln>
        </p:spPr>
      </p:pic>
      <p:pic>
        <p:nvPicPr>
          <p:cNvPr id="1371" name="Picture 2" descr=""/>
          <p:cNvPicPr/>
          <p:nvPr/>
        </p:nvPicPr>
        <p:blipFill>
          <a:blip r:embed="rId3"/>
          <a:stretch/>
        </p:blipFill>
        <p:spPr>
          <a:xfrm>
            <a:off x="241200" y="969840"/>
            <a:ext cx="2209320" cy="1203120"/>
          </a:xfrm>
          <a:prstGeom prst="rect">
            <a:avLst/>
          </a:prstGeom>
          <a:ln>
            <a:noFill/>
          </a:ln>
        </p:spPr>
      </p:pic>
      <p:pic>
        <p:nvPicPr>
          <p:cNvPr id="1372" name="Picture 21" descr=""/>
          <p:cNvPicPr/>
          <p:nvPr/>
        </p:nvPicPr>
        <p:blipFill>
          <a:blip r:embed="rId4"/>
          <a:srcRect l="0" t="0" r="0" b="55716"/>
          <a:stretch/>
        </p:blipFill>
        <p:spPr>
          <a:xfrm>
            <a:off x="152280" y="2612520"/>
            <a:ext cx="4255920" cy="3485880"/>
          </a:xfrm>
          <a:prstGeom prst="rect">
            <a:avLst/>
          </a:prstGeom>
          <a:ln>
            <a:noFill/>
          </a:ln>
        </p:spPr>
      </p:pic>
      <p:sp>
        <p:nvSpPr>
          <p:cNvPr id="1373" name="CustomShape 3"/>
          <p:cNvSpPr/>
          <p:nvPr/>
        </p:nvSpPr>
        <p:spPr>
          <a:xfrm>
            <a:off x="2819520" y="970560"/>
            <a:ext cx="1523520" cy="164160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1374" name="CustomShape 4"/>
          <p:cNvSpPr/>
          <p:nvPr/>
        </p:nvSpPr>
        <p:spPr>
          <a:xfrm>
            <a:off x="0" y="85680"/>
            <a:ext cx="9143640" cy="719640"/>
          </a:xfrm>
          <a:prstGeom prst="rect">
            <a:avLst/>
          </a:prstGeom>
          <a:noFill/>
          <a:ln>
            <a:noFill/>
          </a:ln>
        </p:spPr>
        <p:style>
          <a:lnRef idx="0"/>
          <a:fillRef idx="0"/>
          <a:effectRef idx="0"/>
          <a:fontRef idx="minor"/>
        </p:style>
        <p:txBody>
          <a:bodyPr lIns="270000" rIns="90000" tIns="90000" bIns="90000"/>
          <a:p>
            <a:pPr algn="ctr">
              <a:lnSpc>
                <a:spcPct val="100000"/>
              </a:lnSpc>
            </a:pPr>
            <a:r>
              <a:rPr b="1" lang="en-US" sz="2600" spc="-1" strike="noStrike">
                <a:solidFill>
                  <a:srgbClr val="000000"/>
                </a:solidFill>
                <a:latin typeface="Arial"/>
                <a:ea typeface="ＭＳ Ｐゴシック"/>
              </a:rPr>
              <a:t>The Importance of CD48: S.aureus-Eos</a:t>
            </a:r>
            <a:endParaRPr b="0" lang="en-US" sz="2600" spc="-1" strike="noStrike">
              <a:latin typeface="Arial"/>
            </a:endParaRPr>
          </a:p>
          <a:p>
            <a:pPr algn="ctr">
              <a:lnSpc>
                <a:spcPct val="100000"/>
              </a:lnSpc>
            </a:pPr>
            <a:r>
              <a:rPr b="0" lang="en-US" sz="1800" spc="-1" strike="noStrike">
                <a:solidFill>
                  <a:srgbClr val="000000"/>
                </a:solidFill>
                <a:latin typeface="Arial"/>
                <a:ea typeface="Arial"/>
              </a:rPr>
              <a:t> </a:t>
            </a:r>
            <a:r>
              <a:rPr b="1" lang="en-US" sz="2000" spc="-1" strike="noStrike" u="sng">
                <a:solidFill>
                  <a:srgbClr val="000000"/>
                </a:solidFill>
                <a:uFillTx/>
                <a:latin typeface="Arial"/>
                <a:ea typeface="Arial"/>
              </a:rPr>
              <a:t>sCD48  is anti-inflammatory in SEB induced peritonitis</a:t>
            </a:r>
            <a:endParaRPr b="0" lang="en-US" sz="2000" spc="-1" strike="noStrike">
              <a:latin typeface="Arial"/>
            </a:endParaRPr>
          </a:p>
        </p:txBody>
      </p:sp>
      <p:pic>
        <p:nvPicPr>
          <p:cNvPr id="1375" name="Picture 18" descr=""/>
          <p:cNvPicPr/>
          <p:nvPr/>
        </p:nvPicPr>
        <p:blipFill>
          <a:blip r:embed="rId5"/>
          <a:stretch/>
        </p:blipFill>
        <p:spPr>
          <a:xfrm>
            <a:off x="8839080" y="6345000"/>
            <a:ext cx="194760" cy="442440"/>
          </a:xfrm>
          <a:prstGeom prst="rect">
            <a:avLst/>
          </a:prstGeom>
          <a:ln w="9360">
            <a:noFill/>
          </a:ln>
        </p:spPr>
      </p:pic>
      <p:sp>
        <p:nvSpPr>
          <p:cNvPr id="1376" name="CustomShape 5"/>
          <p:cNvSpPr/>
          <p:nvPr/>
        </p:nvSpPr>
        <p:spPr>
          <a:xfrm>
            <a:off x="4771440" y="6477120"/>
            <a:ext cx="528660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Gangwar RS and Levi-Schaffer F, </a:t>
            </a:r>
            <a:r>
              <a:rPr b="1" i="1" lang="en-US" sz="1400" spc="-1" strike="noStrike">
                <a:solidFill>
                  <a:srgbClr val="000000"/>
                </a:solidFill>
                <a:latin typeface="Arial"/>
              </a:rPr>
              <a:t>Allergy</a:t>
            </a:r>
            <a:r>
              <a:rPr b="0" lang="en-US" sz="1400" spc="-1" strike="noStrike">
                <a:solidFill>
                  <a:srgbClr val="000000"/>
                </a:solidFill>
                <a:latin typeface="Arial"/>
              </a:rPr>
              <a:t> 2016</a:t>
            </a:r>
            <a:endParaRPr b="0" lang="en-US" sz="1400" spc="-1" strike="noStrike">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377" name="Group 1"/>
          <p:cNvGrpSpPr/>
          <p:nvPr/>
        </p:nvGrpSpPr>
        <p:grpSpPr>
          <a:xfrm>
            <a:off x="5821200" y="954000"/>
            <a:ext cx="2908080" cy="2810160"/>
            <a:chOff x="5821200" y="954000"/>
            <a:chExt cx="2908080" cy="2810160"/>
          </a:xfrm>
        </p:grpSpPr>
        <p:pic>
          <p:nvPicPr>
            <p:cNvPr id="1378" name="Picture 3" descr=""/>
            <p:cNvPicPr/>
            <p:nvPr/>
          </p:nvPicPr>
          <p:blipFill>
            <a:blip r:embed="rId1"/>
            <a:stretch/>
          </p:blipFill>
          <p:spPr>
            <a:xfrm>
              <a:off x="5821200" y="1192320"/>
              <a:ext cx="1391040" cy="1080360"/>
            </a:xfrm>
            <a:prstGeom prst="rect">
              <a:avLst/>
            </a:prstGeom>
            <a:ln w="9360">
              <a:noFill/>
            </a:ln>
          </p:spPr>
        </p:pic>
        <p:pic>
          <p:nvPicPr>
            <p:cNvPr id="1379" name="Picture 4" descr=""/>
            <p:cNvPicPr/>
            <p:nvPr/>
          </p:nvPicPr>
          <p:blipFill>
            <a:blip r:embed="rId2"/>
            <a:stretch/>
          </p:blipFill>
          <p:spPr>
            <a:xfrm>
              <a:off x="7268760" y="1182960"/>
              <a:ext cx="1391040" cy="1080360"/>
            </a:xfrm>
            <a:prstGeom prst="rect">
              <a:avLst/>
            </a:prstGeom>
            <a:ln w="9360">
              <a:noFill/>
            </a:ln>
          </p:spPr>
        </p:pic>
        <p:pic>
          <p:nvPicPr>
            <p:cNvPr id="1380" name="Picture 5" descr=""/>
            <p:cNvPicPr/>
            <p:nvPr/>
          </p:nvPicPr>
          <p:blipFill>
            <a:blip r:embed="rId3"/>
            <a:stretch/>
          </p:blipFill>
          <p:spPr>
            <a:xfrm>
              <a:off x="5822280" y="2330640"/>
              <a:ext cx="1392120" cy="1087560"/>
            </a:xfrm>
            <a:prstGeom prst="rect">
              <a:avLst/>
            </a:prstGeom>
            <a:ln w="9360">
              <a:noFill/>
            </a:ln>
          </p:spPr>
        </p:pic>
        <p:pic>
          <p:nvPicPr>
            <p:cNvPr id="1381" name="Picture 6" descr=""/>
            <p:cNvPicPr/>
            <p:nvPr/>
          </p:nvPicPr>
          <p:blipFill>
            <a:blip r:embed="rId4"/>
            <a:stretch/>
          </p:blipFill>
          <p:spPr>
            <a:xfrm>
              <a:off x="7272720" y="2324520"/>
              <a:ext cx="1406160" cy="1112040"/>
            </a:xfrm>
            <a:prstGeom prst="rect">
              <a:avLst/>
            </a:prstGeom>
            <a:ln w="9360">
              <a:noFill/>
            </a:ln>
          </p:spPr>
        </p:pic>
        <p:sp>
          <p:nvSpPr>
            <p:cNvPr id="1382" name="CustomShape 2"/>
            <p:cNvSpPr/>
            <p:nvPr/>
          </p:nvSpPr>
          <p:spPr>
            <a:xfrm>
              <a:off x="5993280" y="954000"/>
              <a:ext cx="1326960" cy="30276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0" lang="en-US" sz="1400" spc="-1" strike="noStrike">
                  <a:solidFill>
                    <a:srgbClr val="000000"/>
                  </a:solidFill>
                  <a:latin typeface="Times New Roman"/>
                  <a:ea typeface="Arial Unicode MS"/>
                </a:rPr>
                <a:t>Saline</a:t>
              </a:r>
              <a:endParaRPr b="0" lang="en-US" sz="1400" spc="-1" strike="noStrike">
                <a:latin typeface="Arial"/>
              </a:endParaRPr>
            </a:p>
          </p:txBody>
        </p:sp>
        <p:sp>
          <p:nvSpPr>
            <p:cNvPr id="1383" name="CustomShape 3"/>
            <p:cNvSpPr/>
            <p:nvPr/>
          </p:nvSpPr>
          <p:spPr>
            <a:xfrm>
              <a:off x="7572960" y="958680"/>
              <a:ext cx="603000" cy="30276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0" lang="en-US" sz="1400" spc="-1" strike="noStrike">
                  <a:solidFill>
                    <a:srgbClr val="000000"/>
                  </a:solidFill>
                  <a:latin typeface="Times New Roman"/>
                  <a:ea typeface="Arial Unicode MS"/>
                </a:rPr>
                <a:t>OVA</a:t>
              </a:r>
              <a:endParaRPr b="0" lang="en-US" sz="1400" spc="-1" strike="noStrike">
                <a:latin typeface="Arial"/>
              </a:endParaRPr>
            </a:p>
          </p:txBody>
        </p:sp>
        <p:sp>
          <p:nvSpPr>
            <p:cNvPr id="1384" name="CustomShape 4"/>
            <p:cNvSpPr/>
            <p:nvPr/>
          </p:nvSpPr>
          <p:spPr>
            <a:xfrm>
              <a:off x="5822280" y="3461400"/>
              <a:ext cx="1310400" cy="30276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0" lang="en-US" sz="1400" spc="-1" strike="noStrike">
                  <a:solidFill>
                    <a:srgbClr val="000000"/>
                  </a:solidFill>
                  <a:latin typeface="Times New Roman"/>
                  <a:ea typeface="Arial Unicode MS"/>
                </a:rPr>
                <a:t>Hamster IgG</a:t>
              </a:r>
              <a:endParaRPr b="0" lang="en-US" sz="1400" spc="-1" strike="noStrike">
                <a:latin typeface="Arial"/>
              </a:endParaRPr>
            </a:p>
          </p:txBody>
        </p:sp>
        <p:sp>
          <p:nvSpPr>
            <p:cNvPr id="1385" name="CustomShape 5"/>
            <p:cNvSpPr/>
            <p:nvPr/>
          </p:nvSpPr>
          <p:spPr>
            <a:xfrm>
              <a:off x="7402320" y="3461400"/>
              <a:ext cx="1326960" cy="30276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0" lang="en-US" sz="1400" spc="-1" strike="noStrike">
                  <a:solidFill>
                    <a:srgbClr val="000000"/>
                  </a:solidFill>
                  <a:latin typeface="Times New Roman"/>
                  <a:ea typeface="Arial Unicode MS"/>
                </a:rPr>
                <a:t>Anti-CD48</a:t>
              </a:r>
              <a:endParaRPr b="0" lang="en-US" sz="1400" spc="-1" strike="noStrike">
                <a:latin typeface="Arial"/>
              </a:endParaRPr>
            </a:p>
          </p:txBody>
        </p:sp>
      </p:grpSp>
      <p:sp>
        <p:nvSpPr>
          <p:cNvPr id="1386" name="Line 6"/>
          <p:cNvSpPr/>
          <p:nvPr/>
        </p:nvSpPr>
        <p:spPr>
          <a:xfrm>
            <a:off x="2705040" y="5373360"/>
            <a:ext cx="360" cy="1008360"/>
          </a:xfrm>
          <a:prstGeom prst="line">
            <a:avLst/>
          </a:prstGeom>
          <a:ln w="28440">
            <a:solidFill>
              <a:schemeClr val="bg1"/>
            </a:solidFill>
            <a:round/>
          </a:ln>
        </p:spPr>
        <p:style>
          <a:lnRef idx="0"/>
          <a:fillRef idx="0"/>
          <a:effectRef idx="0"/>
          <a:fontRef idx="minor"/>
        </p:style>
      </p:sp>
      <p:pic>
        <p:nvPicPr>
          <p:cNvPr id="1387" name="Picture 12" descr=""/>
          <p:cNvPicPr/>
          <p:nvPr/>
        </p:nvPicPr>
        <p:blipFill>
          <a:blip r:embed="rId5"/>
          <a:stretch/>
        </p:blipFill>
        <p:spPr>
          <a:xfrm>
            <a:off x="314280" y="2463480"/>
            <a:ext cx="5003280" cy="1218960"/>
          </a:xfrm>
          <a:prstGeom prst="rect">
            <a:avLst/>
          </a:prstGeom>
          <a:ln w="9360">
            <a:noFill/>
          </a:ln>
        </p:spPr>
      </p:pic>
      <p:sp>
        <p:nvSpPr>
          <p:cNvPr id="1388" name="CustomShape 7"/>
          <p:cNvSpPr/>
          <p:nvPr/>
        </p:nvSpPr>
        <p:spPr>
          <a:xfrm>
            <a:off x="526320" y="152280"/>
            <a:ext cx="8091000" cy="5169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Arial"/>
                <a:ea typeface="ＭＳ Ｐゴシック"/>
              </a:rPr>
              <a:t>Neutralization of CD48 Inhibits Mouse Asthma</a:t>
            </a:r>
            <a:endParaRPr b="0" lang="en-US" sz="2800" spc="-1" strike="noStrike">
              <a:latin typeface="Arial"/>
            </a:endParaRPr>
          </a:p>
        </p:txBody>
      </p:sp>
      <p:sp>
        <p:nvSpPr>
          <p:cNvPr id="1389" name="CustomShape 8"/>
          <p:cNvSpPr/>
          <p:nvPr/>
        </p:nvSpPr>
        <p:spPr>
          <a:xfrm>
            <a:off x="5544000" y="6638760"/>
            <a:ext cx="3710520" cy="574920"/>
          </a:xfrm>
          <a:prstGeom prst="rect">
            <a:avLst/>
          </a:prstGeom>
          <a:noFill/>
          <a:ln w="9360">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ea typeface="ＭＳ Ｐゴシック"/>
              </a:rPr>
              <a:t>Munitz et a</a:t>
            </a:r>
            <a:r>
              <a:rPr b="0" i="1" lang="en-US" sz="1200" spc="-1" strike="noStrike">
                <a:solidFill>
                  <a:srgbClr val="000000"/>
                </a:solidFill>
                <a:latin typeface="Calibri"/>
                <a:ea typeface="ＭＳ Ｐゴシック"/>
              </a:rPr>
              <a:t>l Am J Respir Crit Care Med. 2007</a:t>
            </a:r>
            <a:endParaRPr b="0" lang="en-US" sz="1200" spc="-1" strike="noStrike">
              <a:latin typeface="Arial"/>
            </a:endParaRPr>
          </a:p>
          <a:p>
            <a:pPr>
              <a:lnSpc>
                <a:spcPct val="100000"/>
              </a:lnSpc>
              <a:spcBef>
                <a:spcPts val="700"/>
              </a:spcBef>
            </a:pPr>
            <a:endParaRPr b="0" lang="en-US" sz="1200" spc="-1" strike="noStrike">
              <a:latin typeface="Arial"/>
            </a:endParaRPr>
          </a:p>
        </p:txBody>
      </p:sp>
      <p:pic>
        <p:nvPicPr>
          <p:cNvPr id="1390" name="Picture 1" descr=""/>
          <p:cNvPicPr/>
          <p:nvPr/>
        </p:nvPicPr>
        <p:blipFill>
          <a:blip r:embed="rId6"/>
          <a:stretch/>
        </p:blipFill>
        <p:spPr>
          <a:xfrm>
            <a:off x="314280" y="954000"/>
            <a:ext cx="4477680" cy="1472400"/>
          </a:xfrm>
          <a:prstGeom prst="rect">
            <a:avLst/>
          </a:prstGeom>
          <a:ln>
            <a:noFill/>
          </a:ln>
        </p:spPr>
      </p:pic>
      <p:pic>
        <p:nvPicPr>
          <p:cNvPr id="1391" name="Picture 2" descr=""/>
          <p:cNvPicPr/>
          <p:nvPr/>
        </p:nvPicPr>
        <p:blipFill>
          <a:blip r:embed="rId7"/>
          <a:stretch/>
        </p:blipFill>
        <p:spPr>
          <a:xfrm>
            <a:off x="6046560" y="4246920"/>
            <a:ext cx="2456640" cy="1979640"/>
          </a:xfrm>
          <a:prstGeom prst="rect">
            <a:avLst/>
          </a:prstGeom>
          <a:ln w="9360">
            <a:noFill/>
          </a:ln>
        </p:spPr>
      </p:pic>
      <p:pic>
        <p:nvPicPr>
          <p:cNvPr id="1392" name="Picture 33" descr=""/>
          <p:cNvPicPr/>
          <p:nvPr/>
        </p:nvPicPr>
        <p:blipFill>
          <a:blip r:embed="rId8"/>
          <a:srcRect l="13501" t="0" r="0" b="-4421"/>
          <a:stretch/>
        </p:blipFill>
        <p:spPr>
          <a:xfrm>
            <a:off x="158040" y="4456440"/>
            <a:ext cx="2230200" cy="1979640"/>
          </a:xfrm>
          <a:prstGeom prst="rect">
            <a:avLst/>
          </a:prstGeom>
          <a:ln w="9360">
            <a:noFill/>
          </a:ln>
        </p:spPr>
      </p:pic>
      <p:pic>
        <p:nvPicPr>
          <p:cNvPr id="1393" name="Picture 34" descr=""/>
          <p:cNvPicPr/>
          <p:nvPr/>
        </p:nvPicPr>
        <p:blipFill>
          <a:blip r:embed="rId9"/>
          <a:stretch/>
        </p:blipFill>
        <p:spPr>
          <a:xfrm>
            <a:off x="2705040" y="4291200"/>
            <a:ext cx="2664000" cy="1979640"/>
          </a:xfrm>
          <a:prstGeom prst="rect">
            <a:avLst/>
          </a:prstGeom>
          <a:ln w="9360">
            <a:noFill/>
          </a:ln>
        </p:spPr>
      </p:pic>
      <p:sp>
        <p:nvSpPr>
          <p:cNvPr id="1394" name="CustomShape 9"/>
          <p:cNvSpPr/>
          <p:nvPr/>
        </p:nvSpPr>
        <p:spPr>
          <a:xfrm>
            <a:off x="-100080" y="3762000"/>
            <a:ext cx="8457840" cy="395280"/>
          </a:xfrm>
          <a:prstGeom prst="rect">
            <a:avLst/>
          </a:prstGeom>
          <a:noFill/>
          <a:ln w="9360">
            <a:noFill/>
          </a:ln>
        </p:spPr>
        <p:style>
          <a:lnRef idx="0"/>
          <a:fillRef idx="0"/>
          <a:effectRef idx="0"/>
          <a:fontRef idx="minor"/>
        </p:style>
        <p:txBody>
          <a:bodyPr lIns="90000" rIns="90000" tIns="45000" bIns="45000"/>
          <a:p>
            <a:pPr algn="ctr">
              <a:lnSpc>
                <a:spcPct val="100000"/>
              </a:lnSpc>
              <a:spcBef>
                <a:spcPts val="1001"/>
              </a:spcBef>
            </a:pPr>
            <a:r>
              <a:rPr b="1" lang="en-US" sz="2000" spc="-1" strike="noStrike" u="sng">
                <a:solidFill>
                  <a:srgbClr val="000000"/>
                </a:solidFill>
                <a:uFillTx/>
                <a:latin typeface="Calibri"/>
              </a:rPr>
              <a:t>Decrease of eosinophilia, cytokine and chemokine production </a:t>
            </a:r>
            <a:endParaRPr b="0" lang="en-US" sz="2000" spc="-1" strike="noStrike">
              <a:latin typeface="Arial"/>
            </a:endParaRPr>
          </a:p>
        </p:txBody>
      </p:sp>
      <p:pic>
        <p:nvPicPr>
          <p:cNvPr id="1395" name="Picture 18" descr=""/>
          <p:cNvPicPr/>
          <p:nvPr/>
        </p:nvPicPr>
        <p:blipFill>
          <a:blip r:embed="rId10"/>
          <a:stretch/>
        </p:blipFill>
        <p:spPr>
          <a:xfrm>
            <a:off x="8924400" y="6267600"/>
            <a:ext cx="194760" cy="590040"/>
          </a:xfrm>
          <a:prstGeom prst="rect">
            <a:avLst/>
          </a:prstGeom>
          <a:ln w="9360">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TextShape 1"/>
          <p:cNvSpPr txBox="1"/>
          <p:nvPr/>
        </p:nvSpPr>
        <p:spPr>
          <a:xfrm>
            <a:off x="380880" y="0"/>
            <a:ext cx="8381520" cy="1523520"/>
          </a:xfrm>
          <a:prstGeom prst="rect">
            <a:avLst/>
          </a:prstGeom>
          <a:noFill/>
          <a:ln>
            <a:noFill/>
          </a:ln>
        </p:spPr>
        <p:txBody>
          <a:bodyPr anchor="ctr"/>
          <a:p>
            <a:pPr algn="ctr">
              <a:lnSpc>
                <a:spcPct val="100000"/>
              </a:lnSpc>
            </a:pPr>
            <a:r>
              <a:rPr b="1" lang="en-US" sz="2800" spc="-1" strike="noStrike">
                <a:solidFill>
                  <a:srgbClr val="000000"/>
                </a:solidFill>
                <a:latin typeface="Arial"/>
              </a:rPr>
              <a:t>Mast Cells, Eosinophils and Diseases</a:t>
            </a:r>
            <a:endParaRPr b="0" lang="en-US" sz="2800" spc="-1" strike="noStrike">
              <a:solidFill>
                <a:srgbClr val="000000"/>
              </a:solidFill>
              <a:latin typeface="Calibri"/>
            </a:endParaRPr>
          </a:p>
        </p:txBody>
      </p:sp>
      <p:sp>
        <p:nvSpPr>
          <p:cNvPr id="276" name="TextShape 2"/>
          <p:cNvSpPr txBox="1"/>
          <p:nvPr/>
        </p:nvSpPr>
        <p:spPr>
          <a:xfrm>
            <a:off x="1447920" y="1143000"/>
            <a:ext cx="5963040" cy="1935000"/>
          </a:xfrm>
          <a:prstGeom prst="rect">
            <a:avLst/>
          </a:prstGeom>
          <a:noFill/>
          <a:ln>
            <a:noFill/>
          </a:ln>
        </p:spPr>
        <p:txBody>
          <a:bodyPr>
            <a:normAutofit/>
          </a:bodyPr>
          <a:p>
            <a:pPr algn="ctr">
              <a:lnSpc>
                <a:spcPct val="100000"/>
              </a:lnSpc>
              <a:spcBef>
                <a:spcPts val="400"/>
              </a:spcBef>
            </a:pPr>
            <a:r>
              <a:rPr b="0" lang="en-US" sz="2000" spc="-1" strike="noStrike">
                <a:solidFill>
                  <a:srgbClr val="000000"/>
                </a:solidFill>
                <a:latin typeface="Arial"/>
              </a:rPr>
              <a:t>In </a:t>
            </a:r>
            <a:r>
              <a:rPr b="1" lang="en-US" sz="2000" spc="-1" strike="noStrike" u="sng">
                <a:solidFill>
                  <a:srgbClr val="0070c0"/>
                </a:solidFill>
                <a:uFillTx/>
                <a:latin typeface="Arial"/>
              </a:rPr>
              <a:t>ALLERGY</a:t>
            </a:r>
            <a:r>
              <a:rPr b="0" lang="en-US" sz="2000" spc="-1" strike="noStrike">
                <a:solidFill>
                  <a:srgbClr val="000000"/>
                </a:solidFill>
                <a:latin typeface="Arial"/>
              </a:rPr>
              <a:t> (but also in several other diseases with different ethiopathogenesis)  </a:t>
            </a:r>
            <a:r>
              <a:rPr b="1" lang="en-US" sz="2000" spc="-1" strike="noStrike" u="sng">
                <a:solidFill>
                  <a:srgbClr val="4f81bd"/>
                </a:solidFill>
                <a:uFillTx/>
                <a:latin typeface="Arial"/>
              </a:rPr>
              <a:t>MAST CELLS </a:t>
            </a:r>
            <a:r>
              <a:rPr b="0" lang="en-US" sz="2000" spc="-1" strike="noStrike">
                <a:solidFill>
                  <a:srgbClr val="000000"/>
                </a:solidFill>
                <a:latin typeface="Arial"/>
              </a:rPr>
              <a:t>are associated with</a:t>
            </a:r>
            <a:r>
              <a:rPr b="1" lang="en-US" sz="2000" spc="-1" strike="noStrike">
                <a:solidFill>
                  <a:srgbClr val="4f81bd"/>
                </a:solidFill>
                <a:latin typeface="Arial"/>
              </a:rPr>
              <a:t> </a:t>
            </a:r>
            <a:r>
              <a:rPr b="1" lang="en-US" sz="2000" spc="-1" strike="noStrike" u="sng">
                <a:solidFill>
                  <a:srgbClr val="4f81bd"/>
                </a:solidFill>
                <a:uFillTx/>
                <a:latin typeface="Arial"/>
              </a:rPr>
              <a:t>EOSINOPHILS </a:t>
            </a:r>
            <a:endParaRPr b="0" lang="en-US" sz="2000" spc="-1" strike="noStrike">
              <a:latin typeface="Arial"/>
            </a:endParaRPr>
          </a:p>
          <a:p>
            <a:pPr algn="ctr">
              <a:lnSpc>
                <a:spcPct val="100000"/>
              </a:lnSpc>
              <a:spcBef>
                <a:spcPts val="400"/>
              </a:spcBef>
            </a:pPr>
            <a:endParaRPr b="0" lang="en-US" sz="2000" spc="-1" strike="noStrike">
              <a:latin typeface="Arial"/>
            </a:endParaRPr>
          </a:p>
        </p:txBody>
      </p:sp>
      <p:sp>
        <p:nvSpPr>
          <p:cNvPr id="277" name="CustomShape 3"/>
          <p:cNvSpPr/>
          <p:nvPr/>
        </p:nvSpPr>
        <p:spPr>
          <a:xfrm>
            <a:off x="1905120" y="3505320"/>
            <a:ext cx="5644440" cy="2529720"/>
          </a:xfrm>
          <a:prstGeom prst="rect">
            <a:avLst/>
          </a:prstGeom>
          <a:noFill/>
          <a:ln>
            <a:noFill/>
          </a:ln>
        </p:spPr>
        <p:style>
          <a:lnRef idx="0"/>
          <a:fillRef idx="0"/>
          <a:effectRef idx="0"/>
          <a:fontRef idx="minor"/>
        </p:style>
        <p:txBody>
          <a:bodyPr lIns="90000" rIns="90000" tIns="45000" bIns="45000"/>
          <a:p>
            <a:pPr algn="ctr">
              <a:lnSpc>
                <a:spcPct val="100000"/>
              </a:lnSpc>
            </a:pPr>
            <a:r>
              <a:rPr b="0" lang="en-US" sz="2000" spc="-1" strike="noStrike">
                <a:solidFill>
                  <a:srgbClr val="000000"/>
                </a:solidFill>
                <a:latin typeface="Arial"/>
              </a:rPr>
              <a:t>Our</a:t>
            </a:r>
            <a:r>
              <a:rPr b="1" lang="en-US" sz="2000" spc="-1" strike="noStrike">
                <a:solidFill>
                  <a:srgbClr val="000000"/>
                </a:solidFill>
                <a:latin typeface="Arial"/>
              </a:rPr>
              <a:t> </a:t>
            </a:r>
            <a:r>
              <a:rPr b="1" lang="en-US" sz="2000" spc="-1" strike="noStrike" u="sng">
                <a:solidFill>
                  <a:srgbClr val="000000"/>
                </a:solidFill>
                <a:uFillTx/>
                <a:latin typeface="Arial"/>
              </a:rPr>
              <a:t>GOAL</a:t>
            </a:r>
            <a:r>
              <a:rPr b="0" lang="en-US" sz="2000" spc="-1" strike="noStrike">
                <a:solidFill>
                  <a:srgbClr val="000000"/>
                </a:solidFill>
                <a:latin typeface="Arial"/>
              </a:rPr>
              <a:t> is to determine new immunopharmacological targets for the treatment of </a:t>
            </a:r>
            <a:r>
              <a:rPr b="0" lang="en-US" sz="2000" spc="-1" strike="noStrike" u="sng">
                <a:solidFill>
                  <a:srgbClr val="000000"/>
                </a:solidFill>
                <a:uFillTx/>
                <a:latin typeface="Arial"/>
              </a:rPr>
              <a:t>allergic diseases. </a:t>
            </a:r>
            <a:r>
              <a:rPr b="0" lang="en-US" sz="2000" spc="-1" strike="noStrike">
                <a:solidFill>
                  <a:srgbClr val="000000"/>
                </a:solidFill>
                <a:latin typeface="Arial"/>
              </a:rPr>
              <a:t>This  by focusing on </a:t>
            </a:r>
            <a:r>
              <a:rPr b="0" lang="en-US" sz="2000" spc="-1" strike="noStrike" u="sng">
                <a:solidFill>
                  <a:srgbClr val="000000"/>
                </a:solidFill>
                <a:uFillTx/>
                <a:latin typeface="Arial"/>
              </a:rPr>
              <a:t>the two main effector cells</a:t>
            </a:r>
            <a:r>
              <a:rPr b="0" lang="en-US" sz="2000" spc="-1" strike="noStrike">
                <a:solidFill>
                  <a:srgbClr val="000000"/>
                </a:solidFill>
                <a:latin typeface="Arial"/>
              </a:rPr>
              <a:t> of allergic inflammation i.e.the  </a:t>
            </a:r>
            <a:r>
              <a:rPr b="0" lang="en-US" sz="2000" spc="-1" strike="noStrike" u="sng">
                <a:solidFill>
                  <a:srgbClr val="000000"/>
                </a:solidFill>
                <a:uFillTx/>
                <a:latin typeface="Arial"/>
              </a:rPr>
              <a:t>mast cells (MCs)</a:t>
            </a:r>
            <a:r>
              <a:rPr b="0" lang="en-US" sz="2000" spc="-1" strike="noStrike">
                <a:solidFill>
                  <a:srgbClr val="000000"/>
                </a:solidFill>
                <a:latin typeface="Arial"/>
              </a:rPr>
              <a:t>, the allergy” primum movens “ , and the  </a:t>
            </a:r>
            <a:r>
              <a:rPr b="0" lang="en-US" sz="2000" spc="-1" strike="noStrike" u="sng">
                <a:solidFill>
                  <a:srgbClr val="000000"/>
                </a:solidFill>
                <a:uFillTx/>
                <a:latin typeface="Arial"/>
              </a:rPr>
              <a:t>eosinophils (Eos) </a:t>
            </a:r>
            <a:r>
              <a:rPr b="0" lang="en-US" sz="2000" spc="-1" strike="noStrike">
                <a:solidFill>
                  <a:srgbClr val="000000"/>
                </a:solidFill>
                <a:latin typeface="Arial"/>
              </a:rPr>
              <a:t>the most common MC “companions”, and their </a:t>
            </a:r>
            <a:r>
              <a:rPr b="0" lang="en-US" sz="2000" spc="-1" strike="noStrike" u="sng">
                <a:solidFill>
                  <a:srgbClr val="000000"/>
                </a:solidFill>
                <a:uFillTx/>
                <a:latin typeface="Arial"/>
              </a:rPr>
              <a:t>allergic effector unit </a:t>
            </a:r>
            <a:r>
              <a:rPr b="0" lang="en-US" sz="2000" spc="-1" strike="noStrike">
                <a:solidFill>
                  <a:srgbClr val="000000"/>
                </a:solidFill>
                <a:latin typeface="Arial"/>
              </a:rPr>
              <a:t>(MCs/Eos interactions</a:t>
            </a:r>
            <a:r>
              <a:rPr b="0" lang="en-US" sz="1800" spc="-1" strike="noStrike">
                <a:solidFill>
                  <a:srgbClr val="000000"/>
                </a:solidFill>
                <a:latin typeface="Arial"/>
              </a:rPr>
              <a:t>)</a:t>
            </a:r>
            <a:endParaRPr b="0" lang="en-US" sz="1800" spc="-1" strike="noStrike">
              <a:latin typeface="Arial"/>
            </a:endParaRPr>
          </a:p>
        </p:txBody>
      </p:sp>
      <p:grpSp>
        <p:nvGrpSpPr>
          <p:cNvPr id="278" name="Group 4"/>
          <p:cNvGrpSpPr/>
          <p:nvPr/>
        </p:nvGrpSpPr>
        <p:grpSpPr>
          <a:xfrm>
            <a:off x="115560" y="5181480"/>
            <a:ext cx="2630520" cy="1566360"/>
            <a:chOff x="115560" y="5181480"/>
            <a:chExt cx="2630520" cy="1566360"/>
          </a:xfrm>
        </p:grpSpPr>
        <p:sp>
          <p:nvSpPr>
            <p:cNvPr id="279" name="CustomShape 5"/>
            <p:cNvSpPr/>
            <p:nvPr/>
          </p:nvSpPr>
          <p:spPr>
            <a:xfrm>
              <a:off x="568800" y="5337000"/>
              <a:ext cx="633240" cy="41796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sp>
          <p:nvSpPr>
            <p:cNvPr id="280" name="CustomShape 6"/>
            <p:cNvSpPr/>
            <p:nvPr/>
          </p:nvSpPr>
          <p:spPr>
            <a:xfrm rot="11515200">
              <a:off x="586800" y="6235920"/>
              <a:ext cx="637560" cy="43812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grpSp>
          <p:nvGrpSpPr>
            <p:cNvPr id="281" name="Group 7"/>
            <p:cNvGrpSpPr/>
            <p:nvPr/>
          </p:nvGrpSpPr>
          <p:grpSpPr>
            <a:xfrm>
              <a:off x="808200" y="6243480"/>
              <a:ext cx="304560" cy="340560"/>
              <a:chOff x="808200" y="6243480"/>
              <a:chExt cx="304560" cy="340560"/>
            </a:xfrm>
          </p:grpSpPr>
          <p:sp>
            <p:nvSpPr>
              <p:cNvPr id="282" name="CustomShape 8"/>
              <p:cNvSpPr/>
              <p:nvPr/>
            </p:nvSpPr>
            <p:spPr>
              <a:xfrm rot="14370000">
                <a:off x="829800" y="646128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83" name="CustomShape 9"/>
              <p:cNvSpPr/>
              <p:nvPr/>
            </p:nvSpPr>
            <p:spPr>
              <a:xfrm rot="5400000">
                <a:off x="919440" y="652428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84" name="CustomShape 10"/>
              <p:cNvSpPr/>
              <p:nvPr/>
            </p:nvSpPr>
            <p:spPr>
              <a:xfrm rot="11872200">
                <a:off x="1020240" y="6363000"/>
                <a:ext cx="72720" cy="88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85" name="CustomShape 11"/>
              <p:cNvSpPr/>
              <p:nvPr/>
            </p:nvSpPr>
            <p:spPr>
              <a:xfrm rot="11869200">
                <a:off x="982440" y="6249600"/>
                <a:ext cx="72720" cy="871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286" name="CustomShape 12"/>
              <p:cNvSpPr/>
              <p:nvPr/>
            </p:nvSpPr>
            <p:spPr>
              <a:xfrm rot="3552600">
                <a:off x="963000" y="6433200"/>
                <a:ext cx="47160" cy="72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287" name="CustomShape 13"/>
              <p:cNvSpPr/>
              <p:nvPr/>
            </p:nvSpPr>
            <p:spPr>
              <a:xfrm rot="14370000">
                <a:off x="867240" y="625968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288" name="CustomShape 14"/>
              <p:cNvSpPr/>
              <p:nvPr/>
            </p:nvSpPr>
            <p:spPr>
              <a:xfrm rot="14370000">
                <a:off x="903960" y="6371280"/>
                <a:ext cx="83520" cy="792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289" name="CustomShape 15"/>
              <p:cNvSpPr/>
              <p:nvPr/>
            </p:nvSpPr>
            <p:spPr>
              <a:xfrm rot="5400000">
                <a:off x="816480" y="636912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sp>
          <p:nvSpPr>
            <p:cNvPr id="290" name="CustomShape 16"/>
            <p:cNvSpPr/>
            <p:nvPr/>
          </p:nvSpPr>
          <p:spPr>
            <a:xfrm>
              <a:off x="1685880" y="5234040"/>
              <a:ext cx="1060200" cy="278280"/>
            </a:xfrm>
            <a:prstGeom prst="rect">
              <a:avLst/>
            </a:prstGeom>
            <a:noFill/>
            <a:ln w="9360">
              <a:noFill/>
            </a:ln>
          </p:spPr>
          <p:style>
            <a:lnRef idx="0"/>
            <a:fillRef idx="0"/>
            <a:effectRef idx="0"/>
            <a:fontRef idx="minor"/>
          </p:style>
        </p:sp>
        <p:grpSp>
          <p:nvGrpSpPr>
            <p:cNvPr id="291" name="Group 17"/>
            <p:cNvGrpSpPr/>
            <p:nvPr/>
          </p:nvGrpSpPr>
          <p:grpSpPr>
            <a:xfrm>
              <a:off x="1313640" y="5422680"/>
              <a:ext cx="405360" cy="448920"/>
              <a:chOff x="1313640" y="5422680"/>
              <a:chExt cx="405360" cy="448920"/>
            </a:xfrm>
          </p:grpSpPr>
          <p:sp>
            <p:nvSpPr>
              <p:cNvPr id="292" name="CustomShape 18"/>
              <p:cNvSpPr/>
              <p:nvPr/>
            </p:nvSpPr>
            <p:spPr>
              <a:xfrm rot="1865400">
                <a:off x="1437840" y="5568480"/>
                <a:ext cx="2340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93" name="CustomShape 19"/>
              <p:cNvSpPr/>
              <p:nvPr/>
            </p:nvSpPr>
            <p:spPr>
              <a:xfrm rot="1865400">
                <a:off x="1412280" y="5626080"/>
                <a:ext cx="2484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94" name="CustomShape 20"/>
              <p:cNvSpPr/>
              <p:nvPr/>
            </p:nvSpPr>
            <p:spPr>
              <a:xfrm rot="1865400">
                <a:off x="1440720" y="5643720"/>
                <a:ext cx="2340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95" name="CustomShape 21"/>
              <p:cNvSpPr/>
              <p:nvPr/>
            </p:nvSpPr>
            <p:spPr>
              <a:xfrm rot="1865400">
                <a:off x="1465200" y="5584680"/>
                <a:ext cx="2484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96" name="CustomShape 22"/>
              <p:cNvSpPr/>
              <p:nvPr/>
            </p:nvSpPr>
            <p:spPr>
              <a:xfrm rot="1865400">
                <a:off x="1465200" y="5559120"/>
                <a:ext cx="15840" cy="1764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297" name="CustomShape 23"/>
              <p:cNvSpPr/>
              <p:nvPr/>
            </p:nvSpPr>
            <p:spPr>
              <a:xfrm flipH="1" rot="1865400">
                <a:off x="1478160" y="5567400"/>
                <a:ext cx="15840" cy="1620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298" name="CustomShape 24"/>
              <p:cNvSpPr/>
              <p:nvPr/>
            </p:nvSpPr>
            <p:spPr>
              <a:xfrm rot="20641200">
                <a:off x="1455840" y="5488920"/>
                <a:ext cx="2268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299" name="CustomShape 25"/>
              <p:cNvSpPr/>
              <p:nvPr/>
            </p:nvSpPr>
            <p:spPr>
              <a:xfrm rot="20641200">
                <a:off x="1444680" y="5424480"/>
                <a:ext cx="2376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0" name="CustomShape 26"/>
              <p:cNvSpPr/>
              <p:nvPr/>
            </p:nvSpPr>
            <p:spPr>
              <a:xfrm rot="20641200">
                <a:off x="1434600" y="5494680"/>
                <a:ext cx="2376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1" name="CustomShape 27"/>
              <p:cNvSpPr/>
              <p:nvPr/>
            </p:nvSpPr>
            <p:spPr>
              <a:xfrm rot="20641200">
                <a:off x="1420920" y="5432400"/>
                <a:ext cx="2268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2" name="CustomShape 28"/>
              <p:cNvSpPr/>
              <p:nvPr/>
            </p:nvSpPr>
            <p:spPr>
              <a:xfrm flipH="1" rot="4203000">
                <a:off x="1509120" y="553500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3" name="CustomShape 29"/>
              <p:cNvSpPr/>
              <p:nvPr/>
            </p:nvSpPr>
            <p:spPr>
              <a:xfrm flipH="1" rot="4203000">
                <a:off x="1559160" y="550908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4" name="CustomShape 30"/>
              <p:cNvSpPr/>
              <p:nvPr/>
            </p:nvSpPr>
            <p:spPr>
              <a:xfrm flipH="1" rot="4203000">
                <a:off x="1519920" y="555984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5" name="CustomShape 31"/>
              <p:cNvSpPr/>
              <p:nvPr/>
            </p:nvSpPr>
            <p:spPr>
              <a:xfrm flipH="1" rot="4203000">
                <a:off x="1567440" y="552348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6" name="CustomShape 32"/>
              <p:cNvSpPr/>
              <p:nvPr/>
            </p:nvSpPr>
            <p:spPr>
              <a:xfrm rot="4615800">
                <a:off x="1552320" y="5697000"/>
                <a:ext cx="2700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7" name="CustomShape 33"/>
              <p:cNvSpPr/>
              <p:nvPr/>
            </p:nvSpPr>
            <p:spPr>
              <a:xfrm rot="4615800">
                <a:off x="1498680" y="5714640"/>
                <a:ext cx="2844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8" name="CustomShape 34"/>
              <p:cNvSpPr/>
              <p:nvPr/>
            </p:nvSpPr>
            <p:spPr>
              <a:xfrm rot="4615800">
                <a:off x="1509840" y="5752080"/>
                <a:ext cx="2700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09" name="CustomShape 35"/>
              <p:cNvSpPr/>
              <p:nvPr/>
            </p:nvSpPr>
            <p:spPr>
              <a:xfrm rot="4615800">
                <a:off x="1560600" y="5733000"/>
                <a:ext cx="2844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0" name="CustomShape 36"/>
              <p:cNvSpPr/>
              <p:nvPr/>
            </p:nvSpPr>
            <p:spPr>
              <a:xfrm rot="4615800">
                <a:off x="1592640" y="5713560"/>
                <a:ext cx="18360" cy="154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311" name="CustomShape 37"/>
              <p:cNvSpPr/>
              <p:nvPr/>
            </p:nvSpPr>
            <p:spPr>
              <a:xfrm flipH="1" rot="4615800">
                <a:off x="1597320" y="5736240"/>
                <a:ext cx="18360" cy="1404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312" name="CustomShape 38"/>
              <p:cNvSpPr/>
              <p:nvPr/>
            </p:nvSpPr>
            <p:spPr>
              <a:xfrm rot="2385600">
                <a:off x="1607760" y="5650560"/>
                <a:ext cx="2520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3" name="CustomShape 39"/>
              <p:cNvSpPr/>
              <p:nvPr/>
            </p:nvSpPr>
            <p:spPr>
              <a:xfrm rot="2385600">
                <a:off x="1636200" y="5599440"/>
                <a:ext cx="2412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4" name="CustomShape 40"/>
              <p:cNvSpPr/>
              <p:nvPr/>
            </p:nvSpPr>
            <p:spPr>
              <a:xfrm rot="2385600">
                <a:off x="1588680" y="5634360"/>
                <a:ext cx="2412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5" name="CustomShape 41"/>
              <p:cNvSpPr/>
              <p:nvPr/>
            </p:nvSpPr>
            <p:spPr>
              <a:xfrm rot="2385600">
                <a:off x="1617480" y="5580360"/>
                <a:ext cx="2412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6" name="CustomShape 42"/>
              <p:cNvSpPr/>
              <p:nvPr/>
            </p:nvSpPr>
            <p:spPr>
              <a:xfrm flipH="1" rot="6617400">
                <a:off x="1627920" y="573192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7" name="CustomShape 43"/>
              <p:cNvSpPr/>
              <p:nvPr/>
            </p:nvSpPr>
            <p:spPr>
              <a:xfrm flipH="1" rot="6617400">
                <a:off x="1676880" y="576000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8" name="CustomShape 44"/>
              <p:cNvSpPr/>
              <p:nvPr/>
            </p:nvSpPr>
            <p:spPr>
              <a:xfrm flipH="1" rot="6617400">
                <a:off x="1618920" y="575820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19" name="CustomShape 45"/>
              <p:cNvSpPr/>
              <p:nvPr/>
            </p:nvSpPr>
            <p:spPr>
              <a:xfrm flipH="1" rot="6617400">
                <a:off x="1665000" y="577728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nvGrpSpPr>
              <p:cNvPr id="320" name="Group 46"/>
              <p:cNvGrpSpPr/>
              <p:nvPr/>
            </p:nvGrpSpPr>
            <p:grpSpPr>
              <a:xfrm>
                <a:off x="1313640" y="5577480"/>
                <a:ext cx="115200" cy="135360"/>
                <a:chOff x="1313640" y="5577480"/>
                <a:chExt cx="115200" cy="135360"/>
              </a:xfrm>
            </p:grpSpPr>
            <p:sp>
              <p:nvSpPr>
                <p:cNvPr id="321" name="CustomShape 47"/>
                <p:cNvSpPr/>
                <p:nvPr/>
              </p:nvSpPr>
              <p:spPr>
                <a:xfrm rot="1865400">
                  <a:off x="1362600" y="5578920"/>
                  <a:ext cx="23400" cy="6228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322" name="CustomShape 48"/>
                <p:cNvSpPr/>
                <p:nvPr/>
              </p:nvSpPr>
              <p:spPr>
                <a:xfrm rot="1865400">
                  <a:off x="1335960" y="5635440"/>
                  <a:ext cx="24840" cy="6228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323" name="CustomShape 49"/>
                <p:cNvSpPr/>
                <p:nvPr/>
              </p:nvSpPr>
              <p:spPr>
                <a:xfrm rot="1865400">
                  <a:off x="1364760" y="5653800"/>
                  <a:ext cx="23400" cy="6228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324" name="CustomShape 50"/>
                <p:cNvSpPr/>
                <p:nvPr/>
              </p:nvSpPr>
              <p:spPr>
                <a:xfrm rot="1865400">
                  <a:off x="1389600" y="5593680"/>
                  <a:ext cx="24840" cy="6228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nvGrpSpPr>
              <p:cNvPr id="325" name="Group 51"/>
              <p:cNvGrpSpPr/>
              <p:nvPr/>
            </p:nvGrpSpPr>
            <p:grpSpPr>
              <a:xfrm>
                <a:off x="1482120" y="5782680"/>
                <a:ext cx="123840" cy="88920"/>
                <a:chOff x="1482120" y="5782680"/>
                <a:chExt cx="123840" cy="88920"/>
              </a:xfrm>
            </p:grpSpPr>
            <p:sp>
              <p:nvSpPr>
                <p:cNvPr id="326" name="CustomShape 52"/>
                <p:cNvSpPr/>
                <p:nvPr/>
              </p:nvSpPr>
              <p:spPr>
                <a:xfrm rot="4469400">
                  <a:off x="1551600" y="5775480"/>
                  <a:ext cx="26640" cy="543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327" name="CustomShape 53"/>
                <p:cNvSpPr/>
                <p:nvPr/>
              </p:nvSpPr>
              <p:spPr>
                <a:xfrm rot="4469400">
                  <a:off x="1499400" y="5793480"/>
                  <a:ext cx="28080" cy="543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328" name="CustomShape 54"/>
                <p:cNvSpPr/>
                <p:nvPr/>
              </p:nvSpPr>
              <p:spPr>
                <a:xfrm rot="4469400">
                  <a:off x="1509480" y="5830200"/>
                  <a:ext cx="26640" cy="543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329" name="CustomShape 55"/>
                <p:cNvSpPr/>
                <p:nvPr/>
              </p:nvSpPr>
              <p:spPr>
                <a:xfrm rot="4469400">
                  <a:off x="1561680" y="5809680"/>
                  <a:ext cx="28080" cy="5436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sp>
          <p:nvSpPr>
            <p:cNvPr id="330" name="CustomShape 56"/>
            <p:cNvSpPr/>
            <p:nvPr/>
          </p:nvSpPr>
          <p:spPr>
            <a:xfrm rot="18706200">
              <a:off x="1581120" y="5433480"/>
              <a:ext cx="190080" cy="189360"/>
            </a:xfrm>
            <a:prstGeom prst="irregularSeal1">
              <a:avLst/>
            </a:prstGeom>
            <a:solidFill>
              <a:srgbClr val="ffff66"/>
            </a:solidFill>
            <a:ln w="9360">
              <a:solidFill>
                <a:srgbClr val="ff6600"/>
              </a:solidFill>
              <a:miter/>
            </a:ln>
          </p:spPr>
          <p:style>
            <a:lnRef idx="0"/>
            <a:fillRef idx="0"/>
            <a:effectRef idx="0"/>
            <a:fontRef idx="minor"/>
          </p:style>
        </p:sp>
        <p:grpSp>
          <p:nvGrpSpPr>
            <p:cNvPr id="331" name="Group 57"/>
            <p:cNvGrpSpPr/>
            <p:nvPr/>
          </p:nvGrpSpPr>
          <p:grpSpPr>
            <a:xfrm>
              <a:off x="635040" y="5829120"/>
              <a:ext cx="518040" cy="138960"/>
              <a:chOff x="635040" y="5829120"/>
              <a:chExt cx="518040" cy="138960"/>
            </a:xfrm>
          </p:grpSpPr>
          <p:sp>
            <p:nvSpPr>
              <p:cNvPr id="332" name="CustomShape 58"/>
              <p:cNvSpPr/>
              <p:nvPr/>
            </p:nvSpPr>
            <p:spPr>
              <a:xfrm>
                <a:off x="635040" y="5829120"/>
                <a:ext cx="232560" cy="13896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333" name="CustomShape 59"/>
              <p:cNvSpPr/>
              <p:nvPr/>
            </p:nvSpPr>
            <p:spPr>
              <a:xfrm>
                <a:off x="894240" y="5829120"/>
                <a:ext cx="258840" cy="138960"/>
              </a:xfrm>
              <a:prstGeom prst="chevron">
                <a:avLst>
                  <a:gd name="adj" fmla="val 50000"/>
                </a:avLst>
              </a:prstGeom>
              <a:gradFill rotWithShape="0">
                <a:gsLst>
                  <a:gs pos="0">
                    <a:srgbClr val="769535"/>
                  </a:gs>
                  <a:gs pos="80000">
                    <a:srgbClr val="9bc348"/>
                  </a:gs>
                  <a:gs pos="100000">
                    <a:srgbClr val="9cc746"/>
                  </a:gs>
                </a:gsLst>
                <a:lin ang="16200000"/>
              </a:gradFill>
              <a:ln w="9360">
                <a:solidFill>
                  <a:srgbClr val="98b954"/>
                </a:solidFill>
                <a:miter/>
              </a:ln>
              <a:effectLst>
                <a:outerShdw blurRad="63500" dir="5400000" dist="23000" rotWithShape="0">
                  <a:srgbClr val="000000">
                    <a:alpha val="35000"/>
                  </a:srgbClr>
                </a:outerShdw>
              </a:effectLst>
            </p:spPr>
            <p:style>
              <a:lnRef idx="0"/>
              <a:fillRef idx="0"/>
              <a:effectRef idx="0"/>
              <a:fontRef idx="minor"/>
            </p:style>
          </p:sp>
        </p:grpSp>
        <p:grpSp>
          <p:nvGrpSpPr>
            <p:cNvPr id="334" name="Group 60"/>
            <p:cNvGrpSpPr/>
            <p:nvPr/>
          </p:nvGrpSpPr>
          <p:grpSpPr>
            <a:xfrm>
              <a:off x="629280" y="6030000"/>
              <a:ext cx="516600" cy="140400"/>
              <a:chOff x="629280" y="6030000"/>
              <a:chExt cx="516600" cy="140400"/>
            </a:xfrm>
          </p:grpSpPr>
          <p:sp>
            <p:nvSpPr>
              <p:cNvPr id="335" name="CustomShape 61"/>
              <p:cNvSpPr/>
              <p:nvPr/>
            </p:nvSpPr>
            <p:spPr>
              <a:xfrm rot="10800000">
                <a:off x="913320" y="6030000"/>
                <a:ext cx="232560" cy="138960"/>
              </a:xfrm>
              <a:prstGeom prst="homePlate">
                <a:avLst>
                  <a:gd name="adj" fmla="val 50001"/>
                </a:avLst>
              </a:prstGeom>
              <a:solidFill>
                <a:schemeClr val="accent6">
                  <a:lumMod val="75000"/>
                </a:schemeClr>
              </a:solidFill>
              <a:ln w="25560">
                <a:solidFill>
                  <a:srgbClr val="c00000"/>
                </a:solidFill>
                <a:miter/>
              </a:ln>
            </p:spPr>
            <p:style>
              <a:lnRef idx="0"/>
              <a:fillRef idx="0"/>
              <a:effectRef idx="0"/>
              <a:fontRef idx="minor"/>
            </p:style>
          </p:sp>
          <p:sp>
            <p:nvSpPr>
              <p:cNvPr id="336" name="CustomShape 62"/>
              <p:cNvSpPr/>
              <p:nvPr/>
            </p:nvSpPr>
            <p:spPr>
              <a:xfrm rot="10800000">
                <a:off x="629280" y="6031440"/>
                <a:ext cx="258840" cy="138960"/>
              </a:xfrm>
              <a:prstGeom prst="chevron">
                <a:avLst>
                  <a:gd name="adj" fmla="val 50000"/>
                </a:avLst>
              </a:prstGeom>
              <a:solidFill>
                <a:srgbClr val="ffc000"/>
              </a:solidFill>
              <a:ln w="9360">
                <a:solidFill>
                  <a:schemeClr val="accent6">
                    <a:lumMod val="75000"/>
                  </a:schemeClr>
                </a:solidFill>
                <a:miter/>
              </a:ln>
              <a:effectLst>
                <a:outerShdw dir="5400000" dist="23000" rotWithShape="0">
                  <a:srgbClr val="808080">
                    <a:alpha val="35000"/>
                  </a:srgbClr>
                </a:outerShdw>
              </a:effectLst>
            </p:spPr>
            <p:style>
              <a:lnRef idx="0"/>
              <a:fillRef idx="0"/>
              <a:effectRef idx="0"/>
              <a:fontRef idx="minor"/>
            </p:style>
          </p:sp>
        </p:grpSp>
        <p:grpSp>
          <p:nvGrpSpPr>
            <p:cNvPr id="337" name="Group 63"/>
            <p:cNvGrpSpPr/>
            <p:nvPr/>
          </p:nvGrpSpPr>
          <p:grpSpPr>
            <a:xfrm>
              <a:off x="304200" y="5743800"/>
              <a:ext cx="522720" cy="547920"/>
              <a:chOff x="304200" y="5743800"/>
              <a:chExt cx="522720" cy="547920"/>
            </a:xfrm>
          </p:grpSpPr>
          <p:sp>
            <p:nvSpPr>
              <p:cNvPr id="338" name="CustomShape 64"/>
              <p:cNvSpPr/>
              <p:nvPr/>
            </p:nvSpPr>
            <p:spPr>
              <a:xfrm rot="5476200">
                <a:off x="269280" y="5785560"/>
                <a:ext cx="541440" cy="460080"/>
              </a:xfrm>
              <a:custGeom>
                <a:avLst/>
                <a:gdLst/>
                <a:ahLst/>
                <a:rect l="l" t="t" r="r" b="b"/>
                <a:pathLst>
                  <a:path w="641" h="631">
                    <a:moveTo>
                      <a:pt x="3" y="283"/>
                    </a:moveTo>
                    <a:cubicBezTo>
                      <a:pt x="6" y="217"/>
                      <a:pt x="6" y="128"/>
                      <a:pt x="75" y="86"/>
                    </a:cubicBezTo>
                    <a:cubicBezTo>
                      <a:pt x="144" y="44"/>
                      <a:pt x="326" y="0"/>
                      <a:pt x="417" y="32"/>
                    </a:cubicBezTo>
                    <a:cubicBezTo>
                      <a:pt x="508" y="64"/>
                      <a:pt x="605" y="197"/>
                      <a:pt x="623" y="278"/>
                    </a:cubicBezTo>
                    <a:cubicBezTo>
                      <a:pt x="641" y="359"/>
                      <a:pt x="589" y="459"/>
                      <a:pt x="525" y="517"/>
                    </a:cubicBezTo>
                    <a:cubicBezTo>
                      <a:pt x="461" y="575"/>
                      <a:pt x="314" y="631"/>
                      <a:pt x="236" y="625"/>
                    </a:cubicBezTo>
                    <a:cubicBezTo>
                      <a:pt x="159" y="620"/>
                      <a:pt x="96" y="539"/>
                      <a:pt x="57" y="482"/>
                    </a:cubicBezTo>
                    <a:cubicBezTo>
                      <a:pt x="18" y="425"/>
                      <a:pt x="0" y="349"/>
                      <a:pt x="3" y="283"/>
                    </a:cubicBezTo>
                    <a:close/>
                  </a:path>
                </a:pathLst>
              </a:custGeom>
              <a:gradFill rotWithShape="0">
                <a:gsLst>
                  <a:gs pos="0">
                    <a:srgbClr val="ff3737"/>
                  </a:gs>
                  <a:gs pos="100000">
                    <a:srgbClr val="ffd9d9"/>
                  </a:gs>
                </a:gsLst>
                <a:lin ang="12576000"/>
              </a:gradFill>
              <a:ln w="9360">
                <a:solidFill>
                  <a:srgbClr val="993366"/>
                </a:solidFill>
                <a:round/>
              </a:ln>
            </p:spPr>
            <p:style>
              <a:lnRef idx="0"/>
              <a:fillRef idx="0"/>
              <a:effectRef idx="0"/>
              <a:fontRef idx="minor"/>
            </p:style>
          </p:sp>
          <p:sp>
            <p:nvSpPr>
              <p:cNvPr id="339" name="CustomShape 65"/>
              <p:cNvSpPr/>
              <p:nvPr/>
            </p:nvSpPr>
            <p:spPr>
              <a:xfrm rot="19622400">
                <a:off x="403200" y="5935320"/>
                <a:ext cx="341280" cy="270000"/>
              </a:xfrm>
              <a:custGeom>
                <a:avLst/>
                <a:gdLst/>
                <a:ahLst/>
                <a:rect l="l" t="t" r="r" b="b"/>
                <a:pathLst>
                  <a:path w="480" h="347">
                    <a:moveTo>
                      <a:pt x="14" y="162"/>
                    </a:moveTo>
                    <a:cubicBezTo>
                      <a:pt x="0" y="107"/>
                      <a:pt x="92" y="0"/>
                      <a:pt x="125" y="6"/>
                    </a:cubicBezTo>
                    <a:cubicBezTo>
                      <a:pt x="158" y="12"/>
                      <a:pt x="176" y="197"/>
                      <a:pt x="212" y="199"/>
                    </a:cubicBezTo>
                    <a:cubicBezTo>
                      <a:pt x="248" y="201"/>
                      <a:pt x="303" y="17"/>
                      <a:pt x="344" y="20"/>
                    </a:cubicBezTo>
                    <a:cubicBezTo>
                      <a:pt x="385" y="23"/>
                      <a:pt x="480" y="165"/>
                      <a:pt x="458" y="218"/>
                    </a:cubicBezTo>
                    <a:cubicBezTo>
                      <a:pt x="436" y="271"/>
                      <a:pt x="285" y="347"/>
                      <a:pt x="211" y="338"/>
                    </a:cubicBezTo>
                    <a:cubicBezTo>
                      <a:pt x="137" y="329"/>
                      <a:pt x="28" y="217"/>
                      <a:pt x="14" y="162"/>
                    </a:cubicBezTo>
                    <a:close/>
                  </a:path>
                </a:pathLst>
              </a:custGeom>
              <a:gradFill rotWithShape="0">
                <a:gsLst>
                  <a:gs pos="0">
                    <a:srgbClr val="cc0000"/>
                  </a:gs>
                  <a:gs pos="100000">
                    <a:srgbClr val="e06565"/>
                  </a:gs>
                </a:gsLst>
                <a:lin ang="5400000"/>
              </a:gradFill>
              <a:ln w="9360">
                <a:solidFill>
                  <a:srgbClr val="993366"/>
                </a:solidFill>
                <a:round/>
              </a:ln>
            </p:spPr>
            <p:style>
              <a:lnRef idx="0"/>
              <a:fillRef idx="0"/>
              <a:effectRef idx="0"/>
              <a:fontRef idx="minor"/>
            </p:style>
          </p:sp>
          <p:sp>
            <p:nvSpPr>
              <p:cNvPr id="340" name="CustomShape 66"/>
              <p:cNvSpPr/>
              <p:nvPr/>
            </p:nvSpPr>
            <p:spPr>
              <a:xfrm rot="19622400">
                <a:off x="462960" y="5918040"/>
                <a:ext cx="64440" cy="7056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341" name="CustomShape 67"/>
              <p:cNvSpPr/>
              <p:nvPr/>
            </p:nvSpPr>
            <p:spPr>
              <a:xfrm rot="19622400">
                <a:off x="370080" y="5890680"/>
                <a:ext cx="63720" cy="338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342" name="CustomShape 68"/>
              <p:cNvSpPr/>
              <p:nvPr/>
            </p:nvSpPr>
            <p:spPr>
              <a:xfrm rot="17277600">
                <a:off x="522360" y="5835960"/>
                <a:ext cx="72720" cy="626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343" name="CustomShape 69"/>
              <p:cNvSpPr/>
              <p:nvPr/>
            </p:nvSpPr>
            <p:spPr>
              <a:xfrm rot="17277600">
                <a:off x="331920" y="5958720"/>
                <a:ext cx="72720" cy="619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344" name="CustomShape 70"/>
              <p:cNvSpPr/>
              <p:nvPr/>
            </p:nvSpPr>
            <p:spPr>
              <a:xfrm rot="8822400">
                <a:off x="493200" y="5780880"/>
                <a:ext cx="3672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345" name="CustomShape 71"/>
              <p:cNvSpPr/>
              <p:nvPr/>
            </p:nvSpPr>
            <p:spPr>
              <a:xfrm rot="19622400">
                <a:off x="412200" y="5803200"/>
                <a:ext cx="64440" cy="7056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346" name="CustomShape 72"/>
              <p:cNvSpPr/>
              <p:nvPr/>
            </p:nvSpPr>
            <p:spPr>
              <a:xfrm rot="19622400">
                <a:off x="475200" y="5867280"/>
                <a:ext cx="64440" cy="698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347" name="CustomShape 73"/>
              <p:cNvSpPr/>
              <p:nvPr/>
            </p:nvSpPr>
            <p:spPr>
              <a:xfrm rot="11476800">
                <a:off x="414360" y="5920560"/>
                <a:ext cx="34920" cy="662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grpSp>
        <p:grpSp>
          <p:nvGrpSpPr>
            <p:cNvPr id="348" name="Group 74"/>
            <p:cNvGrpSpPr/>
            <p:nvPr/>
          </p:nvGrpSpPr>
          <p:grpSpPr>
            <a:xfrm>
              <a:off x="920520" y="5609160"/>
              <a:ext cx="878400" cy="844560"/>
              <a:chOff x="920520" y="5609160"/>
              <a:chExt cx="878400" cy="844560"/>
            </a:xfrm>
          </p:grpSpPr>
          <p:sp>
            <p:nvSpPr>
              <p:cNvPr id="349" name="CustomShape 75"/>
              <p:cNvSpPr/>
              <p:nvPr/>
            </p:nvSpPr>
            <p:spPr>
              <a:xfrm rot="12067200">
                <a:off x="1028160" y="5663160"/>
                <a:ext cx="590040" cy="70776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5400000"/>
              </a:gradFill>
              <a:ln w="9360">
                <a:solidFill>
                  <a:srgbClr val="3333cc"/>
                </a:solidFill>
                <a:round/>
              </a:ln>
            </p:spPr>
            <p:style>
              <a:lnRef idx="0"/>
              <a:fillRef idx="0"/>
              <a:effectRef idx="0"/>
              <a:fontRef idx="minor"/>
            </p:style>
          </p:sp>
          <p:sp>
            <p:nvSpPr>
              <p:cNvPr id="350" name="CustomShape 76"/>
              <p:cNvSpPr/>
              <p:nvPr/>
            </p:nvSpPr>
            <p:spPr>
              <a:xfrm rot="13503600">
                <a:off x="1128240" y="5768280"/>
                <a:ext cx="420120" cy="40752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6714000"/>
              </a:gradFill>
              <a:ln w="9360">
                <a:solidFill>
                  <a:srgbClr val="3333cc"/>
                </a:solidFill>
                <a:round/>
              </a:ln>
            </p:spPr>
            <p:style>
              <a:lnRef idx="0"/>
              <a:fillRef idx="0"/>
              <a:effectRef idx="0"/>
              <a:fontRef idx="minor"/>
            </p:style>
          </p:sp>
          <p:sp>
            <p:nvSpPr>
              <p:cNvPr id="351" name="CustomShape 77"/>
              <p:cNvSpPr/>
              <p:nvPr/>
            </p:nvSpPr>
            <p:spPr>
              <a:xfrm rot="4510200">
                <a:off x="1094760" y="620028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352" name="CustomShape 78"/>
              <p:cNvSpPr/>
              <p:nvPr/>
            </p:nvSpPr>
            <p:spPr>
              <a:xfrm rot="17086200">
                <a:off x="1077840" y="595008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353" name="CustomShape 79"/>
              <p:cNvSpPr/>
              <p:nvPr/>
            </p:nvSpPr>
            <p:spPr>
              <a:xfrm rot="2265000">
                <a:off x="1041840" y="6002280"/>
                <a:ext cx="69480" cy="76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354" name="CustomShape 80"/>
              <p:cNvSpPr/>
              <p:nvPr/>
            </p:nvSpPr>
            <p:spPr>
              <a:xfrm rot="2263800">
                <a:off x="1048320" y="6114600"/>
                <a:ext cx="69480" cy="759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355" name="CustomShape 81"/>
              <p:cNvSpPr/>
              <p:nvPr/>
            </p:nvSpPr>
            <p:spPr>
              <a:xfrm rot="15294600">
                <a:off x="1231200" y="6187680"/>
                <a:ext cx="4500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356" name="CustomShape 82"/>
              <p:cNvSpPr/>
              <p:nvPr/>
            </p:nvSpPr>
            <p:spPr>
              <a:xfrm rot="4510200">
                <a:off x="1143360" y="615348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357" name="CustomShape 83"/>
              <p:cNvSpPr/>
              <p:nvPr/>
            </p:nvSpPr>
            <p:spPr>
              <a:xfrm rot="4510200">
                <a:off x="1095480" y="6071400"/>
                <a:ext cx="79560" cy="694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358" name="CustomShape 84"/>
              <p:cNvSpPr/>
              <p:nvPr/>
            </p:nvSpPr>
            <p:spPr>
              <a:xfrm rot="17086200">
                <a:off x="1219680" y="622044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359" name="CustomShape 85"/>
              <p:cNvSpPr/>
              <p:nvPr/>
            </p:nvSpPr>
            <p:spPr>
              <a:xfrm rot="4510200">
                <a:off x="1286640" y="625428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360" name="CustomShape 86"/>
              <p:cNvSpPr/>
              <p:nvPr/>
            </p:nvSpPr>
            <p:spPr>
              <a:xfrm rot="15294600">
                <a:off x="1441080" y="6177960"/>
                <a:ext cx="4500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361" name="CustomShape 87"/>
              <p:cNvSpPr/>
              <p:nvPr/>
            </p:nvSpPr>
            <p:spPr>
              <a:xfrm rot="4510200">
                <a:off x="1342440" y="618480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362" name="CustomShape 88"/>
              <p:cNvSpPr/>
              <p:nvPr/>
            </p:nvSpPr>
            <p:spPr>
              <a:xfrm rot="17086200">
                <a:off x="1429560" y="621036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363" name="CustomShape 89"/>
              <p:cNvSpPr/>
              <p:nvPr/>
            </p:nvSpPr>
            <p:spPr>
              <a:xfrm rot="4510200">
                <a:off x="1409400" y="607392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364" name="CustomShape 90"/>
              <p:cNvSpPr/>
              <p:nvPr/>
            </p:nvSpPr>
            <p:spPr>
              <a:xfrm rot="15294600">
                <a:off x="1506960" y="6089400"/>
                <a:ext cx="4500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365" name="CustomShape 91"/>
              <p:cNvSpPr/>
              <p:nvPr/>
            </p:nvSpPr>
            <p:spPr>
              <a:xfrm rot="4510200">
                <a:off x="1274400" y="615852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366" name="CustomShape 92"/>
              <p:cNvSpPr/>
              <p:nvPr/>
            </p:nvSpPr>
            <p:spPr>
              <a:xfrm rot="17086200">
                <a:off x="1495440" y="612180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grpSp>
          <p:nvGrpSpPr>
            <p:cNvPr id="367" name="Group 93"/>
            <p:cNvGrpSpPr/>
            <p:nvPr/>
          </p:nvGrpSpPr>
          <p:grpSpPr>
            <a:xfrm>
              <a:off x="750600" y="5406840"/>
              <a:ext cx="304560" cy="340920"/>
              <a:chOff x="750600" y="5406840"/>
              <a:chExt cx="304560" cy="340920"/>
            </a:xfrm>
          </p:grpSpPr>
          <p:sp>
            <p:nvSpPr>
              <p:cNvPr id="368" name="CustomShape 94"/>
              <p:cNvSpPr/>
              <p:nvPr/>
            </p:nvSpPr>
            <p:spPr>
              <a:xfrm rot="14370000">
                <a:off x="772200" y="562500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369" name="CustomShape 95"/>
              <p:cNvSpPr/>
              <p:nvPr/>
            </p:nvSpPr>
            <p:spPr>
              <a:xfrm rot="5400000">
                <a:off x="861840" y="568800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370" name="CustomShape 96"/>
              <p:cNvSpPr/>
              <p:nvPr/>
            </p:nvSpPr>
            <p:spPr>
              <a:xfrm rot="11872200">
                <a:off x="962640" y="5526720"/>
                <a:ext cx="72720" cy="88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371" name="CustomShape 97"/>
              <p:cNvSpPr/>
              <p:nvPr/>
            </p:nvSpPr>
            <p:spPr>
              <a:xfrm rot="11869200">
                <a:off x="924840" y="5412960"/>
                <a:ext cx="72720" cy="871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372" name="CustomShape 98"/>
              <p:cNvSpPr/>
              <p:nvPr/>
            </p:nvSpPr>
            <p:spPr>
              <a:xfrm rot="3552600">
                <a:off x="905400" y="5596920"/>
                <a:ext cx="47160" cy="72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373" name="CustomShape 99"/>
              <p:cNvSpPr/>
              <p:nvPr/>
            </p:nvSpPr>
            <p:spPr>
              <a:xfrm rot="14370000">
                <a:off x="809640" y="542340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374" name="CustomShape 100"/>
              <p:cNvSpPr/>
              <p:nvPr/>
            </p:nvSpPr>
            <p:spPr>
              <a:xfrm rot="14370000">
                <a:off x="846360" y="5535000"/>
                <a:ext cx="83520" cy="792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375" name="CustomShape 101"/>
              <p:cNvSpPr/>
              <p:nvPr/>
            </p:nvSpPr>
            <p:spPr>
              <a:xfrm rot="5400000">
                <a:off x="758880" y="553284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grpSp>
        <p:sp>
          <p:nvSpPr>
            <p:cNvPr id="376" name="CustomShape 102"/>
            <p:cNvSpPr/>
            <p:nvPr/>
          </p:nvSpPr>
          <p:spPr>
            <a:xfrm>
              <a:off x="115560" y="5181480"/>
              <a:ext cx="1703160" cy="1566360"/>
            </a:xfrm>
            <a:prstGeom prst="rect">
              <a:avLst/>
            </a:prstGeom>
            <a:noFill/>
            <a:ln w="9360">
              <a:solidFill>
                <a:schemeClr val="hlink"/>
              </a:solidFill>
              <a:miter/>
            </a:ln>
          </p:spPr>
          <p:style>
            <a:lnRef idx="0"/>
            <a:fillRef idx="0"/>
            <a:effectRef idx="0"/>
            <a:fontRef idx="minor"/>
          </p:style>
        </p:sp>
      </p:grpSp>
      <p:pic>
        <p:nvPicPr>
          <p:cNvPr id="377" name="Picture 18" descr=""/>
          <p:cNvPicPr/>
          <p:nvPr/>
        </p:nvPicPr>
        <p:blipFill>
          <a:blip r:embed="rId1"/>
          <a:stretch/>
        </p:blipFill>
        <p:spPr>
          <a:xfrm>
            <a:off x="8808480" y="6267600"/>
            <a:ext cx="194760" cy="590040"/>
          </a:xfrm>
          <a:prstGeom prst="rect">
            <a:avLst/>
          </a:prstGeom>
          <a:ln w="9360">
            <a:noFill/>
          </a:ln>
        </p:spPr>
      </p:pic>
      <p:sp>
        <p:nvSpPr>
          <p:cNvPr id="378" name="CustomShape 103"/>
          <p:cNvSpPr/>
          <p:nvPr/>
        </p:nvSpPr>
        <p:spPr>
          <a:xfrm>
            <a:off x="685800" y="2514600"/>
            <a:ext cx="8152920" cy="669600"/>
          </a:xfrm>
          <a:prstGeom prst="rect">
            <a:avLst/>
          </a:prstGeom>
          <a:noFill/>
          <a:ln>
            <a:noFill/>
          </a:ln>
        </p:spPr>
        <p:style>
          <a:lnRef idx="0"/>
          <a:fillRef idx="0"/>
          <a:effectRef idx="0"/>
          <a:fontRef idx="minor"/>
        </p:style>
        <p:txBody>
          <a:bodyPr lIns="90000" rIns="90000" tIns="45000" bIns="45000"/>
          <a:p>
            <a:pPr algn="just">
              <a:lnSpc>
                <a:spcPct val="100000"/>
              </a:lnSpc>
            </a:pPr>
            <a:r>
              <a:rPr b="1" lang="en-US" sz="2000" spc="-1" strike="noStrike" u="sng">
                <a:solidFill>
                  <a:srgbClr val="000000"/>
                </a:solidFill>
                <a:uFillTx/>
                <a:latin typeface="Arial"/>
              </a:rPr>
              <a:t>Two  unmet clinical needs: severe asthma and atopic dermatitis </a:t>
            </a:r>
            <a:endParaRPr b="0" lang="en-US" sz="2000" spc="-1" strike="noStrike">
              <a:latin typeface="Arial"/>
            </a:endParaRPr>
          </a:p>
          <a:p>
            <a:pPr>
              <a:lnSpc>
                <a:spcPct val="100000"/>
              </a:lnSpc>
            </a:pPr>
            <a:endParaRPr b="0" lang="en-US" sz="20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6" name="Picture 4" descr=""/>
          <p:cNvPicPr/>
          <p:nvPr/>
        </p:nvPicPr>
        <p:blipFill>
          <a:blip r:embed="rId1"/>
          <a:srcRect l="0" t="6337" r="0" b="0"/>
          <a:stretch/>
        </p:blipFill>
        <p:spPr>
          <a:xfrm>
            <a:off x="3240" y="838080"/>
            <a:ext cx="5254200" cy="4876560"/>
          </a:xfrm>
          <a:prstGeom prst="rect">
            <a:avLst/>
          </a:prstGeom>
          <a:ln w="9360">
            <a:noFill/>
          </a:ln>
        </p:spPr>
      </p:pic>
      <p:pic>
        <p:nvPicPr>
          <p:cNvPr id="1397" name="Picture 1" descr=""/>
          <p:cNvPicPr/>
          <p:nvPr/>
        </p:nvPicPr>
        <p:blipFill>
          <a:blip r:embed="rId2"/>
          <a:stretch/>
        </p:blipFill>
        <p:spPr>
          <a:xfrm>
            <a:off x="5390640" y="1676520"/>
            <a:ext cx="3668760" cy="3657240"/>
          </a:xfrm>
          <a:prstGeom prst="rect">
            <a:avLst/>
          </a:prstGeom>
          <a:ln w="9360">
            <a:noFill/>
          </a:ln>
        </p:spPr>
      </p:pic>
      <p:sp>
        <p:nvSpPr>
          <p:cNvPr id="1398" name="CustomShape 1"/>
          <p:cNvSpPr/>
          <p:nvPr/>
        </p:nvSpPr>
        <p:spPr>
          <a:xfrm>
            <a:off x="609480" y="0"/>
            <a:ext cx="855828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Arial"/>
              </a:rPr>
              <a:t>Human Asthma,  Human Atopic Dermatitis the AEU and CD48</a:t>
            </a:r>
            <a:endParaRPr b="0" lang="en-US" sz="2800" spc="-1" strike="noStrike">
              <a:latin typeface="Arial"/>
            </a:endParaRPr>
          </a:p>
        </p:txBody>
      </p:sp>
      <p:sp>
        <p:nvSpPr>
          <p:cNvPr id="1399" name="CustomShape 2"/>
          <p:cNvSpPr/>
          <p:nvPr/>
        </p:nvSpPr>
        <p:spPr>
          <a:xfrm>
            <a:off x="3429000" y="6527880"/>
            <a:ext cx="553176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Elishmereni  M </a:t>
            </a:r>
            <a:r>
              <a:rPr b="0" i="1" lang="en-US" sz="1400" spc="-1" strike="noStrike">
                <a:solidFill>
                  <a:srgbClr val="000000"/>
                </a:solidFill>
                <a:latin typeface="Arial"/>
              </a:rPr>
              <a:t>et al</a:t>
            </a:r>
            <a:r>
              <a:rPr b="0" lang="en-US" sz="1400" spc="-1" strike="noStrike">
                <a:solidFill>
                  <a:srgbClr val="000000"/>
                </a:solidFill>
                <a:latin typeface="Arial"/>
              </a:rPr>
              <a:t>, </a:t>
            </a:r>
            <a:r>
              <a:rPr b="1" i="1" lang="en-US" sz="1400" spc="-1" strike="noStrike">
                <a:solidFill>
                  <a:srgbClr val="000000"/>
                </a:solidFill>
                <a:latin typeface="Arial"/>
              </a:rPr>
              <a:t>Allergy</a:t>
            </a:r>
            <a:r>
              <a:rPr b="0" lang="en-US" sz="1400" spc="-1" strike="noStrike">
                <a:solidFill>
                  <a:srgbClr val="000000"/>
                </a:solidFill>
                <a:latin typeface="Arial"/>
              </a:rPr>
              <a:t> 2013; Gangwar R </a:t>
            </a:r>
            <a:r>
              <a:rPr b="0" i="1" lang="en-US" sz="1400" spc="-1" strike="noStrike">
                <a:solidFill>
                  <a:srgbClr val="000000"/>
                </a:solidFill>
                <a:latin typeface="Arial"/>
              </a:rPr>
              <a:t>et al</a:t>
            </a:r>
            <a:r>
              <a:rPr b="0" lang="en-US" sz="1400" spc="-1" strike="noStrike">
                <a:solidFill>
                  <a:srgbClr val="000000"/>
                </a:solidFill>
                <a:latin typeface="Arial"/>
              </a:rPr>
              <a:t>, </a:t>
            </a:r>
            <a:r>
              <a:rPr b="1" i="1" lang="en-US" sz="1400" spc="-1" strike="noStrike">
                <a:solidFill>
                  <a:srgbClr val="000000"/>
                </a:solidFill>
                <a:latin typeface="Arial"/>
              </a:rPr>
              <a:t>Allergy</a:t>
            </a:r>
            <a:r>
              <a:rPr b="0" lang="en-US" sz="1400" spc="-1" strike="noStrike">
                <a:solidFill>
                  <a:srgbClr val="000000"/>
                </a:solidFill>
                <a:latin typeface="Arial"/>
              </a:rPr>
              <a:t> 2017</a:t>
            </a:r>
            <a:endParaRPr b="0" lang="en-US" sz="1400" spc="-1" strike="noStrike">
              <a:latin typeface="Arial"/>
            </a:endParaRPr>
          </a:p>
        </p:txBody>
      </p:sp>
      <p:pic>
        <p:nvPicPr>
          <p:cNvPr id="1400" name="Picture 18" descr=""/>
          <p:cNvPicPr/>
          <p:nvPr/>
        </p:nvPicPr>
        <p:blipFill>
          <a:blip r:embed="rId3"/>
          <a:stretch/>
        </p:blipFill>
        <p:spPr>
          <a:xfrm>
            <a:off x="8915400" y="6130080"/>
            <a:ext cx="228240" cy="690840"/>
          </a:xfrm>
          <a:prstGeom prst="rect">
            <a:avLst/>
          </a:prstGeom>
          <a:ln w="9360">
            <a:noFill/>
          </a:ln>
        </p:spPr>
      </p:pic>
      <p:sp>
        <p:nvSpPr>
          <p:cNvPr id="1401" name="CustomShape 3"/>
          <p:cNvSpPr/>
          <p:nvPr/>
        </p:nvSpPr>
        <p:spPr>
          <a:xfrm>
            <a:off x="0" y="2057400"/>
            <a:ext cx="304560" cy="2282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2" name="Picture 1" descr=""/>
          <p:cNvPicPr/>
          <p:nvPr/>
        </p:nvPicPr>
        <p:blipFill>
          <a:blip r:embed="rId1"/>
          <a:stretch/>
        </p:blipFill>
        <p:spPr>
          <a:xfrm>
            <a:off x="51480" y="1447920"/>
            <a:ext cx="9008640" cy="4808160"/>
          </a:xfrm>
          <a:prstGeom prst="rect">
            <a:avLst/>
          </a:prstGeom>
          <a:ln>
            <a:noFill/>
          </a:ln>
        </p:spPr>
      </p:pic>
      <p:sp>
        <p:nvSpPr>
          <p:cNvPr id="1403" name="CustomShape 1"/>
          <p:cNvSpPr/>
          <p:nvPr/>
        </p:nvSpPr>
        <p:spPr>
          <a:xfrm>
            <a:off x="5791320" y="6442560"/>
            <a:ext cx="297144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Gangwar RS </a:t>
            </a:r>
            <a:r>
              <a:rPr b="0" i="1" lang="en-US" sz="1400" spc="-1" strike="noStrike">
                <a:solidFill>
                  <a:srgbClr val="000000"/>
                </a:solidFill>
                <a:latin typeface="Arial"/>
              </a:rPr>
              <a:t>et al</a:t>
            </a:r>
            <a:r>
              <a:rPr b="0" lang="en-US" sz="1400" spc="-1" strike="noStrike">
                <a:solidFill>
                  <a:srgbClr val="000000"/>
                </a:solidFill>
                <a:latin typeface="Arial"/>
              </a:rPr>
              <a:t>. </a:t>
            </a:r>
            <a:r>
              <a:rPr b="1" i="1" lang="en-US" sz="1400" spc="-1" strike="noStrike">
                <a:solidFill>
                  <a:srgbClr val="000000"/>
                </a:solidFill>
                <a:latin typeface="Arial"/>
              </a:rPr>
              <a:t>Allergy</a:t>
            </a:r>
            <a:r>
              <a:rPr b="0" lang="en-US" sz="1400" spc="-1" strike="noStrike">
                <a:solidFill>
                  <a:srgbClr val="000000"/>
                </a:solidFill>
                <a:latin typeface="Arial"/>
              </a:rPr>
              <a:t> 2017</a:t>
            </a:r>
            <a:endParaRPr b="0" lang="en-US" sz="1400" spc="-1" strike="noStrike">
              <a:latin typeface="Arial"/>
            </a:endParaRPr>
          </a:p>
        </p:txBody>
      </p:sp>
      <p:sp>
        <p:nvSpPr>
          <p:cNvPr id="1404" name="CustomShape 2"/>
          <p:cNvSpPr/>
          <p:nvPr/>
        </p:nvSpPr>
        <p:spPr>
          <a:xfrm>
            <a:off x="160200" y="228600"/>
            <a:ext cx="8823600" cy="8823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600" spc="-1" strike="noStrike">
                <a:solidFill>
                  <a:srgbClr val="000000"/>
                </a:solidFill>
                <a:latin typeface="Arial"/>
                <a:ea typeface="Calibri"/>
              </a:rPr>
              <a:t>mCD48 is Differentially Expressed on Blood Leukocytes of Asthma Patients with Varying Severity</a:t>
            </a:r>
            <a:endParaRPr b="0" lang="en-US" sz="2600" spc="-1" strike="noStrike">
              <a:latin typeface="Arial"/>
            </a:endParaRPr>
          </a:p>
        </p:txBody>
      </p:sp>
      <p:pic>
        <p:nvPicPr>
          <p:cNvPr id="1405" name="Picture 18" descr=""/>
          <p:cNvPicPr/>
          <p:nvPr/>
        </p:nvPicPr>
        <p:blipFill>
          <a:blip r:embed="rId2"/>
          <a:stretch/>
        </p:blipFill>
        <p:spPr>
          <a:xfrm>
            <a:off x="8865000" y="6315840"/>
            <a:ext cx="194760" cy="442440"/>
          </a:xfrm>
          <a:prstGeom prst="rect">
            <a:avLst/>
          </a:prstGeom>
          <a:ln w="9360">
            <a:noFill/>
          </a:ln>
        </p:spPr>
      </p:pic>
      <p:sp>
        <p:nvSpPr>
          <p:cNvPr id="1406" name="CustomShape 3"/>
          <p:cNvSpPr/>
          <p:nvPr/>
        </p:nvSpPr>
        <p:spPr>
          <a:xfrm>
            <a:off x="1447920" y="2209680"/>
            <a:ext cx="456840" cy="1218960"/>
          </a:xfrm>
          <a:prstGeom prst="roundRect">
            <a:avLst>
              <a:gd name="adj" fmla="val 16667"/>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407" name="CustomShape 4"/>
          <p:cNvSpPr/>
          <p:nvPr/>
        </p:nvSpPr>
        <p:spPr>
          <a:xfrm>
            <a:off x="4689720" y="2066040"/>
            <a:ext cx="456840" cy="1371240"/>
          </a:xfrm>
          <a:prstGeom prst="roundRect">
            <a:avLst>
              <a:gd name="adj" fmla="val 16667"/>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408" name="CustomShape 5"/>
          <p:cNvSpPr/>
          <p:nvPr/>
        </p:nvSpPr>
        <p:spPr>
          <a:xfrm>
            <a:off x="1924200" y="4572000"/>
            <a:ext cx="456840" cy="1180800"/>
          </a:xfrm>
          <a:prstGeom prst="roundRect">
            <a:avLst>
              <a:gd name="adj" fmla="val 16667"/>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409" name="CustomShape 6"/>
          <p:cNvSpPr/>
          <p:nvPr/>
        </p:nvSpPr>
        <p:spPr>
          <a:xfrm>
            <a:off x="3962520" y="4800600"/>
            <a:ext cx="456840" cy="952200"/>
          </a:xfrm>
          <a:prstGeom prst="roundRect">
            <a:avLst>
              <a:gd name="adj" fmla="val 16667"/>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410" name="CustomShape 7"/>
          <p:cNvSpPr/>
          <p:nvPr/>
        </p:nvSpPr>
        <p:spPr>
          <a:xfrm>
            <a:off x="6172200" y="4907160"/>
            <a:ext cx="456840" cy="952200"/>
          </a:xfrm>
          <a:prstGeom prst="roundRect">
            <a:avLst>
              <a:gd name="adj" fmla="val 16667"/>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411" name="CustomShape 8"/>
          <p:cNvSpPr/>
          <p:nvPr/>
        </p:nvSpPr>
        <p:spPr>
          <a:xfrm>
            <a:off x="8346960" y="4800600"/>
            <a:ext cx="456840" cy="1058760"/>
          </a:xfrm>
          <a:prstGeom prst="roundRect">
            <a:avLst>
              <a:gd name="adj" fmla="val 16667"/>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2" name="Picture 2" descr=""/>
          <p:cNvPicPr/>
          <p:nvPr/>
        </p:nvPicPr>
        <p:blipFill>
          <a:blip r:embed="rId1"/>
          <a:stretch/>
        </p:blipFill>
        <p:spPr>
          <a:xfrm>
            <a:off x="1143000" y="1143000"/>
            <a:ext cx="6767640" cy="2695680"/>
          </a:xfrm>
          <a:prstGeom prst="rect">
            <a:avLst/>
          </a:prstGeom>
          <a:ln>
            <a:noFill/>
          </a:ln>
        </p:spPr>
      </p:pic>
      <p:sp>
        <p:nvSpPr>
          <p:cNvPr id="1413" name="CustomShape 1"/>
          <p:cNvSpPr/>
          <p:nvPr/>
        </p:nvSpPr>
        <p:spPr>
          <a:xfrm>
            <a:off x="188640" y="228600"/>
            <a:ext cx="8766360" cy="9133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700" spc="-1" strike="noStrike">
                <a:solidFill>
                  <a:srgbClr val="000000"/>
                </a:solidFill>
                <a:latin typeface="Arial"/>
                <a:ea typeface="Calibri"/>
              </a:rPr>
              <a:t>sCD48 is Elevated in Serum of Mild Asthma and Decreased in Moderate and Severe Asthma</a:t>
            </a:r>
            <a:endParaRPr b="0" lang="en-US" sz="2700" spc="-1" strike="noStrike">
              <a:latin typeface="Arial"/>
            </a:endParaRPr>
          </a:p>
        </p:txBody>
      </p:sp>
      <p:pic>
        <p:nvPicPr>
          <p:cNvPr id="1414" name="Picture 18" descr=""/>
          <p:cNvPicPr/>
          <p:nvPr/>
        </p:nvPicPr>
        <p:blipFill>
          <a:blip r:embed="rId2"/>
          <a:stretch/>
        </p:blipFill>
        <p:spPr>
          <a:xfrm>
            <a:off x="8915400" y="6415200"/>
            <a:ext cx="194760" cy="442440"/>
          </a:xfrm>
          <a:prstGeom prst="rect">
            <a:avLst/>
          </a:prstGeom>
          <a:ln w="9360">
            <a:noFill/>
          </a:ln>
        </p:spPr>
      </p:pic>
      <p:pic>
        <p:nvPicPr>
          <p:cNvPr id="1415" name="Picture 7" descr=""/>
          <p:cNvPicPr/>
          <p:nvPr/>
        </p:nvPicPr>
        <p:blipFill>
          <a:blip r:embed="rId3"/>
          <a:stretch/>
        </p:blipFill>
        <p:spPr>
          <a:xfrm>
            <a:off x="762120" y="3657600"/>
            <a:ext cx="4277520" cy="2880000"/>
          </a:xfrm>
          <a:prstGeom prst="rect">
            <a:avLst/>
          </a:prstGeom>
          <a:ln>
            <a:noFill/>
          </a:ln>
        </p:spPr>
      </p:pic>
      <p:sp>
        <p:nvSpPr>
          <p:cNvPr id="1416" name="CustomShape 2"/>
          <p:cNvSpPr/>
          <p:nvPr/>
        </p:nvSpPr>
        <p:spPr>
          <a:xfrm>
            <a:off x="4572000" y="3733920"/>
            <a:ext cx="4571640" cy="9133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Arial"/>
                <a:ea typeface="Calibri"/>
              </a:rPr>
              <a:t>Prediction of a Cut-off Value of sCD48 for Segregation between Asthma (Mild, Steroid Naive) and Health</a:t>
            </a:r>
            <a:endParaRPr b="0" lang="en-US" sz="1800" spc="-1" strike="noStrike">
              <a:latin typeface="Arial"/>
            </a:endParaRPr>
          </a:p>
        </p:txBody>
      </p:sp>
      <p:sp>
        <p:nvSpPr>
          <p:cNvPr id="1417" name="CustomShape 3"/>
          <p:cNvSpPr/>
          <p:nvPr/>
        </p:nvSpPr>
        <p:spPr>
          <a:xfrm>
            <a:off x="5426640" y="4791600"/>
            <a:ext cx="3330720" cy="146196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u="sng">
                <a:solidFill>
                  <a:srgbClr val="000000"/>
                </a:solidFill>
                <a:uFillTx/>
                <a:latin typeface="Arial"/>
              </a:rPr>
              <a:t>No correlation was found between sCD48 and atopy, IgE levels, Eos numbers and percentages, gender, age, smoking, BMI</a:t>
            </a:r>
            <a:endParaRPr b="0" lang="en-US" sz="1800" spc="-1" strike="noStrike">
              <a:latin typeface="Arial"/>
            </a:endParaRPr>
          </a:p>
        </p:txBody>
      </p:sp>
      <p:sp>
        <p:nvSpPr>
          <p:cNvPr id="1418" name="CustomShape 4"/>
          <p:cNvSpPr/>
          <p:nvPr/>
        </p:nvSpPr>
        <p:spPr>
          <a:xfrm>
            <a:off x="5791320" y="6442560"/>
            <a:ext cx="297144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Gangwar RS </a:t>
            </a:r>
            <a:r>
              <a:rPr b="0" i="1" lang="en-US" sz="1400" spc="-1" strike="noStrike">
                <a:solidFill>
                  <a:srgbClr val="000000"/>
                </a:solidFill>
                <a:latin typeface="Arial"/>
              </a:rPr>
              <a:t>et al</a:t>
            </a:r>
            <a:r>
              <a:rPr b="0" lang="en-US" sz="1400" spc="-1" strike="noStrike">
                <a:solidFill>
                  <a:srgbClr val="000000"/>
                </a:solidFill>
                <a:latin typeface="Arial"/>
              </a:rPr>
              <a:t>. </a:t>
            </a:r>
            <a:r>
              <a:rPr b="1" i="1" lang="en-US" sz="1400" spc="-1" strike="noStrike">
                <a:solidFill>
                  <a:srgbClr val="000000"/>
                </a:solidFill>
                <a:latin typeface="Arial"/>
              </a:rPr>
              <a:t>Allergy</a:t>
            </a:r>
            <a:r>
              <a:rPr b="0" lang="en-US" sz="1400" spc="-1" strike="noStrike">
                <a:solidFill>
                  <a:srgbClr val="000000"/>
                </a:solidFill>
                <a:latin typeface="Arial"/>
              </a:rPr>
              <a:t> 2017</a:t>
            </a:r>
            <a:endParaRPr b="0" lang="en-US" sz="1400" spc="-1" strike="noStrike">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9" name="Picture 1" descr=""/>
          <p:cNvPicPr/>
          <p:nvPr/>
        </p:nvPicPr>
        <p:blipFill>
          <a:blip r:embed="rId1"/>
          <a:stretch/>
        </p:blipFill>
        <p:spPr>
          <a:xfrm>
            <a:off x="1371600" y="838080"/>
            <a:ext cx="6400440" cy="4647960"/>
          </a:xfrm>
          <a:prstGeom prst="rect">
            <a:avLst/>
          </a:prstGeom>
          <a:ln>
            <a:noFill/>
          </a:ln>
        </p:spPr>
      </p:pic>
      <p:sp>
        <p:nvSpPr>
          <p:cNvPr id="1420" name="CustomShape 1"/>
          <p:cNvSpPr/>
          <p:nvPr/>
        </p:nvSpPr>
        <p:spPr>
          <a:xfrm>
            <a:off x="685800" y="5664960"/>
            <a:ext cx="7772040" cy="8812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sCD48 in  volunteers with asthma and control (A); sCD48 (B), cytokines (C-F), IgE (G) and absolute eosinophil numbers (H) in volunteers with allergic asthma, non-allergic asthma and control. </a:t>
            </a:r>
            <a:br/>
            <a:r>
              <a:rPr b="0" lang="en-US" sz="1200" spc="-1" strike="noStrike">
                <a:solidFill>
                  <a:srgbClr val="000000"/>
                </a:solidFill>
                <a:latin typeface="Arial"/>
              </a:rPr>
              <a:t>*P &lt; 0.05, **P &lt; 0.01,***P &lt; 0.001, ****P &lt; 0.0001. Abs – absolute, Eos - eosinophil</a:t>
            </a:r>
            <a:endParaRPr b="0" lang="en-US" sz="1200" spc="-1" strike="noStrike">
              <a:latin typeface="Arial"/>
            </a:endParaRPr>
          </a:p>
          <a:p>
            <a:pPr>
              <a:lnSpc>
                <a:spcPct val="100000"/>
              </a:lnSpc>
            </a:pPr>
            <a:endParaRPr b="0" lang="en-US" sz="1200" spc="-1" strike="noStrike">
              <a:latin typeface="Arial"/>
            </a:endParaRPr>
          </a:p>
        </p:txBody>
      </p:sp>
      <p:sp>
        <p:nvSpPr>
          <p:cNvPr id="1421" name="CustomShape 2"/>
          <p:cNvSpPr/>
          <p:nvPr/>
        </p:nvSpPr>
        <p:spPr>
          <a:xfrm>
            <a:off x="5257800" y="6415200"/>
            <a:ext cx="3885840" cy="303480"/>
          </a:xfrm>
          <a:prstGeom prst="rect">
            <a:avLst/>
          </a:prstGeom>
          <a:noFill/>
          <a:ln>
            <a:noFill/>
          </a:ln>
        </p:spPr>
        <p:style>
          <a:lnRef idx="0"/>
          <a:fillRef idx="0"/>
          <a:effectRef idx="0"/>
          <a:fontRef idx="minor"/>
        </p:style>
        <p:txBody>
          <a:bodyPr lIns="90000" rIns="90000" tIns="45000" bIns="45000"/>
          <a:p>
            <a:pPr>
              <a:lnSpc>
                <a:spcPct val="100000"/>
              </a:lnSpc>
            </a:pPr>
            <a:r>
              <a:rPr b="1" lang="en-US" sz="1400" spc="-1" strike="noStrike">
                <a:solidFill>
                  <a:srgbClr val="000000"/>
                </a:solidFill>
                <a:latin typeface="Arial"/>
              </a:rPr>
              <a:t>Breuer O </a:t>
            </a:r>
            <a:r>
              <a:rPr b="0" i="1" lang="en-US" sz="1400" spc="-1" strike="noStrike">
                <a:solidFill>
                  <a:srgbClr val="000000"/>
                </a:solidFill>
                <a:latin typeface="Arial"/>
              </a:rPr>
              <a:t>et al</a:t>
            </a:r>
            <a:r>
              <a:rPr b="0" lang="en-US" sz="1400" spc="-1" strike="noStrike">
                <a:solidFill>
                  <a:srgbClr val="000000"/>
                </a:solidFill>
                <a:latin typeface="Arial"/>
              </a:rPr>
              <a:t>, </a:t>
            </a:r>
            <a:r>
              <a:rPr b="0" lang="en-US" sz="1400" spc="-1" strike="noStrike">
                <a:solidFill>
                  <a:srgbClr val="000000"/>
                </a:solidFill>
                <a:latin typeface="Calibri"/>
              </a:rPr>
              <a:t>J Immunol Research, in press</a:t>
            </a:r>
            <a:endParaRPr b="0" lang="en-US" sz="1400" spc="-1" strike="noStrike">
              <a:latin typeface="Arial"/>
            </a:endParaRPr>
          </a:p>
        </p:txBody>
      </p:sp>
      <p:sp>
        <p:nvSpPr>
          <p:cNvPr id="1422" name="CustomShape 3"/>
          <p:cNvSpPr/>
          <p:nvPr/>
        </p:nvSpPr>
        <p:spPr>
          <a:xfrm>
            <a:off x="228600" y="0"/>
            <a:ext cx="8915040" cy="9435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Arial"/>
              </a:rPr>
              <a:t>Is CD48 a New Independent Biomarker for Airway Inflammation and Non-allergic Asthma?  </a:t>
            </a:r>
            <a:endParaRPr b="0" lang="en-US" sz="2800" spc="-1" strike="noStrike">
              <a:latin typeface="Arial"/>
            </a:endParaRPr>
          </a:p>
        </p:txBody>
      </p:sp>
      <p:pic>
        <p:nvPicPr>
          <p:cNvPr id="1423" name="Picture 18" descr=""/>
          <p:cNvPicPr/>
          <p:nvPr/>
        </p:nvPicPr>
        <p:blipFill>
          <a:blip r:embed="rId2"/>
          <a:stretch/>
        </p:blipFill>
        <p:spPr>
          <a:xfrm>
            <a:off x="8915400" y="6415200"/>
            <a:ext cx="194760" cy="442440"/>
          </a:xfrm>
          <a:prstGeom prst="rect">
            <a:avLst/>
          </a:prstGeom>
          <a:ln w="9360">
            <a:noFill/>
          </a:ln>
        </p:spPr>
      </p:pic>
      <p:sp>
        <p:nvSpPr>
          <p:cNvPr id="1424" name="CustomShape 4"/>
          <p:cNvSpPr/>
          <p:nvPr/>
        </p:nvSpPr>
        <p:spPr>
          <a:xfrm>
            <a:off x="5486400" y="1143000"/>
            <a:ext cx="456840" cy="129492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5" name="CustomShape 1"/>
          <p:cNvSpPr/>
          <p:nvPr/>
        </p:nvSpPr>
        <p:spPr>
          <a:xfrm>
            <a:off x="2629080" y="258840"/>
            <a:ext cx="3828600" cy="431280"/>
          </a:xfrm>
          <a:prstGeom prst="rect">
            <a:avLst/>
          </a:prstGeom>
          <a:solidFill>
            <a:schemeClr val="bg1"/>
          </a:solidFill>
          <a:ln w="9360">
            <a:noFill/>
          </a:ln>
        </p:spPr>
        <p:style>
          <a:lnRef idx="0"/>
          <a:fillRef idx="0"/>
          <a:effectRef idx="0"/>
          <a:fontRef idx="minor"/>
        </p:style>
        <p:txBody>
          <a:bodyPr lIns="90000" rIns="90000" tIns="45000" bIns="45000" anchor="ctr"/>
          <a:p>
            <a:pPr marL="225360" algn="ctr">
              <a:lnSpc>
                <a:spcPct val="100000"/>
              </a:lnSpc>
              <a:spcBef>
                <a:spcPts val="1199"/>
              </a:spcBef>
            </a:pPr>
            <a:r>
              <a:rPr b="1" lang="en-US" sz="2400" spc="-1" strike="noStrike">
                <a:solidFill>
                  <a:srgbClr val="000000"/>
                </a:solidFill>
                <a:latin typeface="Arial"/>
                <a:ea typeface="ＭＳ Ｐゴシック"/>
              </a:rPr>
              <a:t>“</a:t>
            </a:r>
            <a:r>
              <a:rPr b="1" lang="en-US" sz="2400" spc="-1" strike="noStrike">
                <a:solidFill>
                  <a:srgbClr val="000000"/>
                </a:solidFill>
                <a:latin typeface="Arial"/>
                <a:ea typeface="ＭＳ Ｐゴシック"/>
              </a:rPr>
              <a:t>Our” Inhibitory Receptors</a:t>
            </a:r>
            <a:endParaRPr b="0" lang="en-US" sz="2400" spc="-1" strike="noStrike">
              <a:latin typeface="Arial"/>
            </a:endParaRPr>
          </a:p>
        </p:txBody>
      </p:sp>
      <p:sp>
        <p:nvSpPr>
          <p:cNvPr id="1426" name="CustomShape 2"/>
          <p:cNvSpPr/>
          <p:nvPr/>
        </p:nvSpPr>
        <p:spPr>
          <a:xfrm>
            <a:off x="74160" y="857160"/>
            <a:ext cx="4345200" cy="5534280"/>
          </a:xfrm>
          <a:prstGeom prst="rect">
            <a:avLst/>
          </a:prstGeom>
          <a:noFill/>
          <a:ln w="38160">
            <a:solidFill>
              <a:srgbClr val="c00000"/>
            </a:solidFill>
            <a:round/>
          </a:ln>
        </p:spPr>
        <p:style>
          <a:lnRef idx="2">
            <a:schemeClr val="accent1">
              <a:shade val="50000"/>
            </a:schemeClr>
          </a:lnRef>
          <a:fillRef idx="1">
            <a:schemeClr val="accent1"/>
          </a:fillRef>
          <a:effectRef idx="0">
            <a:schemeClr val="accent1"/>
          </a:effectRef>
          <a:fontRef idx="minor"/>
        </p:style>
      </p:sp>
      <p:grpSp>
        <p:nvGrpSpPr>
          <p:cNvPr id="1427" name="Group 3"/>
          <p:cNvGrpSpPr/>
          <p:nvPr/>
        </p:nvGrpSpPr>
        <p:grpSpPr>
          <a:xfrm>
            <a:off x="1219320" y="1375560"/>
            <a:ext cx="1822680" cy="2094120"/>
            <a:chOff x="1219320" y="1375560"/>
            <a:chExt cx="1822680" cy="2094120"/>
          </a:xfrm>
        </p:grpSpPr>
        <p:grpSp>
          <p:nvGrpSpPr>
            <p:cNvPr id="1428" name="Group 4"/>
            <p:cNvGrpSpPr/>
            <p:nvPr/>
          </p:nvGrpSpPr>
          <p:grpSpPr>
            <a:xfrm>
              <a:off x="1219320" y="1375560"/>
              <a:ext cx="1707480" cy="2094120"/>
              <a:chOff x="1219320" y="1375560"/>
              <a:chExt cx="1707480" cy="2094120"/>
            </a:xfrm>
          </p:grpSpPr>
          <p:sp>
            <p:nvSpPr>
              <p:cNvPr id="1429" name="CustomShape 5"/>
              <p:cNvSpPr/>
              <p:nvPr/>
            </p:nvSpPr>
            <p:spPr>
              <a:xfrm>
                <a:off x="1866600" y="1375560"/>
                <a:ext cx="639000" cy="2094120"/>
              </a:xfrm>
              <a:custGeom>
                <a:avLst/>
                <a:gdLst/>
                <a:ahLst/>
                <a:rect l="l" t="t" r="r" b="b"/>
                <a:pathLst>
                  <a:path w="1078" h="3271">
                    <a:moveTo>
                      <a:pt x="186" y="265"/>
                    </a:moveTo>
                    <a:cubicBezTo>
                      <a:pt x="251" y="283"/>
                      <a:pt x="306" y="370"/>
                      <a:pt x="390" y="443"/>
                    </a:cubicBezTo>
                    <a:cubicBezTo>
                      <a:pt x="474" y="516"/>
                      <a:pt x="610" y="687"/>
                      <a:pt x="690" y="701"/>
                    </a:cubicBezTo>
                    <a:cubicBezTo>
                      <a:pt x="770" y="715"/>
                      <a:pt x="839" y="607"/>
                      <a:pt x="870" y="529"/>
                    </a:cubicBezTo>
                    <a:cubicBezTo>
                      <a:pt x="901" y="451"/>
                      <a:pt x="906" y="303"/>
                      <a:pt x="876" y="233"/>
                    </a:cubicBezTo>
                    <a:cubicBezTo>
                      <a:pt x="846" y="163"/>
                      <a:pt x="742" y="104"/>
                      <a:pt x="690" y="107"/>
                    </a:cubicBezTo>
                    <a:cubicBezTo>
                      <a:pt x="638" y="110"/>
                      <a:pt x="607" y="173"/>
                      <a:pt x="564" y="251"/>
                    </a:cubicBezTo>
                    <a:cubicBezTo>
                      <a:pt x="521" y="329"/>
                      <a:pt x="460" y="489"/>
                      <a:pt x="432" y="575"/>
                    </a:cubicBezTo>
                    <a:cubicBezTo>
                      <a:pt x="404" y="661"/>
                      <a:pt x="406" y="679"/>
                      <a:pt x="398" y="766"/>
                    </a:cubicBezTo>
                    <a:cubicBezTo>
                      <a:pt x="390" y="853"/>
                      <a:pt x="387" y="990"/>
                      <a:pt x="386" y="1096"/>
                    </a:cubicBezTo>
                    <a:cubicBezTo>
                      <a:pt x="385" y="1202"/>
                      <a:pt x="388" y="1284"/>
                      <a:pt x="392" y="1402"/>
                    </a:cubicBezTo>
                    <a:cubicBezTo>
                      <a:pt x="396" y="1520"/>
                      <a:pt x="411" y="1682"/>
                      <a:pt x="410" y="1804"/>
                    </a:cubicBezTo>
                    <a:cubicBezTo>
                      <a:pt x="409" y="1926"/>
                      <a:pt x="400" y="1989"/>
                      <a:pt x="386" y="2134"/>
                    </a:cubicBezTo>
                    <a:cubicBezTo>
                      <a:pt x="372" y="2279"/>
                      <a:pt x="328" y="2520"/>
                      <a:pt x="326" y="2674"/>
                    </a:cubicBezTo>
                    <a:cubicBezTo>
                      <a:pt x="324" y="2828"/>
                      <a:pt x="332" y="2973"/>
                      <a:pt x="374" y="3058"/>
                    </a:cubicBezTo>
                    <a:cubicBezTo>
                      <a:pt x="416" y="3143"/>
                      <a:pt x="499" y="3195"/>
                      <a:pt x="576" y="3185"/>
                    </a:cubicBezTo>
                    <a:cubicBezTo>
                      <a:pt x="653" y="3175"/>
                      <a:pt x="785" y="3175"/>
                      <a:pt x="834" y="2999"/>
                    </a:cubicBezTo>
                    <a:cubicBezTo>
                      <a:pt x="883" y="2823"/>
                      <a:pt x="831" y="2321"/>
                      <a:pt x="870" y="2129"/>
                    </a:cubicBezTo>
                    <a:cubicBezTo>
                      <a:pt x="909" y="1937"/>
                      <a:pt x="1058" y="1843"/>
                      <a:pt x="1068" y="1847"/>
                    </a:cubicBezTo>
                    <a:cubicBezTo>
                      <a:pt x="1078" y="1851"/>
                      <a:pt x="960" y="1951"/>
                      <a:pt x="930" y="2153"/>
                    </a:cubicBezTo>
                    <a:cubicBezTo>
                      <a:pt x="900" y="2355"/>
                      <a:pt x="948" y="2874"/>
                      <a:pt x="888" y="3059"/>
                    </a:cubicBezTo>
                    <a:cubicBezTo>
                      <a:pt x="828" y="3244"/>
                      <a:pt x="664" y="3255"/>
                      <a:pt x="570" y="3263"/>
                    </a:cubicBezTo>
                    <a:cubicBezTo>
                      <a:pt x="476" y="3271"/>
                      <a:pt x="379" y="3205"/>
                      <a:pt x="326" y="3106"/>
                    </a:cubicBezTo>
                    <a:cubicBezTo>
                      <a:pt x="273" y="3007"/>
                      <a:pt x="252" y="2856"/>
                      <a:pt x="254" y="2668"/>
                    </a:cubicBezTo>
                    <a:cubicBezTo>
                      <a:pt x="256" y="2480"/>
                      <a:pt x="326" y="2209"/>
                      <a:pt x="338" y="1978"/>
                    </a:cubicBezTo>
                    <a:cubicBezTo>
                      <a:pt x="350" y="1747"/>
                      <a:pt x="327" y="1484"/>
                      <a:pt x="326" y="1282"/>
                    </a:cubicBezTo>
                    <a:cubicBezTo>
                      <a:pt x="325" y="1080"/>
                      <a:pt x="321" y="892"/>
                      <a:pt x="330" y="767"/>
                    </a:cubicBezTo>
                    <a:cubicBezTo>
                      <a:pt x="339" y="642"/>
                      <a:pt x="337" y="647"/>
                      <a:pt x="378" y="533"/>
                    </a:cubicBezTo>
                    <a:cubicBezTo>
                      <a:pt x="419" y="419"/>
                      <a:pt x="509" y="166"/>
                      <a:pt x="576" y="83"/>
                    </a:cubicBezTo>
                    <a:cubicBezTo>
                      <a:pt x="643" y="0"/>
                      <a:pt x="718" y="9"/>
                      <a:pt x="780" y="35"/>
                    </a:cubicBezTo>
                    <a:cubicBezTo>
                      <a:pt x="842" y="61"/>
                      <a:pt x="921" y="151"/>
                      <a:pt x="948" y="239"/>
                    </a:cubicBezTo>
                    <a:cubicBezTo>
                      <a:pt x="975" y="327"/>
                      <a:pt x="979" y="474"/>
                      <a:pt x="942" y="565"/>
                    </a:cubicBezTo>
                    <a:cubicBezTo>
                      <a:pt x="905" y="656"/>
                      <a:pt x="805" y="773"/>
                      <a:pt x="726" y="785"/>
                    </a:cubicBezTo>
                    <a:cubicBezTo>
                      <a:pt x="647" y="797"/>
                      <a:pt x="558" y="710"/>
                      <a:pt x="468" y="635"/>
                    </a:cubicBezTo>
                    <a:cubicBezTo>
                      <a:pt x="378" y="560"/>
                      <a:pt x="264" y="385"/>
                      <a:pt x="186" y="335"/>
                    </a:cubicBezTo>
                    <a:cubicBezTo>
                      <a:pt x="108" y="285"/>
                      <a:pt x="0" y="347"/>
                      <a:pt x="0" y="335"/>
                    </a:cubicBezTo>
                    <a:cubicBezTo>
                      <a:pt x="0" y="323"/>
                      <a:pt x="121" y="247"/>
                      <a:pt x="186" y="265"/>
                    </a:cubicBezTo>
                    <a:close/>
                  </a:path>
                </a:pathLst>
              </a:custGeom>
              <a:solidFill>
                <a:schemeClr val="bg1"/>
              </a:solidFill>
              <a:ln w="3240">
                <a:solidFill>
                  <a:schemeClr val="tx1"/>
                </a:solidFill>
                <a:round/>
              </a:ln>
            </p:spPr>
            <p:style>
              <a:lnRef idx="0"/>
              <a:fillRef idx="0"/>
              <a:effectRef idx="0"/>
              <a:fontRef idx="minor"/>
            </p:style>
          </p:sp>
          <p:sp>
            <p:nvSpPr>
              <p:cNvPr id="1430" name="CustomShape 6"/>
              <p:cNvSpPr/>
              <p:nvPr/>
            </p:nvSpPr>
            <p:spPr>
              <a:xfrm flipH="1">
                <a:off x="2528640" y="1406520"/>
                <a:ext cx="28080" cy="460800"/>
              </a:xfrm>
              <a:custGeom>
                <a:avLst/>
                <a:gdLst/>
                <a:ahLst/>
                <a:rect l="l" t="t" r="r" b="b"/>
                <a:pathLst>
                  <a:path w="48" h="528">
                    <a:moveTo>
                      <a:pt x="48" y="0"/>
                    </a:moveTo>
                    <a:lnTo>
                      <a:pt x="0" y="0"/>
                    </a:lnTo>
                    <a:lnTo>
                      <a:pt x="0" y="528"/>
                    </a:lnTo>
                    <a:lnTo>
                      <a:pt x="48" y="528"/>
                    </a:lnTo>
                  </a:path>
                </a:pathLst>
              </a:custGeom>
              <a:noFill/>
              <a:ln w="3240">
                <a:solidFill>
                  <a:schemeClr val="tx1"/>
                </a:solidFill>
                <a:round/>
              </a:ln>
            </p:spPr>
            <p:style>
              <a:lnRef idx="0"/>
              <a:fillRef idx="0"/>
              <a:effectRef idx="0"/>
              <a:fontRef idx="minor"/>
            </p:style>
          </p:sp>
          <p:grpSp>
            <p:nvGrpSpPr>
              <p:cNvPr id="1431" name="Group 7"/>
              <p:cNvGrpSpPr/>
              <p:nvPr/>
            </p:nvGrpSpPr>
            <p:grpSpPr>
              <a:xfrm>
                <a:off x="1219320" y="1614240"/>
                <a:ext cx="1707480" cy="1855440"/>
                <a:chOff x="1219320" y="1614240"/>
                <a:chExt cx="1707480" cy="1855440"/>
              </a:xfrm>
            </p:grpSpPr>
            <p:sp>
              <p:nvSpPr>
                <p:cNvPr id="1432" name="CustomShape 8"/>
                <p:cNvSpPr/>
                <p:nvPr/>
              </p:nvSpPr>
              <p:spPr>
                <a:xfrm>
                  <a:off x="2229840" y="1940400"/>
                  <a:ext cx="56520" cy="6300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33" name="CustomShape 9"/>
                <p:cNvSpPr/>
                <p:nvPr/>
              </p:nvSpPr>
              <p:spPr>
                <a:xfrm>
                  <a:off x="2400480" y="1960200"/>
                  <a:ext cx="56520" cy="61200"/>
                </a:xfrm>
                <a:prstGeom prst="ellipse">
                  <a:avLst/>
                </a:prstGeom>
                <a:solidFill>
                  <a:schemeClr val="bg1"/>
                </a:solidFill>
                <a:ln w="3240">
                  <a:solidFill>
                    <a:schemeClr val="tx1"/>
                  </a:solidFill>
                  <a:round/>
                </a:ln>
              </p:spPr>
              <p:style>
                <a:lnRef idx="0"/>
                <a:fillRef idx="0"/>
                <a:effectRef idx="0"/>
                <a:fontRef idx="minor"/>
              </p:style>
            </p:sp>
            <p:sp>
              <p:nvSpPr>
                <p:cNvPr id="1434" name="CustomShape 10"/>
                <p:cNvSpPr/>
                <p:nvPr/>
              </p:nvSpPr>
              <p:spPr>
                <a:xfrm>
                  <a:off x="2457360" y="1960200"/>
                  <a:ext cx="56520" cy="61200"/>
                </a:xfrm>
                <a:prstGeom prst="ellipse">
                  <a:avLst/>
                </a:prstGeom>
                <a:solidFill>
                  <a:schemeClr val="bg1"/>
                </a:solidFill>
                <a:ln w="3240">
                  <a:solidFill>
                    <a:schemeClr val="tx1"/>
                  </a:solidFill>
                  <a:round/>
                </a:ln>
              </p:spPr>
              <p:style>
                <a:lnRef idx="0"/>
                <a:fillRef idx="0"/>
                <a:effectRef idx="0"/>
                <a:fontRef idx="minor"/>
              </p:style>
            </p:sp>
            <p:sp>
              <p:nvSpPr>
                <p:cNvPr id="1435" name="CustomShape 11"/>
                <p:cNvSpPr/>
                <p:nvPr/>
              </p:nvSpPr>
              <p:spPr>
                <a:xfrm>
                  <a:off x="2514960" y="1948680"/>
                  <a:ext cx="554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36" name="CustomShape 12"/>
                <p:cNvSpPr/>
                <p:nvPr/>
              </p:nvSpPr>
              <p:spPr>
                <a:xfrm>
                  <a:off x="2571120" y="1956240"/>
                  <a:ext cx="56520" cy="61200"/>
                </a:xfrm>
                <a:prstGeom prst="ellipse">
                  <a:avLst/>
                </a:prstGeom>
                <a:solidFill>
                  <a:schemeClr val="bg1"/>
                </a:solidFill>
                <a:ln w="3240">
                  <a:solidFill>
                    <a:schemeClr val="tx1"/>
                  </a:solidFill>
                  <a:round/>
                </a:ln>
              </p:spPr>
              <p:style>
                <a:lnRef idx="0"/>
                <a:fillRef idx="0"/>
                <a:effectRef idx="0"/>
                <a:fontRef idx="minor"/>
              </p:style>
            </p:sp>
            <p:sp>
              <p:nvSpPr>
                <p:cNvPr id="1437" name="CustomShape 13"/>
                <p:cNvSpPr/>
                <p:nvPr/>
              </p:nvSpPr>
              <p:spPr>
                <a:xfrm>
                  <a:off x="2628360" y="1964160"/>
                  <a:ext cx="56520" cy="61200"/>
                </a:xfrm>
                <a:prstGeom prst="ellipse">
                  <a:avLst/>
                </a:prstGeom>
                <a:solidFill>
                  <a:schemeClr val="bg1"/>
                </a:solidFill>
                <a:ln w="3240">
                  <a:solidFill>
                    <a:schemeClr val="tx1"/>
                  </a:solidFill>
                  <a:round/>
                </a:ln>
              </p:spPr>
              <p:style>
                <a:lnRef idx="0"/>
                <a:fillRef idx="0"/>
                <a:effectRef idx="0"/>
                <a:fontRef idx="minor"/>
              </p:style>
            </p:sp>
            <p:sp>
              <p:nvSpPr>
                <p:cNvPr id="1438" name="CustomShape 14"/>
                <p:cNvSpPr/>
                <p:nvPr/>
              </p:nvSpPr>
              <p:spPr>
                <a:xfrm>
                  <a:off x="2685240" y="1956240"/>
                  <a:ext cx="56520" cy="61200"/>
                </a:xfrm>
                <a:prstGeom prst="ellipse">
                  <a:avLst/>
                </a:prstGeom>
                <a:solidFill>
                  <a:schemeClr val="bg1"/>
                </a:solidFill>
                <a:ln w="3240">
                  <a:solidFill>
                    <a:schemeClr val="tx1"/>
                  </a:solidFill>
                  <a:round/>
                </a:ln>
              </p:spPr>
              <p:style>
                <a:lnRef idx="0"/>
                <a:fillRef idx="0"/>
                <a:effectRef idx="0"/>
                <a:fontRef idx="minor"/>
              </p:style>
            </p:sp>
            <p:sp>
              <p:nvSpPr>
                <p:cNvPr id="1439" name="CustomShape 15"/>
                <p:cNvSpPr/>
                <p:nvPr/>
              </p:nvSpPr>
              <p:spPr>
                <a:xfrm>
                  <a:off x="2742120" y="1940400"/>
                  <a:ext cx="56520" cy="6300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40" name="CustomShape 16"/>
                <p:cNvSpPr/>
                <p:nvPr/>
              </p:nvSpPr>
              <p:spPr>
                <a:xfrm>
                  <a:off x="2798280" y="1944360"/>
                  <a:ext cx="56520" cy="6300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41" name="CustomShape 17"/>
                <p:cNvSpPr/>
                <p:nvPr/>
              </p:nvSpPr>
              <p:spPr>
                <a:xfrm>
                  <a:off x="2130120" y="1967760"/>
                  <a:ext cx="56520" cy="61200"/>
                </a:xfrm>
                <a:prstGeom prst="ellipse">
                  <a:avLst/>
                </a:prstGeom>
                <a:solidFill>
                  <a:schemeClr val="bg1"/>
                </a:solidFill>
                <a:ln w="3240">
                  <a:solidFill>
                    <a:schemeClr val="tx1"/>
                  </a:solidFill>
                  <a:round/>
                </a:ln>
              </p:spPr>
              <p:style>
                <a:lnRef idx="0"/>
                <a:fillRef idx="0"/>
                <a:effectRef idx="0"/>
                <a:fontRef idx="minor"/>
              </p:style>
            </p:sp>
            <p:sp>
              <p:nvSpPr>
                <p:cNvPr id="1442" name="CustomShape 18"/>
                <p:cNvSpPr/>
                <p:nvPr/>
              </p:nvSpPr>
              <p:spPr>
                <a:xfrm>
                  <a:off x="218700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43" name="CustomShape 19"/>
                <p:cNvSpPr/>
                <p:nvPr/>
              </p:nvSpPr>
              <p:spPr>
                <a:xfrm>
                  <a:off x="2243880" y="1967760"/>
                  <a:ext cx="56520" cy="61200"/>
                </a:xfrm>
                <a:prstGeom prst="ellipse">
                  <a:avLst/>
                </a:prstGeom>
                <a:solidFill>
                  <a:schemeClr val="bg1"/>
                </a:solidFill>
                <a:ln w="3240">
                  <a:solidFill>
                    <a:schemeClr val="tx1"/>
                  </a:solidFill>
                  <a:round/>
                </a:ln>
              </p:spPr>
              <p:style>
                <a:lnRef idx="0"/>
                <a:fillRef idx="0"/>
                <a:effectRef idx="0"/>
                <a:fontRef idx="minor"/>
              </p:style>
            </p:sp>
            <p:sp>
              <p:nvSpPr>
                <p:cNvPr id="1444" name="CustomShape 20"/>
                <p:cNvSpPr/>
                <p:nvPr/>
              </p:nvSpPr>
              <p:spPr>
                <a:xfrm>
                  <a:off x="2300760" y="1971720"/>
                  <a:ext cx="56520" cy="61200"/>
                </a:xfrm>
                <a:prstGeom prst="ellipse">
                  <a:avLst/>
                </a:prstGeom>
                <a:solidFill>
                  <a:schemeClr val="bg1"/>
                </a:solidFill>
                <a:ln w="3240">
                  <a:solidFill>
                    <a:schemeClr val="tx1"/>
                  </a:solidFill>
                  <a:round/>
                </a:ln>
              </p:spPr>
              <p:style>
                <a:lnRef idx="0"/>
                <a:fillRef idx="0"/>
                <a:effectRef idx="0"/>
                <a:fontRef idx="minor"/>
              </p:style>
            </p:sp>
            <p:sp>
              <p:nvSpPr>
                <p:cNvPr id="1445" name="CustomShape 21"/>
                <p:cNvSpPr/>
                <p:nvPr/>
              </p:nvSpPr>
              <p:spPr>
                <a:xfrm>
                  <a:off x="2357640" y="1971720"/>
                  <a:ext cx="56520" cy="61200"/>
                </a:xfrm>
                <a:prstGeom prst="ellipse">
                  <a:avLst/>
                </a:prstGeom>
                <a:solidFill>
                  <a:schemeClr val="bg1"/>
                </a:solidFill>
                <a:ln w="3240">
                  <a:solidFill>
                    <a:schemeClr val="tx1"/>
                  </a:solidFill>
                  <a:round/>
                </a:ln>
              </p:spPr>
              <p:style>
                <a:lnRef idx="0"/>
                <a:fillRef idx="0"/>
                <a:effectRef idx="0"/>
                <a:fontRef idx="minor"/>
              </p:style>
            </p:sp>
            <p:sp>
              <p:nvSpPr>
                <p:cNvPr id="1446" name="CustomShape 22"/>
                <p:cNvSpPr/>
                <p:nvPr/>
              </p:nvSpPr>
              <p:spPr>
                <a:xfrm>
                  <a:off x="2421720" y="1971720"/>
                  <a:ext cx="56520" cy="61200"/>
                </a:xfrm>
                <a:prstGeom prst="ellipse">
                  <a:avLst/>
                </a:prstGeom>
                <a:solidFill>
                  <a:schemeClr val="bg1"/>
                </a:solidFill>
                <a:ln w="3240">
                  <a:solidFill>
                    <a:schemeClr val="tx1"/>
                  </a:solidFill>
                  <a:round/>
                </a:ln>
              </p:spPr>
              <p:style>
                <a:lnRef idx="0"/>
                <a:fillRef idx="0"/>
                <a:effectRef idx="0"/>
                <a:fontRef idx="minor"/>
              </p:style>
            </p:sp>
            <p:sp>
              <p:nvSpPr>
                <p:cNvPr id="1447" name="CustomShape 23"/>
                <p:cNvSpPr/>
                <p:nvPr/>
              </p:nvSpPr>
              <p:spPr>
                <a:xfrm>
                  <a:off x="2471760" y="1967760"/>
                  <a:ext cx="56520" cy="61200"/>
                </a:xfrm>
                <a:prstGeom prst="ellipse">
                  <a:avLst/>
                </a:prstGeom>
                <a:solidFill>
                  <a:schemeClr val="bg1"/>
                </a:solidFill>
                <a:ln w="3240">
                  <a:solidFill>
                    <a:schemeClr val="tx1"/>
                  </a:solidFill>
                  <a:round/>
                </a:ln>
              </p:spPr>
              <p:style>
                <a:lnRef idx="0"/>
                <a:fillRef idx="0"/>
                <a:effectRef idx="0"/>
                <a:fontRef idx="minor"/>
              </p:style>
            </p:sp>
            <p:sp>
              <p:nvSpPr>
                <p:cNvPr id="1448" name="CustomShape 24"/>
                <p:cNvSpPr/>
                <p:nvPr/>
              </p:nvSpPr>
              <p:spPr>
                <a:xfrm>
                  <a:off x="252864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49" name="CustomShape 25"/>
                <p:cNvSpPr/>
                <p:nvPr/>
              </p:nvSpPr>
              <p:spPr>
                <a:xfrm>
                  <a:off x="258552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50" name="CustomShape 26"/>
                <p:cNvSpPr/>
                <p:nvPr/>
              </p:nvSpPr>
              <p:spPr>
                <a:xfrm>
                  <a:off x="2642400" y="1967760"/>
                  <a:ext cx="56520" cy="61200"/>
                </a:xfrm>
                <a:prstGeom prst="ellipse">
                  <a:avLst/>
                </a:prstGeom>
                <a:solidFill>
                  <a:schemeClr val="bg1"/>
                </a:solidFill>
                <a:ln w="3240">
                  <a:solidFill>
                    <a:schemeClr val="tx1"/>
                  </a:solidFill>
                  <a:round/>
                </a:ln>
              </p:spPr>
              <p:style>
                <a:lnRef idx="0"/>
                <a:fillRef idx="0"/>
                <a:effectRef idx="0"/>
                <a:fontRef idx="minor"/>
              </p:style>
            </p:sp>
            <p:sp>
              <p:nvSpPr>
                <p:cNvPr id="1451" name="CustomShape 27"/>
                <p:cNvSpPr/>
                <p:nvPr/>
              </p:nvSpPr>
              <p:spPr>
                <a:xfrm>
                  <a:off x="269928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52" name="CustomShape 28"/>
                <p:cNvSpPr/>
                <p:nvPr/>
              </p:nvSpPr>
              <p:spPr>
                <a:xfrm>
                  <a:off x="275616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53" name="CustomShape 29"/>
                <p:cNvSpPr/>
                <p:nvPr/>
              </p:nvSpPr>
              <p:spPr>
                <a:xfrm>
                  <a:off x="2813400" y="1960200"/>
                  <a:ext cx="56520" cy="61200"/>
                </a:xfrm>
                <a:prstGeom prst="ellipse">
                  <a:avLst/>
                </a:prstGeom>
                <a:solidFill>
                  <a:schemeClr val="bg1"/>
                </a:solidFill>
                <a:ln w="3240">
                  <a:solidFill>
                    <a:schemeClr val="tx1"/>
                  </a:solidFill>
                  <a:round/>
                </a:ln>
              </p:spPr>
              <p:style>
                <a:lnRef idx="0"/>
                <a:fillRef idx="0"/>
                <a:effectRef idx="0"/>
                <a:fontRef idx="minor"/>
              </p:style>
            </p:sp>
            <p:sp>
              <p:nvSpPr>
                <p:cNvPr id="1454" name="CustomShape 30"/>
                <p:cNvSpPr/>
                <p:nvPr/>
              </p:nvSpPr>
              <p:spPr>
                <a:xfrm>
                  <a:off x="2101680" y="1990800"/>
                  <a:ext cx="572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55" name="CustomShape 31"/>
                <p:cNvSpPr/>
                <p:nvPr/>
              </p:nvSpPr>
              <p:spPr>
                <a:xfrm>
                  <a:off x="215856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456" name="CustomShape 32"/>
                <p:cNvSpPr/>
                <p:nvPr/>
              </p:nvSpPr>
              <p:spPr>
                <a:xfrm>
                  <a:off x="2215440" y="1994760"/>
                  <a:ext cx="56520" cy="61200"/>
                </a:xfrm>
                <a:prstGeom prst="ellipse">
                  <a:avLst/>
                </a:prstGeom>
                <a:solidFill>
                  <a:schemeClr val="bg1"/>
                </a:solidFill>
                <a:ln w="3240">
                  <a:solidFill>
                    <a:schemeClr val="tx1"/>
                  </a:solidFill>
                  <a:round/>
                </a:ln>
              </p:spPr>
              <p:style>
                <a:lnRef idx="0"/>
                <a:fillRef idx="0"/>
                <a:effectRef idx="0"/>
                <a:fontRef idx="minor"/>
              </p:style>
            </p:sp>
            <p:sp>
              <p:nvSpPr>
                <p:cNvPr id="1457" name="CustomShape 33"/>
                <p:cNvSpPr/>
                <p:nvPr/>
              </p:nvSpPr>
              <p:spPr>
                <a:xfrm>
                  <a:off x="227232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458" name="CustomShape 34"/>
                <p:cNvSpPr/>
                <p:nvPr/>
              </p:nvSpPr>
              <p:spPr>
                <a:xfrm>
                  <a:off x="2329920" y="1979280"/>
                  <a:ext cx="554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59" name="CustomShape 35"/>
                <p:cNvSpPr/>
                <p:nvPr/>
              </p:nvSpPr>
              <p:spPr>
                <a:xfrm>
                  <a:off x="2385720" y="1979280"/>
                  <a:ext cx="56520" cy="6444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60" name="CustomShape 36"/>
                <p:cNvSpPr/>
                <p:nvPr/>
              </p:nvSpPr>
              <p:spPr>
                <a:xfrm>
                  <a:off x="250020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461" name="CustomShape 37"/>
                <p:cNvSpPr/>
                <p:nvPr/>
              </p:nvSpPr>
              <p:spPr>
                <a:xfrm>
                  <a:off x="2557080" y="1979280"/>
                  <a:ext cx="56520" cy="6444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62" name="CustomShape 38"/>
                <p:cNvSpPr/>
                <p:nvPr/>
              </p:nvSpPr>
              <p:spPr>
                <a:xfrm>
                  <a:off x="261396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463" name="CustomShape 39"/>
                <p:cNvSpPr/>
                <p:nvPr/>
              </p:nvSpPr>
              <p:spPr>
                <a:xfrm>
                  <a:off x="2670480" y="1990800"/>
                  <a:ext cx="5652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64" name="CustomShape 40"/>
                <p:cNvSpPr/>
                <p:nvPr/>
              </p:nvSpPr>
              <p:spPr>
                <a:xfrm>
                  <a:off x="272772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465" name="CustomShape 41"/>
                <p:cNvSpPr/>
                <p:nvPr/>
              </p:nvSpPr>
              <p:spPr>
                <a:xfrm>
                  <a:off x="2785320" y="1990800"/>
                  <a:ext cx="554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66" name="CustomShape 42"/>
                <p:cNvSpPr/>
                <p:nvPr/>
              </p:nvSpPr>
              <p:spPr>
                <a:xfrm>
                  <a:off x="137592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67" name="CustomShape 43"/>
                <p:cNvSpPr/>
                <p:nvPr/>
              </p:nvSpPr>
              <p:spPr>
                <a:xfrm>
                  <a:off x="1433160" y="1944360"/>
                  <a:ext cx="56520" cy="6300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68" name="CustomShape 44"/>
                <p:cNvSpPr/>
                <p:nvPr/>
              </p:nvSpPr>
              <p:spPr>
                <a:xfrm>
                  <a:off x="1489680" y="1948680"/>
                  <a:ext cx="554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69" name="CustomShape 45"/>
                <p:cNvSpPr/>
                <p:nvPr/>
              </p:nvSpPr>
              <p:spPr>
                <a:xfrm>
                  <a:off x="1546560" y="1967760"/>
                  <a:ext cx="56520" cy="61200"/>
                </a:xfrm>
                <a:prstGeom prst="ellipse">
                  <a:avLst/>
                </a:prstGeom>
                <a:solidFill>
                  <a:schemeClr val="bg1"/>
                </a:solidFill>
                <a:ln w="3240">
                  <a:solidFill>
                    <a:schemeClr val="tx1"/>
                  </a:solidFill>
                  <a:round/>
                </a:ln>
              </p:spPr>
              <p:style>
                <a:lnRef idx="0"/>
                <a:fillRef idx="0"/>
                <a:effectRef idx="0"/>
                <a:fontRef idx="minor"/>
              </p:style>
            </p:sp>
            <p:sp>
              <p:nvSpPr>
                <p:cNvPr id="1470" name="CustomShape 46"/>
                <p:cNvSpPr/>
                <p:nvPr/>
              </p:nvSpPr>
              <p:spPr>
                <a:xfrm>
                  <a:off x="160344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71" name="CustomShape 47"/>
                <p:cNvSpPr/>
                <p:nvPr/>
              </p:nvSpPr>
              <p:spPr>
                <a:xfrm>
                  <a:off x="1660320" y="1956240"/>
                  <a:ext cx="56520" cy="61200"/>
                </a:xfrm>
                <a:prstGeom prst="ellipse">
                  <a:avLst/>
                </a:prstGeom>
                <a:solidFill>
                  <a:schemeClr val="bg1"/>
                </a:solidFill>
                <a:ln w="3240">
                  <a:solidFill>
                    <a:schemeClr val="tx1"/>
                  </a:solidFill>
                  <a:round/>
                </a:ln>
              </p:spPr>
              <p:style>
                <a:lnRef idx="0"/>
                <a:fillRef idx="0"/>
                <a:effectRef idx="0"/>
                <a:fontRef idx="minor"/>
              </p:style>
            </p:sp>
            <p:sp>
              <p:nvSpPr>
                <p:cNvPr id="1472" name="CustomShape 48"/>
                <p:cNvSpPr/>
                <p:nvPr/>
              </p:nvSpPr>
              <p:spPr>
                <a:xfrm>
                  <a:off x="1716840" y="1948680"/>
                  <a:ext cx="572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73" name="CustomShape 49"/>
                <p:cNvSpPr/>
                <p:nvPr/>
              </p:nvSpPr>
              <p:spPr>
                <a:xfrm>
                  <a:off x="1774440" y="1964160"/>
                  <a:ext cx="56520" cy="61200"/>
                </a:xfrm>
                <a:prstGeom prst="ellipse">
                  <a:avLst/>
                </a:prstGeom>
                <a:solidFill>
                  <a:schemeClr val="bg1"/>
                </a:solidFill>
                <a:ln w="3240">
                  <a:solidFill>
                    <a:schemeClr val="tx1"/>
                  </a:solidFill>
                  <a:round/>
                </a:ln>
              </p:spPr>
              <p:style>
                <a:lnRef idx="0"/>
                <a:fillRef idx="0"/>
                <a:effectRef idx="0"/>
                <a:fontRef idx="minor"/>
              </p:style>
            </p:sp>
            <p:sp>
              <p:nvSpPr>
                <p:cNvPr id="1474" name="CustomShape 50"/>
                <p:cNvSpPr/>
                <p:nvPr/>
              </p:nvSpPr>
              <p:spPr>
                <a:xfrm>
                  <a:off x="1824120" y="1960200"/>
                  <a:ext cx="56520" cy="61200"/>
                </a:xfrm>
                <a:prstGeom prst="ellipse">
                  <a:avLst/>
                </a:prstGeom>
                <a:solidFill>
                  <a:schemeClr val="bg1"/>
                </a:solidFill>
                <a:ln w="3240">
                  <a:solidFill>
                    <a:schemeClr val="tx1"/>
                  </a:solidFill>
                  <a:round/>
                </a:ln>
              </p:spPr>
              <p:style>
                <a:lnRef idx="0"/>
                <a:fillRef idx="0"/>
                <a:effectRef idx="0"/>
                <a:fontRef idx="minor"/>
              </p:style>
            </p:sp>
            <p:sp>
              <p:nvSpPr>
                <p:cNvPr id="1475" name="CustomShape 51"/>
                <p:cNvSpPr/>
                <p:nvPr/>
              </p:nvSpPr>
              <p:spPr>
                <a:xfrm>
                  <a:off x="1884600" y="1956240"/>
                  <a:ext cx="56520" cy="61200"/>
                </a:xfrm>
                <a:prstGeom prst="ellipse">
                  <a:avLst/>
                </a:prstGeom>
                <a:solidFill>
                  <a:schemeClr val="bg1"/>
                </a:solidFill>
                <a:ln w="3240">
                  <a:solidFill>
                    <a:schemeClr val="tx1"/>
                  </a:solidFill>
                  <a:round/>
                </a:ln>
              </p:spPr>
              <p:style>
                <a:lnRef idx="0"/>
                <a:fillRef idx="0"/>
                <a:effectRef idx="0"/>
                <a:fontRef idx="minor"/>
              </p:style>
            </p:sp>
            <p:sp>
              <p:nvSpPr>
                <p:cNvPr id="1476" name="CustomShape 52"/>
                <p:cNvSpPr/>
                <p:nvPr/>
              </p:nvSpPr>
              <p:spPr>
                <a:xfrm>
                  <a:off x="1937880" y="1960200"/>
                  <a:ext cx="56520" cy="61200"/>
                </a:xfrm>
                <a:prstGeom prst="ellipse">
                  <a:avLst/>
                </a:prstGeom>
                <a:solidFill>
                  <a:schemeClr val="bg1"/>
                </a:solidFill>
                <a:ln w="3240">
                  <a:solidFill>
                    <a:schemeClr val="tx1"/>
                  </a:solidFill>
                  <a:round/>
                </a:ln>
              </p:spPr>
              <p:style>
                <a:lnRef idx="0"/>
                <a:fillRef idx="0"/>
                <a:effectRef idx="0"/>
                <a:fontRef idx="minor"/>
              </p:style>
            </p:sp>
            <p:sp>
              <p:nvSpPr>
                <p:cNvPr id="1477" name="CustomShape 53"/>
                <p:cNvSpPr/>
                <p:nvPr/>
              </p:nvSpPr>
              <p:spPr>
                <a:xfrm>
                  <a:off x="2001960" y="1967760"/>
                  <a:ext cx="56520" cy="61200"/>
                </a:xfrm>
                <a:prstGeom prst="ellipse">
                  <a:avLst/>
                </a:prstGeom>
                <a:solidFill>
                  <a:schemeClr val="bg1"/>
                </a:solidFill>
                <a:ln w="3240">
                  <a:solidFill>
                    <a:schemeClr val="tx1"/>
                  </a:solidFill>
                  <a:round/>
                </a:ln>
              </p:spPr>
              <p:style>
                <a:lnRef idx="0"/>
                <a:fillRef idx="0"/>
                <a:effectRef idx="0"/>
                <a:fontRef idx="minor"/>
              </p:style>
            </p:sp>
            <p:sp>
              <p:nvSpPr>
                <p:cNvPr id="1478" name="CustomShape 54"/>
                <p:cNvSpPr/>
                <p:nvPr/>
              </p:nvSpPr>
              <p:spPr>
                <a:xfrm>
                  <a:off x="2058840" y="1964160"/>
                  <a:ext cx="56520" cy="61200"/>
                </a:xfrm>
                <a:prstGeom prst="ellipse">
                  <a:avLst/>
                </a:prstGeom>
                <a:solidFill>
                  <a:schemeClr val="bg1"/>
                </a:solidFill>
                <a:ln w="3240">
                  <a:solidFill>
                    <a:schemeClr val="tx1"/>
                  </a:solidFill>
                  <a:round/>
                </a:ln>
              </p:spPr>
              <p:style>
                <a:lnRef idx="0"/>
                <a:fillRef idx="0"/>
                <a:effectRef idx="0"/>
                <a:fontRef idx="minor"/>
              </p:style>
            </p:sp>
            <p:sp>
              <p:nvSpPr>
                <p:cNvPr id="1479" name="CustomShape 55"/>
                <p:cNvSpPr/>
                <p:nvPr/>
              </p:nvSpPr>
              <p:spPr>
                <a:xfrm>
                  <a:off x="2115360" y="1948680"/>
                  <a:ext cx="5652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80" name="CustomShape 56"/>
                <p:cNvSpPr/>
                <p:nvPr/>
              </p:nvSpPr>
              <p:spPr>
                <a:xfrm>
                  <a:off x="217260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81" name="CustomShape 57"/>
                <p:cNvSpPr/>
                <p:nvPr/>
              </p:nvSpPr>
              <p:spPr>
                <a:xfrm>
                  <a:off x="2229840" y="1960200"/>
                  <a:ext cx="56520" cy="61200"/>
                </a:xfrm>
                <a:prstGeom prst="ellipse">
                  <a:avLst/>
                </a:prstGeom>
                <a:solidFill>
                  <a:schemeClr val="bg1"/>
                </a:solidFill>
                <a:ln w="3240">
                  <a:solidFill>
                    <a:schemeClr val="tx1"/>
                  </a:solidFill>
                  <a:round/>
                </a:ln>
              </p:spPr>
              <p:style>
                <a:lnRef idx="0"/>
                <a:fillRef idx="0"/>
                <a:effectRef idx="0"/>
                <a:fontRef idx="minor"/>
              </p:style>
            </p:sp>
            <p:sp>
              <p:nvSpPr>
                <p:cNvPr id="1482" name="CustomShape 58"/>
                <p:cNvSpPr/>
                <p:nvPr/>
              </p:nvSpPr>
              <p:spPr>
                <a:xfrm>
                  <a:off x="2286720" y="1952640"/>
                  <a:ext cx="56520" cy="61200"/>
                </a:xfrm>
                <a:prstGeom prst="ellipse">
                  <a:avLst/>
                </a:prstGeom>
                <a:solidFill>
                  <a:schemeClr val="bg1"/>
                </a:solidFill>
                <a:ln w="3240">
                  <a:solidFill>
                    <a:schemeClr val="tx1"/>
                  </a:solidFill>
                  <a:round/>
                </a:ln>
              </p:spPr>
              <p:style>
                <a:lnRef idx="0"/>
                <a:fillRef idx="0"/>
                <a:effectRef idx="0"/>
                <a:fontRef idx="minor"/>
              </p:style>
            </p:sp>
            <p:sp>
              <p:nvSpPr>
                <p:cNvPr id="1483" name="CustomShape 59"/>
                <p:cNvSpPr/>
                <p:nvPr/>
              </p:nvSpPr>
              <p:spPr>
                <a:xfrm>
                  <a:off x="1347120" y="1979280"/>
                  <a:ext cx="56520" cy="6444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84" name="CustomShape 60"/>
                <p:cNvSpPr/>
                <p:nvPr/>
              </p:nvSpPr>
              <p:spPr>
                <a:xfrm>
                  <a:off x="1404360" y="1971720"/>
                  <a:ext cx="56520" cy="61200"/>
                </a:xfrm>
                <a:prstGeom prst="ellipse">
                  <a:avLst/>
                </a:prstGeom>
                <a:solidFill>
                  <a:schemeClr val="bg1"/>
                </a:solidFill>
                <a:ln w="3240">
                  <a:solidFill>
                    <a:schemeClr val="tx1"/>
                  </a:solidFill>
                  <a:round/>
                </a:ln>
              </p:spPr>
              <p:style>
                <a:lnRef idx="0"/>
                <a:fillRef idx="0"/>
                <a:effectRef idx="0"/>
                <a:fontRef idx="minor"/>
              </p:style>
            </p:sp>
            <p:sp>
              <p:nvSpPr>
                <p:cNvPr id="1485" name="CustomShape 61"/>
                <p:cNvSpPr/>
                <p:nvPr/>
              </p:nvSpPr>
              <p:spPr>
                <a:xfrm>
                  <a:off x="1461240" y="1975680"/>
                  <a:ext cx="56520" cy="61200"/>
                </a:xfrm>
                <a:prstGeom prst="ellipse">
                  <a:avLst/>
                </a:prstGeom>
                <a:solidFill>
                  <a:schemeClr val="bg1"/>
                </a:solidFill>
                <a:ln w="3240">
                  <a:solidFill>
                    <a:schemeClr val="tx1"/>
                  </a:solidFill>
                  <a:round/>
                </a:ln>
              </p:spPr>
              <p:style>
                <a:lnRef idx="0"/>
                <a:fillRef idx="0"/>
                <a:effectRef idx="0"/>
                <a:fontRef idx="minor"/>
              </p:style>
            </p:sp>
            <p:sp>
              <p:nvSpPr>
                <p:cNvPr id="1486" name="CustomShape 62"/>
                <p:cNvSpPr/>
                <p:nvPr/>
              </p:nvSpPr>
              <p:spPr>
                <a:xfrm>
                  <a:off x="1518120" y="2002320"/>
                  <a:ext cx="56520" cy="61200"/>
                </a:xfrm>
                <a:prstGeom prst="ellipse">
                  <a:avLst/>
                </a:prstGeom>
                <a:solidFill>
                  <a:schemeClr val="bg1"/>
                </a:solidFill>
                <a:ln w="3240">
                  <a:solidFill>
                    <a:schemeClr val="tx1"/>
                  </a:solidFill>
                  <a:round/>
                </a:ln>
              </p:spPr>
              <p:style>
                <a:lnRef idx="0"/>
                <a:fillRef idx="0"/>
                <a:effectRef idx="0"/>
                <a:fontRef idx="minor"/>
              </p:style>
            </p:sp>
            <p:sp>
              <p:nvSpPr>
                <p:cNvPr id="1487" name="CustomShape 63"/>
                <p:cNvSpPr/>
                <p:nvPr/>
              </p:nvSpPr>
              <p:spPr>
                <a:xfrm>
                  <a:off x="1575000" y="2002320"/>
                  <a:ext cx="56520" cy="61200"/>
                </a:xfrm>
                <a:prstGeom prst="ellipse">
                  <a:avLst/>
                </a:prstGeom>
                <a:solidFill>
                  <a:schemeClr val="bg1"/>
                </a:solidFill>
                <a:ln w="3240">
                  <a:solidFill>
                    <a:schemeClr val="tx1"/>
                  </a:solidFill>
                  <a:round/>
                </a:ln>
              </p:spPr>
              <p:style>
                <a:lnRef idx="0"/>
                <a:fillRef idx="0"/>
                <a:effectRef idx="0"/>
                <a:fontRef idx="minor"/>
              </p:style>
            </p:sp>
            <p:sp>
              <p:nvSpPr>
                <p:cNvPr id="1488" name="CustomShape 64"/>
                <p:cNvSpPr/>
                <p:nvPr/>
              </p:nvSpPr>
              <p:spPr>
                <a:xfrm>
                  <a:off x="1630800" y="1990800"/>
                  <a:ext cx="572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89" name="CustomShape 65"/>
                <p:cNvSpPr/>
                <p:nvPr/>
              </p:nvSpPr>
              <p:spPr>
                <a:xfrm>
                  <a:off x="168876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490" name="CustomShape 66"/>
                <p:cNvSpPr/>
                <p:nvPr/>
              </p:nvSpPr>
              <p:spPr>
                <a:xfrm>
                  <a:off x="180288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491" name="CustomShape 67"/>
                <p:cNvSpPr/>
                <p:nvPr/>
              </p:nvSpPr>
              <p:spPr>
                <a:xfrm>
                  <a:off x="1859760" y="1979280"/>
                  <a:ext cx="56520" cy="6444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92" name="CustomShape 68"/>
                <p:cNvSpPr/>
                <p:nvPr/>
              </p:nvSpPr>
              <p:spPr>
                <a:xfrm>
                  <a:off x="1916640" y="1986480"/>
                  <a:ext cx="572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93" name="CustomShape 69"/>
                <p:cNvSpPr/>
                <p:nvPr/>
              </p:nvSpPr>
              <p:spPr>
                <a:xfrm>
                  <a:off x="1973520" y="1975680"/>
                  <a:ext cx="56520" cy="61200"/>
                </a:xfrm>
                <a:prstGeom prst="ellipse">
                  <a:avLst/>
                </a:prstGeom>
                <a:solidFill>
                  <a:schemeClr val="bg1"/>
                </a:solidFill>
                <a:ln w="3240">
                  <a:solidFill>
                    <a:schemeClr val="tx1"/>
                  </a:solidFill>
                  <a:round/>
                </a:ln>
              </p:spPr>
              <p:style>
                <a:lnRef idx="0"/>
                <a:fillRef idx="0"/>
                <a:effectRef idx="0"/>
                <a:fontRef idx="minor"/>
              </p:style>
            </p:sp>
            <p:sp>
              <p:nvSpPr>
                <p:cNvPr id="1494" name="CustomShape 70"/>
                <p:cNvSpPr/>
                <p:nvPr/>
              </p:nvSpPr>
              <p:spPr>
                <a:xfrm>
                  <a:off x="2030400" y="1967760"/>
                  <a:ext cx="56520" cy="61200"/>
                </a:xfrm>
                <a:prstGeom prst="ellipse">
                  <a:avLst/>
                </a:prstGeom>
                <a:solidFill>
                  <a:schemeClr val="bg1"/>
                </a:solidFill>
                <a:ln w="3240">
                  <a:solidFill>
                    <a:schemeClr val="tx1"/>
                  </a:solidFill>
                  <a:round/>
                </a:ln>
              </p:spPr>
              <p:style>
                <a:lnRef idx="0"/>
                <a:fillRef idx="0"/>
                <a:effectRef idx="0"/>
                <a:fontRef idx="minor"/>
              </p:style>
            </p:sp>
            <p:sp>
              <p:nvSpPr>
                <p:cNvPr id="1495" name="CustomShape 71"/>
                <p:cNvSpPr/>
                <p:nvPr/>
              </p:nvSpPr>
              <p:spPr>
                <a:xfrm>
                  <a:off x="2086200" y="1979280"/>
                  <a:ext cx="5652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96" name="CustomShape 72"/>
                <p:cNvSpPr/>
                <p:nvPr/>
              </p:nvSpPr>
              <p:spPr>
                <a:xfrm>
                  <a:off x="2144160" y="1975680"/>
                  <a:ext cx="56520" cy="61200"/>
                </a:xfrm>
                <a:prstGeom prst="ellipse">
                  <a:avLst/>
                </a:prstGeom>
                <a:solidFill>
                  <a:schemeClr val="bg1"/>
                </a:solidFill>
                <a:ln w="3240">
                  <a:solidFill>
                    <a:schemeClr val="tx1"/>
                  </a:solidFill>
                  <a:round/>
                </a:ln>
              </p:spPr>
              <p:style>
                <a:lnRef idx="0"/>
                <a:fillRef idx="0"/>
                <a:effectRef idx="0"/>
                <a:fontRef idx="minor"/>
              </p:style>
            </p:sp>
            <p:sp>
              <p:nvSpPr>
                <p:cNvPr id="1497" name="CustomShape 73"/>
                <p:cNvSpPr/>
                <p:nvPr/>
              </p:nvSpPr>
              <p:spPr>
                <a:xfrm>
                  <a:off x="2200680" y="1990800"/>
                  <a:ext cx="5652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98" name="CustomShape 74"/>
                <p:cNvSpPr/>
                <p:nvPr/>
              </p:nvSpPr>
              <p:spPr>
                <a:xfrm>
                  <a:off x="2257560" y="1979280"/>
                  <a:ext cx="57240" cy="6192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sp>
              <p:nvSpPr>
                <p:cNvPr id="1499" name="CustomShape 75"/>
                <p:cNvSpPr/>
                <p:nvPr/>
              </p:nvSpPr>
              <p:spPr>
                <a:xfrm>
                  <a:off x="2315160" y="1979280"/>
                  <a:ext cx="55440" cy="64440"/>
                </a:xfrm>
                <a:prstGeom prst="ellipse">
                  <a:avLst/>
                </a:prstGeom>
                <a:gradFill rotWithShape="0">
                  <a:gsLst>
                    <a:gs pos="0">
                      <a:schemeClr val="bg1"/>
                    </a:gs>
                    <a:gs pos="100000">
                      <a:schemeClr val="bg1">
                        <a:gamma val="-1"/>
                        <a:shade val="46275"/>
                        <a:invGamma val="-1"/>
                      </a:schemeClr>
                    </a:gs>
                  </a:gsLst>
                  <a:lin ang="5400000"/>
                </a:gradFill>
                <a:ln w="3240">
                  <a:solidFill>
                    <a:schemeClr val="tx1"/>
                  </a:solidFill>
                  <a:round/>
                </a:ln>
              </p:spPr>
              <p:style>
                <a:lnRef idx="0"/>
                <a:fillRef idx="0"/>
                <a:effectRef idx="0"/>
                <a:fontRef idx="minor"/>
              </p:style>
            </p:sp>
            <p:grpSp>
              <p:nvGrpSpPr>
                <p:cNvPr id="1500" name="Group 76"/>
                <p:cNvGrpSpPr/>
                <p:nvPr/>
              </p:nvGrpSpPr>
              <p:grpSpPr>
                <a:xfrm>
                  <a:off x="1247760" y="1994760"/>
                  <a:ext cx="284040" cy="80280"/>
                  <a:chOff x="1247760" y="1994760"/>
                  <a:chExt cx="284040" cy="80280"/>
                </a:xfrm>
              </p:grpSpPr>
              <p:sp>
                <p:nvSpPr>
                  <p:cNvPr id="1501" name="CustomShape 77"/>
                  <p:cNvSpPr/>
                  <p:nvPr/>
                </p:nvSpPr>
                <p:spPr>
                  <a:xfrm>
                    <a:off x="1247760" y="2010240"/>
                    <a:ext cx="56520" cy="61200"/>
                  </a:xfrm>
                  <a:prstGeom prst="ellipse">
                    <a:avLst/>
                  </a:prstGeom>
                  <a:solidFill>
                    <a:schemeClr val="bg1"/>
                  </a:solidFill>
                  <a:ln w="3240">
                    <a:solidFill>
                      <a:schemeClr val="tx1"/>
                    </a:solidFill>
                    <a:round/>
                  </a:ln>
                </p:spPr>
                <p:style>
                  <a:lnRef idx="0"/>
                  <a:fillRef idx="0"/>
                  <a:effectRef idx="0"/>
                  <a:fontRef idx="minor"/>
                </p:style>
              </p:sp>
              <p:sp>
                <p:nvSpPr>
                  <p:cNvPr id="1502" name="CustomShape 78"/>
                  <p:cNvSpPr/>
                  <p:nvPr/>
                </p:nvSpPr>
                <p:spPr>
                  <a:xfrm>
                    <a:off x="1304640" y="1994760"/>
                    <a:ext cx="56520" cy="61200"/>
                  </a:xfrm>
                  <a:prstGeom prst="ellipse">
                    <a:avLst/>
                  </a:prstGeom>
                  <a:solidFill>
                    <a:schemeClr val="bg1"/>
                  </a:solidFill>
                  <a:ln w="3240">
                    <a:solidFill>
                      <a:schemeClr val="tx1"/>
                    </a:solidFill>
                    <a:round/>
                  </a:ln>
                </p:spPr>
                <p:style>
                  <a:lnRef idx="0"/>
                  <a:fillRef idx="0"/>
                  <a:effectRef idx="0"/>
                  <a:fontRef idx="minor"/>
                </p:style>
              </p:sp>
              <p:sp>
                <p:nvSpPr>
                  <p:cNvPr id="1503" name="CustomShape 79"/>
                  <p:cNvSpPr/>
                  <p:nvPr/>
                </p:nvSpPr>
                <p:spPr>
                  <a:xfrm>
                    <a:off x="1361520" y="2010240"/>
                    <a:ext cx="56520" cy="61200"/>
                  </a:xfrm>
                  <a:prstGeom prst="ellipse">
                    <a:avLst/>
                  </a:prstGeom>
                  <a:solidFill>
                    <a:schemeClr val="bg1"/>
                  </a:solidFill>
                  <a:ln w="3240">
                    <a:solidFill>
                      <a:schemeClr val="tx1"/>
                    </a:solidFill>
                    <a:round/>
                  </a:ln>
                </p:spPr>
                <p:style>
                  <a:lnRef idx="0"/>
                  <a:fillRef idx="0"/>
                  <a:effectRef idx="0"/>
                  <a:fontRef idx="minor"/>
                </p:style>
              </p:sp>
              <p:sp>
                <p:nvSpPr>
                  <p:cNvPr id="1504" name="CustomShape 80"/>
                  <p:cNvSpPr/>
                  <p:nvPr/>
                </p:nvSpPr>
                <p:spPr>
                  <a:xfrm>
                    <a:off x="1418400" y="2013840"/>
                    <a:ext cx="56520" cy="61200"/>
                  </a:xfrm>
                  <a:prstGeom prst="ellipse">
                    <a:avLst/>
                  </a:prstGeom>
                  <a:solidFill>
                    <a:schemeClr val="bg1"/>
                  </a:solidFill>
                  <a:ln w="3240">
                    <a:solidFill>
                      <a:schemeClr val="tx1"/>
                    </a:solidFill>
                    <a:round/>
                  </a:ln>
                </p:spPr>
                <p:style>
                  <a:lnRef idx="0"/>
                  <a:fillRef idx="0"/>
                  <a:effectRef idx="0"/>
                  <a:fontRef idx="minor"/>
                </p:style>
              </p:sp>
              <p:sp>
                <p:nvSpPr>
                  <p:cNvPr id="1505" name="CustomShape 81"/>
                  <p:cNvSpPr/>
                  <p:nvPr/>
                </p:nvSpPr>
                <p:spPr>
                  <a:xfrm>
                    <a:off x="1475280" y="2013840"/>
                    <a:ext cx="56520" cy="61200"/>
                  </a:xfrm>
                  <a:prstGeom prst="ellipse">
                    <a:avLst/>
                  </a:prstGeom>
                  <a:solidFill>
                    <a:schemeClr val="bg1"/>
                  </a:solidFill>
                  <a:ln w="3240">
                    <a:solidFill>
                      <a:schemeClr val="tx1"/>
                    </a:solidFill>
                    <a:round/>
                  </a:ln>
                </p:spPr>
                <p:style>
                  <a:lnRef idx="0"/>
                  <a:fillRef idx="0"/>
                  <a:effectRef idx="0"/>
                  <a:fontRef idx="minor"/>
                </p:style>
              </p:sp>
            </p:grpSp>
            <p:grpSp>
              <p:nvGrpSpPr>
                <p:cNvPr id="1506" name="Group 82"/>
                <p:cNvGrpSpPr/>
                <p:nvPr/>
              </p:nvGrpSpPr>
              <p:grpSpPr>
                <a:xfrm>
                  <a:off x="1539360" y="1994760"/>
                  <a:ext cx="277200" cy="80280"/>
                  <a:chOff x="1539360" y="1994760"/>
                  <a:chExt cx="277200" cy="80280"/>
                </a:xfrm>
              </p:grpSpPr>
              <p:sp>
                <p:nvSpPr>
                  <p:cNvPr id="1507" name="CustomShape 83"/>
                  <p:cNvSpPr/>
                  <p:nvPr/>
                </p:nvSpPr>
                <p:spPr>
                  <a:xfrm>
                    <a:off x="1539360" y="2013840"/>
                    <a:ext cx="56520" cy="61200"/>
                  </a:xfrm>
                  <a:prstGeom prst="ellipse">
                    <a:avLst/>
                  </a:prstGeom>
                  <a:solidFill>
                    <a:schemeClr val="bg1"/>
                  </a:solidFill>
                  <a:ln w="3240">
                    <a:solidFill>
                      <a:schemeClr val="tx1"/>
                    </a:solidFill>
                    <a:round/>
                  </a:ln>
                </p:spPr>
                <p:style>
                  <a:lnRef idx="0"/>
                  <a:fillRef idx="0"/>
                  <a:effectRef idx="0"/>
                  <a:fontRef idx="minor"/>
                </p:style>
              </p:sp>
              <p:sp>
                <p:nvSpPr>
                  <p:cNvPr id="1508" name="CustomShape 84"/>
                  <p:cNvSpPr/>
                  <p:nvPr/>
                </p:nvSpPr>
                <p:spPr>
                  <a:xfrm>
                    <a:off x="1589400" y="2010240"/>
                    <a:ext cx="56520" cy="61200"/>
                  </a:xfrm>
                  <a:prstGeom prst="ellipse">
                    <a:avLst/>
                  </a:prstGeom>
                  <a:solidFill>
                    <a:schemeClr val="bg1"/>
                  </a:solidFill>
                  <a:ln w="3240">
                    <a:solidFill>
                      <a:schemeClr val="tx1"/>
                    </a:solidFill>
                    <a:round/>
                  </a:ln>
                </p:spPr>
                <p:style>
                  <a:lnRef idx="0"/>
                  <a:fillRef idx="0"/>
                  <a:effectRef idx="0"/>
                  <a:fontRef idx="minor"/>
                </p:style>
              </p:sp>
              <p:sp>
                <p:nvSpPr>
                  <p:cNvPr id="1509" name="CustomShape 85"/>
                  <p:cNvSpPr/>
                  <p:nvPr/>
                </p:nvSpPr>
                <p:spPr>
                  <a:xfrm>
                    <a:off x="1646280" y="1994760"/>
                    <a:ext cx="56520" cy="61200"/>
                  </a:xfrm>
                  <a:prstGeom prst="ellipse">
                    <a:avLst/>
                  </a:prstGeom>
                  <a:solidFill>
                    <a:schemeClr val="bg1"/>
                  </a:solidFill>
                  <a:ln w="3240">
                    <a:solidFill>
                      <a:schemeClr val="tx1"/>
                    </a:solidFill>
                    <a:round/>
                  </a:ln>
                </p:spPr>
                <p:style>
                  <a:lnRef idx="0"/>
                  <a:fillRef idx="0"/>
                  <a:effectRef idx="0"/>
                  <a:fontRef idx="minor"/>
                </p:style>
              </p:sp>
              <p:sp>
                <p:nvSpPr>
                  <p:cNvPr id="1510" name="CustomShape 86"/>
                  <p:cNvSpPr/>
                  <p:nvPr/>
                </p:nvSpPr>
                <p:spPr>
                  <a:xfrm>
                    <a:off x="1703160" y="1994760"/>
                    <a:ext cx="56520" cy="61200"/>
                  </a:xfrm>
                  <a:prstGeom prst="ellipse">
                    <a:avLst/>
                  </a:prstGeom>
                  <a:solidFill>
                    <a:schemeClr val="bg1"/>
                  </a:solidFill>
                  <a:ln w="3240">
                    <a:solidFill>
                      <a:schemeClr val="tx1"/>
                    </a:solidFill>
                    <a:round/>
                  </a:ln>
                </p:spPr>
                <p:style>
                  <a:lnRef idx="0"/>
                  <a:fillRef idx="0"/>
                  <a:effectRef idx="0"/>
                  <a:fontRef idx="minor"/>
                </p:style>
              </p:sp>
              <p:sp>
                <p:nvSpPr>
                  <p:cNvPr id="1511" name="CustomShape 87"/>
                  <p:cNvSpPr/>
                  <p:nvPr/>
                </p:nvSpPr>
                <p:spPr>
                  <a:xfrm>
                    <a:off x="1760040" y="2010240"/>
                    <a:ext cx="56520" cy="61200"/>
                  </a:xfrm>
                  <a:prstGeom prst="ellipse">
                    <a:avLst/>
                  </a:prstGeom>
                  <a:solidFill>
                    <a:schemeClr val="bg1"/>
                  </a:solidFill>
                  <a:ln w="3240">
                    <a:solidFill>
                      <a:schemeClr val="tx1"/>
                    </a:solidFill>
                    <a:round/>
                  </a:ln>
                </p:spPr>
                <p:style>
                  <a:lnRef idx="0"/>
                  <a:fillRef idx="0"/>
                  <a:effectRef idx="0"/>
                  <a:fontRef idx="minor"/>
                </p:style>
              </p:sp>
            </p:grpSp>
            <p:sp>
              <p:nvSpPr>
                <p:cNvPr id="1512" name="CustomShape 88"/>
                <p:cNvSpPr/>
                <p:nvPr/>
              </p:nvSpPr>
              <p:spPr>
                <a:xfrm>
                  <a:off x="1816920" y="1994760"/>
                  <a:ext cx="56520" cy="61200"/>
                </a:xfrm>
                <a:prstGeom prst="ellipse">
                  <a:avLst/>
                </a:prstGeom>
                <a:solidFill>
                  <a:schemeClr val="bg1"/>
                </a:solidFill>
                <a:ln w="3240">
                  <a:solidFill>
                    <a:schemeClr val="tx1"/>
                  </a:solidFill>
                  <a:round/>
                </a:ln>
              </p:spPr>
              <p:style>
                <a:lnRef idx="0"/>
                <a:fillRef idx="0"/>
                <a:effectRef idx="0"/>
                <a:fontRef idx="minor"/>
              </p:style>
            </p:sp>
            <p:sp>
              <p:nvSpPr>
                <p:cNvPr id="1513" name="CustomShape 89"/>
                <p:cNvSpPr/>
                <p:nvPr/>
              </p:nvSpPr>
              <p:spPr>
                <a:xfrm>
                  <a:off x="1873800" y="1994760"/>
                  <a:ext cx="56520" cy="61200"/>
                </a:xfrm>
                <a:prstGeom prst="ellipse">
                  <a:avLst/>
                </a:prstGeom>
                <a:solidFill>
                  <a:schemeClr val="bg1"/>
                </a:solidFill>
                <a:ln w="3240">
                  <a:solidFill>
                    <a:schemeClr val="tx1"/>
                  </a:solidFill>
                  <a:round/>
                </a:ln>
              </p:spPr>
              <p:style>
                <a:lnRef idx="0"/>
                <a:fillRef idx="0"/>
                <a:effectRef idx="0"/>
                <a:fontRef idx="minor"/>
              </p:style>
            </p:sp>
            <p:sp>
              <p:nvSpPr>
                <p:cNvPr id="1514" name="CustomShape 90"/>
                <p:cNvSpPr/>
                <p:nvPr/>
              </p:nvSpPr>
              <p:spPr>
                <a:xfrm>
                  <a:off x="1930680" y="2002320"/>
                  <a:ext cx="56520" cy="61200"/>
                </a:xfrm>
                <a:prstGeom prst="ellipse">
                  <a:avLst/>
                </a:prstGeom>
                <a:solidFill>
                  <a:schemeClr val="bg1"/>
                </a:solidFill>
                <a:ln w="3240">
                  <a:solidFill>
                    <a:schemeClr val="tx1"/>
                  </a:solidFill>
                  <a:round/>
                </a:ln>
              </p:spPr>
              <p:style>
                <a:lnRef idx="0"/>
                <a:fillRef idx="0"/>
                <a:effectRef idx="0"/>
                <a:fontRef idx="minor"/>
              </p:style>
            </p:sp>
            <p:sp>
              <p:nvSpPr>
                <p:cNvPr id="1515" name="CustomShape 91"/>
                <p:cNvSpPr/>
                <p:nvPr/>
              </p:nvSpPr>
              <p:spPr>
                <a:xfrm>
                  <a:off x="1987920" y="1994760"/>
                  <a:ext cx="56520" cy="61200"/>
                </a:xfrm>
                <a:prstGeom prst="ellipse">
                  <a:avLst/>
                </a:prstGeom>
                <a:solidFill>
                  <a:schemeClr val="bg1"/>
                </a:solidFill>
                <a:ln w="3240">
                  <a:solidFill>
                    <a:schemeClr val="tx1"/>
                  </a:solidFill>
                  <a:round/>
                </a:ln>
              </p:spPr>
              <p:style>
                <a:lnRef idx="0"/>
                <a:fillRef idx="0"/>
                <a:effectRef idx="0"/>
                <a:fontRef idx="minor"/>
              </p:style>
            </p:sp>
            <p:grpSp>
              <p:nvGrpSpPr>
                <p:cNvPr id="1516" name="Group 92"/>
                <p:cNvGrpSpPr/>
                <p:nvPr/>
              </p:nvGrpSpPr>
              <p:grpSpPr>
                <a:xfrm>
                  <a:off x="2101680" y="1998720"/>
                  <a:ext cx="284040" cy="80280"/>
                  <a:chOff x="2101680" y="1998720"/>
                  <a:chExt cx="284040" cy="80280"/>
                </a:xfrm>
              </p:grpSpPr>
              <p:sp>
                <p:nvSpPr>
                  <p:cNvPr id="1517" name="CustomShape 93"/>
                  <p:cNvSpPr/>
                  <p:nvPr/>
                </p:nvSpPr>
                <p:spPr>
                  <a:xfrm>
                    <a:off x="2101680" y="2017800"/>
                    <a:ext cx="56520" cy="61200"/>
                  </a:xfrm>
                  <a:prstGeom prst="ellipse">
                    <a:avLst/>
                  </a:prstGeom>
                  <a:solidFill>
                    <a:schemeClr val="bg1"/>
                  </a:solidFill>
                  <a:ln w="3240">
                    <a:solidFill>
                      <a:schemeClr val="tx1"/>
                    </a:solidFill>
                    <a:round/>
                  </a:ln>
                </p:spPr>
                <p:style>
                  <a:lnRef idx="0"/>
                  <a:fillRef idx="0"/>
                  <a:effectRef idx="0"/>
                  <a:fontRef idx="minor"/>
                </p:style>
              </p:sp>
              <p:sp>
                <p:nvSpPr>
                  <p:cNvPr id="1518" name="CustomShape 94"/>
                  <p:cNvSpPr/>
                  <p:nvPr/>
                </p:nvSpPr>
                <p:spPr>
                  <a:xfrm>
                    <a:off x="2158560" y="2002320"/>
                    <a:ext cx="56520" cy="61200"/>
                  </a:xfrm>
                  <a:prstGeom prst="ellipse">
                    <a:avLst/>
                  </a:prstGeom>
                  <a:solidFill>
                    <a:schemeClr val="bg1"/>
                  </a:solidFill>
                  <a:ln w="3240">
                    <a:solidFill>
                      <a:schemeClr val="tx1"/>
                    </a:solidFill>
                    <a:round/>
                  </a:ln>
                </p:spPr>
                <p:style>
                  <a:lnRef idx="0"/>
                  <a:fillRef idx="0"/>
                  <a:effectRef idx="0"/>
                  <a:fontRef idx="minor"/>
                </p:style>
              </p:sp>
              <p:sp>
                <p:nvSpPr>
                  <p:cNvPr id="1519" name="CustomShape 95"/>
                  <p:cNvSpPr/>
                  <p:nvPr/>
                </p:nvSpPr>
                <p:spPr>
                  <a:xfrm>
                    <a:off x="2215440" y="2006280"/>
                    <a:ext cx="56520" cy="61200"/>
                  </a:xfrm>
                  <a:prstGeom prst="ellipse">
                    <a:avLst/>
                  </a:prstGeom>
                  <a:solidFill>
                    <a:schemeClr val="bg1"/>
                  </a:solidFill>
                  <a:ln w="3240">
                    <a:solidFill>
                      <a:schemeClr val="tx1"/>
                    </a:solidFill>
                    <a:round/>
                  </a:ln>
                </p:spPr>
                <p:style>
                  <a:lnRef idx="0"/>
                  <a:fillRef idx="0"/>
                  <a:effectRef idx="0"/>
                  <a:fontRef idx="minor"/>
                </p:style>
              </p:sp>
              <p:sp>
                <p:nvSpPr>
                  <p:cNvPr id="1520" name="CustomShape 96"/>
                  <p:cNvSpPr/>
                  <p:nvPr/>
                </p:nvSpPr>
                <p:spPr>
                  <a:xfrm>
                    <a:off x="227232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521" name="CustomShape 97"/>
                  <p:cNvSpPr/>
                  <p:nvPr/>
                </p:nvSpPr>
                <p:spPr>
                  <a:xfrm>
                    <a:off x="2329200" y="2013840"/>
                    <a:ext cx="56520" cy="61200"/>
                  </a:xfrm>
                  <a:prstGeom prst="ellipse">
                    <a:avLst/>
                  </a:prstGeom>
                  <a:solidFill>
                    <a:schemeClr val="bg1"/>
                  </a:solidFill>
                  <a:ln w="3240">
                    <a:solidFill>
                      <a:schemeClr val="tx1"/>
                    </a:solidFill>
                    <a:round/>
                  </a:ln>
                </p:spPr>
                <p:style>
                  <a:lnRef idx="0"/>
                  <a:fillRef idx="0"/>
                  <a:effectRef idx="0"/>
                  <a:fontRef idx="minor"/>
                </p:style>
              </p:sp>
            </p:grpSp>
            <p:sp>
              <p:nvSpPr>
                <p:cNvPr id="1522" name="CustomShape 98"/>
                <p:cNvSpPr/>
                <p:nvPr/>
              </p:nvSpPr>
              <p:spPr>
                <a:xfrm>
                  <a:off x="267084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523" name="CustomShape 99"/>
                <p:cNvSpPr/>
                <p:nvPr/>
              </p:nvSpPr>
              <p:spPr>
                <a:xfrm>
                  <a:off x="2727720" y="2002320"/>
                  <a:ext cx="56520" cy="61200"/>
                </a:xfrm>
                <a:prstGeom prst="ellipse">
                  <a:avLst/>
                </a:prstGeom>
                <a:solidFill>
                  <a:schemeClr val="bg1"/>
                </a:solidFill>
                <a:ln w="3240">
                  <a:solidFill>
                    <a:schemeClr val="tx1"/>
                  </a:solidFill>
                  <a:round/>
                </a:ln>
              </p:spPr>
              <p:style>
                <a:lnRef idx="0"/>
                <a:fillRef idx="0"/>
                <a:effectRef idx="0"/>
                <a:fontRef idx="minor"/>
              </p:style>
            </p:sp>
            <p:sp>
              <p:nvSpPr>
                <p:cNvPr id="1524" name="CustomShape 100"/>
                <p:cNvSpPr/>
                <p:nvPr/>
              </p:nvSpPr>
              <p:spPr>
                <a:xfrm>
                  <a:off x="2841840" y="2002320"/>
                  <a:ext cx="56520" cy="61200"/>
                </a:xfrm>
                <a:prstGeom prst="ellipse">
                  <a:avLst/>
                </a:prstGeom>
                <a:solidFill>
                  <a:schemeClr val="bg1"/>
                </a:solidFill>
                <a:ln w="3240">
                  <a:solidFill>
                    <a:schemeClr val="tx1"/>
                  </a:solidFill>
                  <a:round/>
                </a:ln>
              </p:spPr>
              <p:style>
                <a:lnRef idx="0"/>
                <a:fillRef idx="0"/>
                <a:effectRef idx="0"/>
                <a:fontRef idx="minor"/>
              </p:style>
            </p:sp>
            <p:sp>
              <p:nvSpPr>
                <p:cNvPr id="1525" name="CustomShape 101"/>
                <p:cNvSpPr/>
                <p:nvPr/>
              </p:nvSpPr>
              <p:spPr>
                <a:xfrm>
                  <a:off x="2044800" y="1998720"/>
                  <a:ext cx="56520" cy="61200"/>
                </a:xfrm>
                <a:prstGeom prst="ellipse">
                  <a:avLst/>
                </a:prstGeom>
                <a:solidFill>
                  <a:schemeClr val="bg1"/>
                </a:solidFill>
                <a:ln w="3240">
                  <a:solidFill>
                    <a:schemeClr val="tx1"/>
                  </a:solidFill>
                  <a:round/>
                </a:ln>
              </p:spPr>
              <p:style>
                <a:lnRef idx="0"/>
                <a:fillRef idx="0"/>
                <a:effectRef idx="0"/>
                <a:fontRef idx="minor"/>
              </p:style>
            </p:sp>
            <p:sp>
              <p:nvSpPr>
                <p:cNvPr id="1526" name="CustomShape 102"/>
                <p:cNvSpPr/>
                <p:nvPr/>
              </p:nvSpPr>
              <p:spPr>
                <a:xfrm>
                  <a:off x="2443320" y="2006280"/>
                  <a:ext cx="56520" cy="61200"/>
                </a:xfrm>
                <a:prstGeom prst="ellipse">
                  <a:avLst/>
                </a:prstGeom>
                <a:solidFill>
                  <a:schemeClr val="bg1"/>
                </a:solidFill>
                <a:ln w="3240">
                  <a:solidFill>
                    <a:schemeClr val="tx1"/>
                  </a:solidFill>
                  <a:round/>
                </a:ln>
              </p:spPr>
              <p:style>
                <a:lnRef idx="0"/>
                <a:fillRef idx="0"/>
                <a:effectRef idx="0"/>
                <a:fontRef idx="minor"/>
              </p:style>
            </p:sp>
            <p:sp>
              <p:nvSpPr>
                <p:cNvPr id="1527" name="CustomShape 103"/>
                <p:cNvSpPr/>
                <p:nvPr/>
              </p:nvSpPr>
              <p:spPr>
                <a:xfrm>
                  <a:off x="1745640" y="2006280"/>
                  <a:ext cx="56520" cy="61200"/>
                </a:xfrm>
                <a:prstGeom prst="ellipse">
                  <a:avLst/>
                </a:prstGeom>
                <a:solidFill>
                  <a:schemeClr val="bg1"/>
                </a:solidFill>
                <a:ln w="3240">
                  <a:solidFill>
                    <a:schemeClr val="tx1"/>
                  </a:solidFill>
                  <a:round/>
                </a:ln>
              </p:spPr>
              <p:style>
                <a:lnRef idx="0"/>
                <a:fillRef idx="0"/>
                <a:effectRef idx="0"/>
                <a:fontRef idx="minor"/>
              </p:style>
            </p:sp>
            <p:grpSp>
              <p:nvGrpSpPr>
                <p:cNvPr id="1528" name="Group 104"/>
                <p:cNvGrpSpPr/>
                <p:nvPr/>
              </p:nvGrpSpPr>
              <p:grpSpPr>
                <a:xfrm>
                  <a:off x="2379240" y="2006280"/>
                  <a:ext cx="291240" cy="72720"/>
                  <a:chOff x="2379240" y="2006280"/>
                  <a:chExt cx="291240" cy="72720"/>
                </a:xfrm>
              </p:grpSpPr>
              <p:sp>
                <p:nvSpPr>
                  <p:cNvPr id="1529" name="CustomShape 105"/>
                  <p:cNvSpPr/>
                  <p:nvPr/>
                </p:nvSpPr>
                <p:spPr>
                  <a:xfrm>
                    <a:off x="2379240" y="2010240"/>
                    <a:ext cx="56520" cy="61200"/>
                  </a:xfrm>
                  <a:prstGeom prst="ellipse">
                    <a:avLst/>
                  </a:prstGeom>
                  <a:solidFill>
                    <a:schemeClr val="bg1"/>
                  </a:solidFill>
                  <a:ln w="3240">
                    <a:solidFill>
                      <a:schemeClr val="tx1"/>
                    </a:solidFill>
                    <a:round/>
                  </a:ln>
                </p:spPr>
                <p:style>
                  <a:lnRef idx="0"/>
                  <a:fillRef idx="0"/>
                  <a:effectRef idx="0"/>
                  <a:fontRef idx="minor"/>
                </p:style>
              </p:sp>
              <p:sp>
                <p:nvSpPr>
                  <p:cNvPr id="1530" name="CustomShape 106"/>
                  <p:cNvSpPr/>
                  <p:nvPr/>
                </p:nvSpPr>
                <p:spPr>
                  <a:xfrm>
                    <a:off x="2439720" y="2006280"/>
                    <a:ext cx="56520" cy="61200"/>
                  </a:xfrm>
                  <a:prstGeom prst="ellipse">
                    <a:avLst/>
                  </a:prstGeom>
                  <a:solidFill>
                    <a:schemeClr val="bg1"/>
                  </a:solidFill>
                  <a:ln w="3240">
                    <a:solidFill>
                      <a:schemeClr val="tx1"/>
                    </a:solidFill>
                    <a:round/>
                  </a:ln>
                </p:spPr>
                <p:style>
                  <a:lnRef idx="0"/>
                  <a:fillRef idx="0"/>
                  <a:effectRef idx="0"/>
                  <a:fontRef idx="minor"/>
                </p:style>
              </p:sp>
              <p:sp>
                <p:nvSpPr>
                  <p:cNvPr id="1531" name="CustomShape 107"/>
                  <p:cNvSpPr/>
                  <p:nvPr/>
                </p:nvSpPr>
                <p:spPr>
                  <a:xfrm>
                    <a:off x="2493000" y="2010240"/>
                    <a:ext cx="56520" cy="61200"/>
                  </a:xfrm>
                  <a:prstGeom prst="ellipse">
                    <a:avLst/>
                  </a:prstGeom>
                  <a:solidFill>
                    <a:schemeClr val="bg1"/>
                  </a:solidFill>
                  <a:ln w="3240">
                    <a:solidFill>
                      <a:schemeClr val="tx1"/>
                    </a:solidFill>
                    <a:round/>
                  </a:ln>
                </p:spPr>
                <p:style>
                  <a:lnRef idx="0"/>
                  <a:fillRef idx="0"/>
                  <a:effectRef idx="0"/>
                  <a:fontRef idx="minor"/>
                </p:style>
              </p:sp>
              <p:sp>
                <p:nvSpPr>
                  <p:cNvPr id="1532" name="CustomShape 108"/>
                  <p:cNvSpPr/>
                  <p:nvPr/>
                </p:nvSpPr>
                <p:spPr>
                  <a:xfrm>
                    <a:off x="2557080" y="2017800"/>
                    <a:ext cx="56520" cy="61200"/>
                  </a:xfrm>
                  <a:prstGeom prst="ellipse">
                    <a:avLst/>
                  </a:prstGeom>
                  <a:solidFill>
                    <a:schemeClr val="bg1"/>
                  </a:solidFill>
                  <a:ln w="3240">
                    <a:solidFill>
                      <a:schemeClr val="tx1"/>
                    </a:solidFill>
                    <a:round/>
                  </a:ln>
                </p:spPr>
                <p:style>
                  <a:lnRef idx="0"/>
                  <a:fillRef idx="0"/>
                  <a:effectRef idx="0"/>
                  <a:fontRef idx="minor"/>
                </p:style>
              </p:sp>
              <p:sp>
                <p:nvSpPr>
                  <p:cNvPr id="1533" name="CustomShape 109"/>
                  <p:cNvSpPr/>
                  <p:nvPr/>
                </p:nvSpPr>
                <p:spPr>
                  <a:xfrm>
                    <a:off x="2613960" y="2013840"/>
                    <a:ext cx="56520" cy="61200"/>
                  </a:xfrm>
                  <a:prstGeom prst="ellipse">
                    <a:avLst/>
                  </a:prstGeom>
                  <a:solidFill>
                    <a:schemeClr val="bg1"/>
                  </a:solidFill>
                  <a:ln w="3240">
                    <a:solidFill>
                      <a:schemeClr val="tx1"/>
                    </a:solidFill>
                    <a:round/>
                  </a:ln>
                </p:spPr>
                <p:style>
                  <a:lnRef idx="0"/>
                  <a:fillRef idx="0"/>
                  <a:effectRef idx="0"/>
                  <a:fontRef idx="minor"/>
                </p:style>
              </p:sp>
            </p:grpSp>
            <p:sp>
              <p:nvSpPr>
                <p:cNvPr id="1534" name="CustomShape 110"/>
                <p:cNvSpPr/>
                <p:nvPr/>
              </p:nvSpPr>
              <p:spPr>
                <a:xfrm>
                  <a:off x="2784600" y="2010240"/>
                  <a:ext cx="56520" cy="61200"/>
                </a:xfrm>
                <a:prstGeom prst="ellipse">
                  <a:avLst/>
                </a:prstGeom>
                <a:solidFill>
                  <a:schemeClr val="bg1"/>
                </a:solidFill>
                <a:ln w="3240">
                  <a:solidFill>
                    <a:schemeClr val="tx1"/>
                  </a:solidFill>
                  <a:round/>
                </a:ln>
              </p:spPr>
              <p:style>
                <a:lnRef idx="0"/>
                <a:fillRef idx="0"/>
                <a:effectRef idx="0"/>
                <a:fontRef idx="minor"/>
              </p:style>
            </p:sp>
            <p:sp>
              <p:nvSpPr>
                <p:cNvPr id="1535" name="CustomShape 111"/>
                <p:cNvSpPr/>
                <p:nvPr/>
              </p:nvSpPr>
              <p:spPr>
                <a:xfrm>
                  <a:off x="2058840" y="2462400"/>
                  <a:ext cx="57600" cy="62280"/>
                </a:xfrm>
                <a:prstGeom prst="ellipse">
                  <a:avLst/>
                </a:prstGeom>
                <a:solidFill>
                  <a:srgbClr val="ffff66"/>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Y</a:t>
                  </a:r>
                  <a:endParaRPr b="0" lang="en-US" sz="800" spc="-1" strike="noStrike">
                    <a:latin typeface="Arial"/>
                  </a:endParaRPr>
                </a:p>
              </p:txBody>
            </p:sp>
            <p:sp>
              <p:nvSpPr>
                <p:cNvPr id="1536" name="CustomShape 112"/>
                <p:cNvSpPr/>
                <p:nvPr/>
              </p:nvSpPr>
              <p:spPr>
                <a:xfrm>
                  <a:off x="2133720" y="3399480"/>
                  <a:ext cx="57600" cy="62280"/>
                </a:xfrm>
                <a:prstGeom prst="ellipse">
                  <a:avLst/>
                </a:prstGeom>
                <a:solidFill>
                  <a:srgbClr val="ffff66"/>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Y</a:t>
                  </a:r>
                  <a:endParaRPr b="0" lang="en-US" sz="800" spc="-1" strike="noStrike">
                    <a:latin typeface="Arial"/>
                  </a:endParaRPr>
                </a:p>
              </p:txBody>
            </p:sp>
            <p:sp>
              <p:nvSpPr>
                <p:cNvPr id="1537" name="CustomShape 113"/>
                <p:cNvSpPr/>
                <p:nvPr/>
              </p:nvSpPr>
              <p:spPr>
                <a:xfrm>
                  <a:off x="2364840" y="2952720"/>
                  <a:ext cx="57600" cy="62280"/>
                </a:xfrm>
                <a:prstGeom prst="ellipse">
                  <a:avLst/>
                </a:prstGeom>
                <a:solidFill>
                  <a:srgbClr val="ffff66"/>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Y</a:t>
                  </a:r>
                  <a:endParaRPr b="0" lang="en-US" sz="800" spc="-1" strike="noStrike">
                    <a:latin typeface="Arial"/>
                  </a:endParaRPr>
                </a:p>
              </p:txBody>
            </p:sp>
            <p:sp>
              <p:nvSpPr>
                <p:cNvPr id="1538" name="CustomShape 114"/>
                <p:cNvSpPr/>
                <p:nvPr/>
              </p:nvSpPr>
              <p:spPr>
                <a:xfrm>
                  <a:off x="2016360" y="2952720"/>
                  <a:ext cx="57600" cy="62280"/>
                </a:xfrm>
                <a:prstGeom prst="ellipse">
                  <a:avLst/>
                </a:prstGeom>
                <a:solidFill>
                  <a:srgbClr val="ffff66"/>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Y</a:t>
                  </a:r>
                  <a:endParaRPr b="0" lang="en-US" sz="800" spc="-1" strike="noStrike">
                    <a:latin typeface="Arial"/>
                  </a:endParaRPr>
                </a:p>
              </p:txBody>
            </p:sp>
            <p:sp>
              <p:nvSpPr>
                <p:cNvPr id="1539" name="CustomShape 115"/>
                <p:cNvSpPr/>
                <p:nvPr/>
              </p:nvSpPr>
              <p:spPr>
                <a:xfrm>
                  <a:off x="2051640" y="233928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L</a:t>
                  </a:r>
                  <a:endParaRPr b="0" lang="en-US" sz="800" spc="-1" strike="noStrike">
                    <a:latin typeface="Arial"/>
                  </a:endParaRPr>
                </a:p>
              </p:txBody>
            </p:sp>
            <p:sp>
              <p:nvSpPr>
                <p:cNvPr id="1540" name="CustomShape 116"/>
                <p:cNvSpPr/>
                <p:nvPr/>
              </p:nvSpPr>
              <p:spPr>
                <a:xfrm>
                  <a:off x="2062440" y="240084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H</a:t>
                  </a:r>
                  <a:endParaRPr b="0" lang="en-US" sz="800" spc="-1" strike="noStrike">
                    <a:latin typeface="Arial"/>
                  </a:endParaRPr>
                </a:p>
              </p:txBody>
            </p:sp>
            <p:sp>
              <p:nvSpPr>
                <p:cNvPr id="1541" name="CustomShape 117"/>
                <p:cNvSpPr/>
                <p:nvPr/>
              </p:nvSpPr>
              <p:spPr>
                <a:xfrm>
                  <a:off x="2058840" y="252360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A</a:t>
                  </a:r>
                  <a:endParaRPr b="0" lang="en-US" sz="800" spc="-1" strike="noStrike">
                    <a:latin typeface="Arial"/>
                  </a:endParaRPr>
                </a:p>
              </p:txBody>
            </p:sp>
            <p:sp>
              <p:nvSpPr>
                <p:cNvPr id="1542" name="CustomShape 118"/>
                <p:cNvSpPr/>
                <p:nvPr/>
              </p:nvSpPr>
              <p:spPr>
                <a:xfrm>
                  <a:off x="2055240" y="258372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N</a:t>
                  </a:r>
                  <a:endParaRPr b="0" lang="en-US" sz="800" spc="-1" strike="noStrike">
                    <a:latin typeface="Arial"/>
                  </a:endParaRPr>
                </a:p>
              </p:txBody>
            </p:sp>
            <p:sp>
              <p:nvSpPr>
                <p:cNvPr id="1543" name="CustomShape 119"/>
                <p:cNvSpPr/>
                <p:nvPr/>
              </p:nvSpPr>
              <p:spPr>
                <a:xfrm>
                  <a:off x="2051640" y="264528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L</a:t>
                  </a:r>
                  <a:endParaRPr b="0" lang="en-US" sz="800" spc="-1" strike="noStrike">
                    <a:latin typeface="Arial"/>
                  </a:endParaRPr>
                </a:p>
              </p:txBody>
            </p:sp>
            <p:sp>
              <p:nvSpPr>
                <p:cNvPr id="1544" name="CustomShape 120"/>
                <p:cNvSpPr/>
                <p:nvPr/>
              </p:nvSpPr>
              <p:spPr>
                <a:xfrm>
                  <a:off x="2034000" y="283104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V</a:t>
                  </a:r>
                  <a:endParaRPr b="0" lang="en-US" sz="800" spc="-1" strike="noStrike">
                    <a:latin typeface="Arial"/>
                  </a:endParaRPr>
                </a:p>
              </p:txBody>
            </p:sp>
            <p:sp>
              <p:nvSpPr>
                <p:cNvPr id="1545" name="CustomShape 121"/>
                <p:cNvSpPr/>
                <p:nvPr/>
              </p:nvSpPr>
              <p:spPr>
                <a:xfrm>
                  <a:off x="2026800" y="289116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E</a:t>
                  </a:r>
                  <a:endParaRPr b="0" lang="en-US" sz="800" spc="-1" strike="noStrike">
                    <a:latin typeface="Arial"/>
                  </a:endParaRPr>
                </a:p>
              </p:txBody>
            </p:sp>
            <p:sp>
              <p:nvSpPr>
                <p:cNvPr id="1546" name="CustomShape 122"/>
                <p:cNvSpPr/>
                <p:nvPr/>
              </p:nvSpPr>
              <p:spPr>
                <a:xfrm>
                  <a:off x="2012760" y="301428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S</a:t>
                  </a:r>
                  <a:endParaRPr b="0" lang="en-US" sz="800" spc="-1" strike="noStrike">
                    <a:latin typeface="Arial"/>
                  </a:endParaRPr>
                </a:p>
              </p:txBody>
            </p:sp>
            <p:sp>
              <p:nvSpPr>
                <p:cNvPr id="1547" name="CustomShape 123"/>
                <p:cNvSpPr/>
                <p:nvPr/>
              </p:nvSpPr>
              <p:spPr>
                <a:xfrm>
                  <a:off x="2009160" y="307548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T</a:t>
                  </a:r>
                  <a:endParaRPr b="0" lang="en-US" sz="800" spc="-1" strike="noStrike">
                    <a:latin typeface="Arial"/>
                  </a:endParaRPr>
                </a:p>
              </p:txBody>
            </p:sp>
            <p:sp>
              <p:nvSpPr>
                <p:cNvPr id="1548" name="CustomShape 124"/>
                <p:cNvSpPr/>
                <p:nvPr/>
              </p:nvSpPr>
              <p:spPr>
                <a:xfrm>
                  <a:off x="2012760" y="313704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V</a:t>
                  </a:r>
                  <a:endParaRPr b="0" lang="en-US" sz="800" spc="-1" strike="noStrike">
                    <a:latin typeface="Arial"/>
                  </a:endParaRPr>
                </a:p>
              </p:txBody>
            </p:sp>
            <p:sp>
              <p:nvSpPr>
                <p:cNvPr id="1549" name="CustomShape 125"/>
                <p:cNvSpPr/>
                <p:nvPr/>
              </p:nvSpPr>
              <p:spPr>
                <a:xfrm>
                  <a:off x="2044800" y="332280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L</a:t>
                  </a:r>
                  <a:endParaRPr b="0" lang="en-US" sz="800" spc="-1" strike="noStrike">
                    <a:latin typeface="Arial"/>
                  </a:endParaRPr>
                </a:p>
              </p:txBody>
            </p:sp>
            <p:sp>
              <p:nvSpPr>
                <p:cNvPr id="1550" name="CustomShape 126"/>
                <p:cNvSpPr/>
                <p:nvPr/>
              </p:nvSpPr>
              <p:spPr>
                <a:xfrm>
                  <a:off x="2082600" y="337284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H</a:t>
                  </a:r>
                  <a:endParaRPr b="0" lang="en-US" sz="800" spc="-1" strike="noStrike">
                    <a:latin typeface="Arial"/>
                  </a:endParaRPr>
                </a:p>
              </p:txBody>
            </p:sp>
            <p:sp>
              <p:nvSpPr>
                <p:cNvPr id="1551" name="CustomShape 127"/>
                <p:cNvSpPr/>
                <p:nvPr/>
              </p:nvSpPr>
              <p:spPr>
                <a:xfrm>
                  <a:off x="2190600" y="340740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A</a:t>
                  </a:r>
                  <a:endParaRPr b="0" lang="en-US" sz="800" spc="-1" strike="noStrike">
                    <a:latin typeface="Arial"/>
                  </a:endParaRPr>
                </a:p>
              </p:txBody>
            </p:sp>
            <p:sp>
              <p:nvSpPr>
                <p:cNvPr id="1552" name="CustomShape 128"/>
                <p:cNvSpPr/>
                <p:nvPr/>
              </p:nvSpPr>
              <p:spPr>
                <a:xfrm>
                  <a:off x="2243880" y="339588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S</a:t>
                  </a:r>
                  <a:endParaRPr b="0" lang="en-US" sz="800" spc="-1" strike="noStrike">
                    <a:latin typeface="Arial"/>
                  </a:endParaRPr>
                </a:p>
              </p:txBody>
            </p:sp>
            <p:sp>
              <p:nvSpPr>
                <p:cNvPr id="1553" name="CustomShape 129"/>
                <p:cNvSpPr/>
                <p:nvPr/>
              </p:nvSpPr>
              <p:spPr>
                <a:xfrm>
                  <a:off x="2293920" y="336780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V</a:t>
                  </a:r>
                  <a:endParaRPr b="0" lang="en-US" sz="800" spc="-1" strike="noStrike">
                    <a:latin typeface="Arial"/>
                  </a:endParaRPr>
                </a:p>
              </p:txBody>
            </p:sp>
            <p:sp>
              <p:nvSpPr>
                <p:cNvPr id="1554" name="CustomShape 130"/>
                <p:cNvSpPr/>
                <p:nvPr/>
              </p:nvSpPr>
              <p:spPr>
                <a:xfrm rot="21413400">
                  <a:off x="2051280" y="1616760"/>
                  <a:ext cx="115920" cy="177480"/>
                </a:xfrm>
                <a:custGeom>
                  <a:avLst/>
                  <a:gdLst/>
                  <a:ahLst/>
                  <a:rect l="l" t="t" r="r" b="b"/>
                  <a:pathLst>
                    <a:path w="214" h="288">
                      <a:moveTo>
                        <a:pt x="62" y="138"/>
                      </a:moveTo>
                      <a:cubicBezTo>
                        <a:pt x="32" y="96"/>
                        <a:pt x="0" y="28"/>
                        <a:pt x="1" y="14"/>
                      </a:cubicBezTo>
                      <a:cubicBezTo>
                        <a:pt x="2" y="0"/>
                        <a:pt x="38" y="25"/>
                        <a:pt x="68" y="53"/>
                      </a:cubicBezTo>
                      <a:cubicBezTo>
                        <a:pt x="98" y="81"/>
                        <a:pt x="160" y="147"/>
                        <a:pt x="184" y="182"/>
                      </a:cubicBezTo>
                      <a:cubicBezTo>
                        <a:pt x="208" y="217"/>
                        <a:pt x="214" y="251"/>
                        <a:pt x="214" y="265"/>
                      </a:cubicBezTo>
                      <a:cubicBezTo>
                        <a:pt x="214" y="279"/>
                        <a:pt x="208" y="288"/>
                        <a:pt x="183" y="267"/>
                      </a:cubicBezTo>
                      <a:cubicBezTo>
                        <a:pt x="158" y="246"/>
                        <a:pt x="92" y="180"/>
                        <a:pt x="62" y="138"/>
                      </a:cubicBezTo>
                      <a:close/>
                    </a:path>
                  </a:pathLst>
                </a:custGeom>
                <a:solidFill>
                  <a:schemeClr val="bg1"/>
                </a:solidFill>
                <a:ln w="3240">
                  <a:noFill/>
                </a:ln>
              </p:spPr>
              <p:style>
                <a:lnRef idx="0"/>
                <a:fillRef idx="0"/>
                <a:effectRef idx="0"/>
                <a:fontRef idx="minor"/>
              </p:style>
            </p:sp>
            <p:sp>
              <p:nvSpPr>
                <p:cNvPr id="1555" name="CustomShape 131"/>
                <p:cNvSpPr/>
                <p:nvPr/>
              </p:nvSpPr>
              <p:spPr>
                <a:xfrm>
                  <a:off x="2076840" y="1693800"/>
                  <a:ext cx="57600" cy="62280"/>
                </a:xfrm>
                <a:prstGeom prst="ellipse">
                  <a:avLst/>
                </a:prstGeom>
                <a:solidFill>
                  <a:srgbClr val="ffcc00"/>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C</a:t>
                  </a:r>
                  <a:endParaRPr b="0" lang="en-US" sz="800" spc="-1" strike="noStrike">
                    <a:latin typeface="Arial"/>
                  </a:endParaRPr>
                </a:p>
              </p:txBody>
            </p:sp>
            <p:sp>
              <p:nvSpPr>
                <p:cNvPr id="1556" name="CustomShape 132"/>
                <p:cNvSpPr/>
                <p:nvPr/>
              </p:nvSpPr>
              <p:spPr>
                <a:xfrm>
                  <a:off x="2364840" y="308088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S</a:t>
                  </a:r>
                  <a:endParaRPr b="0" lang="en-US" sz="800" spc="-1" strike="noStrike">
                    <a:latin typeface="Arial"/>
                  </a:endParaRPr>
                </a:p>
              </p:txBody>
            </p:sp>
            <p:sp>
              <p:nvSpPr>
                <p:cNvPr id="1557" name="CustomShape 133"/>
                <p:cNvSpPr/>
                <p:nvPr/>
              </p:nvSpPr>
              <p:spPr>
                <a:xfrm>
                  <a:off x="2364840" y="301536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D</a:t>
                  </a:r>
                  <a:endParaRPr b="0" lang="en-US" sz="800" spc="-1" strike="noStrike">
                    <a:latin typeface="Arial"/>
                  </a:endParaRPr>
                </a:p>
              </p:txBody>
            </p:sp>
            <p:sp>
              <p:nvSpPr>
                <p:cNvPr id="1558" name="CustomShape 134"/>
                <p:cNvSpPr/>
                <p:nvPr/>
              </p:nvSpPr>
              <p:spPr>
                <a:xfrm>
                  <a:off x="2364840" y="289260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S</a:t>
                  </a:r>
                  <a:endParaRPr b="0" lang="en-US" sz="800" spc="-1" strike="noStrike">
                    <a:latin typeface="Arial"/>
                  </a:endParaRPr>
                </a:p>
              </p:txBody>
            </p:sp>
            <p:sp>
              <p:nvSpPr>
                <p:cNvPr id="1559" name="CustomShape 135"/>
                <p:cNvSpPr/>
                <p:nvPr/>
              </p:nvSpPr>
              <p:spPr>
                <a:xfrm>
                  <a:off x="2363760" y="2831040"/>
                  <a:ext cx="57600" cy="62280"/>
                </a:xfrm>
                <a:prstGeom prst="ellipse">
                  <a:avLst/>
                </a:prstGeom>
                <a:solidFill>
                  <a:srgbClr val="ccffff"/>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V</a:t>
                  </a:r>
                  <a:endParaRPr b="0" lang="en-US" sz="800" spc="-1" strike="noStrike">
                    <a:latin typeface="Arial"/>
                  </a:endParaRPr>
                </a:p>
              </p:txBody>
            </p:sp>
            <p:sp>
              <p:nvSpPr>
                <p:cNvPr id="1560" name="CustomShape 136"/>
                <p:cNvSpPr/>
                <p:nvPr/>
              </p:nvSpPr>
              <p:spPr>
                <a:xfrm>
                  <a:off x="2368440" y="2768400"/>
                  <a:ext cx="57600" cy="62280"/>
                </a:xfrm>
                <a:prstGeom prst="ellipse">
                  <a:avLst/>
                </a:prstGeom>
                <a:solidFill>
                  <a:srgbClr val="c0c0c0"/>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I</a:t>
                  </a:r>
                  <a:endParaRPr b="0" lang="en-US" sz="800" spc="-1" strike="noStrike">
                    <a:latin typeface="Arial"/>
                  </a:endParaRPr>
                </a:p>
              </p:txBody>
            </p:sp>
            <p:sp>
              <p:nvSpPr>
                <p:cNvPr id="1561" name="CustomShape 137"/>
                <p:cNvSpPr/>
                <p:nvPr/>
              </p:nvSpPr>
              <p:spPr>
                <a:xfrm>
                  <a:off x="1247760" y="2056320"/>
                  <a:ext cx="1650600" cy="183960"/>
                </a:xfrm>
                <a:prstGeom prst="rect">
                  <a:avLst/>
                </a:prstGeom>
                <a:blipFill rotWithShape="0">
                  <a:blip r:embed="rId1"/>
                  <a:tile/>
                </a:blipFill>
                <a:ln w="3240">
                  <a:noFill/>
                </a:ln>
              </p:spPr>
              <p:style>
                <a:lnRef idx="0"/>
                <a:fillRef idx="0"/>
                <a:effectRef idx="0"/>
                <a:fontRef idx="minor"/>
              </p:style>
            </p:sp>
            <p:sp>
              <p:nvSpPr>
                <p:cNvPr id="1562" name="CustomShape 138"/>
                <p:cNvSpPr/>
                <p:nvPr/>
              </p:nvSpPr>
              <p:spPr>
                <a:xfrm>
                  <a:off x="2101680" y="1632240"/>
                  <a:ext cx="57600" cy="62280"/>
                </a:xfrm>
                <a:prstGeom prst="ellipse">
                  <a:avLst/>
                </a:prstGeom>
                <a:solidFill>
                  <a:srgbClr val="ffcc00"/>
                </a:solidFill>
                <a:ln w="3240">
                  <a:solidFill>
                    <a:schemeClr val="tx1"/>
                  </a:solidFill>
                  <a:round/>
                </a:ln>
              </p:spPr>
              <p:style>
                <a:lnRef idx="0"/>
                <a:fillRef idx="0"/>
                <a:effectRef idx="0"/>
                <a:fontRef idx="minor"/>
              </p:style>
              <p:txBody>
                <a:bodyPr wrap="none" lIns="90000" rIns="90000" tIns="45000" bIns="45000" anchor="ctr"/>
                <a:p>
                  <a:pPr algn="ctr">
                    <a:lnSpc>
                      <a:spcPct val="100000"/>
                    </a:lnSpc>
                  </a:pPr>
                  <a:r>
                    <a:rPr b="1" lang="en-US" sz="800" spc="-1" strike="noStrike">
                      <a:solidFill>
                        <a:srgbClr val="000000"/>
                      </a:solidFill>
                      <a:latin typeface="Calibri"/>
                    </a:rPr>
                    <a:t>C</a:t>
                  </a:r>
                  <a:endParaRPr b="0" lang="en-US" sz="800" spc="-1" strike="noStrike">
                    <a:latin typeface="Arial"/>
                  </a:endParaRPr>
                </a:p>
              </p:txBody>
            </p:sp>
            <p:sp>
              <p:nvSpPr>
                <p:cNvPr id="1563" name="CustomShape 139"/>
                <p:cNvSpPr/>
                <p:nvPr/>
              </p:nvSpPr>
              <p:spPr>
                <a:xfrm>
                  <a:off x="1446840" y="2021760"/>
                  <a:ext cx="56520" cy="61200"/>
                </a:xfrm>
                <a:prstGeom prst="ellipse">
                  <a:avLst/>
                </a:prstGeom>
                <a:solidFill>
                  <a:schemeClr val="bg1"/>
                </a:solidFill>
                <a:ln w="3240">
                  <a:solidFill>
                    <a:schemeClr val="tx1"/>
                  </a:solidFill>
                  <a:round/>
                </a:ln>
              </p:spPr>
              <p:style>
                <a:lnRef idx="0"/>
                <a:fillRef idx="0"/>
                <a:effectRef idx="0"/>
                <a:fontRef idx="minor"/>
              </p:style>
            </p:sp>
            <p:sp>
              <p:nvSpPr>
                <p:cNvPr id="1564" name="CustomShape 140"/>
                <p:cNvSpPr/>
                <p:nvPr/>
              </p:nvSpPr>
              <p:spPr>
                <a:xfrm>
                  <a:off x="1503720" y="2025360"/>
                  <a:ext cx="56520" cy="61200"/>
                </a:xfrm>
                <a:prstGeom prst="ellipse">
                  <a:avLst/>
                </a:prstGeom>
                <a:solidFill>
                  <a:schemeClr val="bg1"/>
                </a:solidFill>
                <a:ln w="3240">
                  <a:solidFill>
                    <a:schemeClr val="tx1"/>
                  </a:solidFill>
                  <a:round/>
                </a:ln>
              </p:spPr>
              <p:style>
                <a:lnRef idx="0"/>
                <a:fillRef idx="0"/>
                <a:effectRef idx="0"/>
                <a:fontRef idx="minor"/>
              </p:style>
            </p:sp>
            <p:sp>
              <p:nvSpPr>
                <p:cNvPr id="1565" name="CustomShape 141"/>
                <p:cNvSpPr/>
                <p:nvPr/>
              </p:nvSpPr>
              <p:spPr>
                <a:xfrm>
                  <a:off x="1674720" y="2025360"/>
                  <a:ext cx="56520" cy="61200"/>
                </a:xfrm>
                <a:prstGeom prst="ellipse">
                  <a:avLst/>
                </a:prstGeom>
                <a:solidFill>
                  <a:schemeClr val="bg1"/>
                </a:solidFill>
                <a:ln w="3240">
                  <a:solidFill>
                    <a:schemeClr val="tx1"/>
                  </a:solidFill>
                  <a:round/>
                </a:ln>
              </p:spPr>
              <p:style>
                <a:lnRef idx="0"/>
                <a:fillRef idx="0"/>
                <a:effectRef idx="0"/>
                <a:fontRef idx="minor"/>
              </p:style>
            </p:sp>
            <p:sp>
              <p:nvSpPr>
                <p:cNvPr id="1566" name="CustomShape 142"/>
                <p:cNvSpPr/>
                <p:nvPr/>
              </p:nvSpPr>
              <p:spPr>
                <a:xfrm>
                  <a:off x="1959120" y="2021760"/>
                  <a:ext cx="56520" cy="61200"/>
                </a:xfrm>
                <a:prstGeom prst="ellipse">
                  <a:avLst/>
                </a:prstGeom>
                <a:solidFill>
                  <a:schemeClr val="bg1"/>
                </a:solidFill>
                <a:ln w="3240">
                  <a:solidFill>
                    <a:schemeClr val="tx1"/>
                  </a:solidFill>
                  <a:round/>
                </a:ln>
              </p:spPr>
              <p:style>
                <a:lnRef idx="0"/>
                <a:fillRef idx="0"/>
                <a:effectRef idx="0"/>
                <a:fontRef idx="minor"/>
              </p:style>
            </p:sp>
            <p:sp>
              <p:nvSpPr>
                <p:cNvPr id="1567" name="CustomShape 143"/>
                <p:cNvSpPr/>
                <p:nvPr/>
              </p:nvSpPr>
              <p:spPr>
                <a:xfrm>
                  <a:off x="2016360" y="2025360"/>
                  <a:ext cx="56520" cy="61200"/>
                </a:xfrm>
                <a:prstGeom prst="ellipse">
                  <a:avLst/>
                </a:prstGeom>
                <a:solidFill>
                  <a:schemeClr val="bg1"/>
                </a:solidFill>
                <a:ln w="3240">
                  <a:solidFill>
                    <a:schemeClr val="tx1"/>
                  </a:solidFill>
                  <a:round/>
                </a:ln>
              </p:spPr>
              <p:style>
                <a:lnRef idx="0"/>
                <a:fillRef idx="0"/>
                <a:effectRef idx="0"/>
                <a:fontRef idx="minor"/>
              </p:style>
            </p:sp>
            <p:sp>
              <p:nvSpPr>
                <p:cNvPr id="1568" name="CustomShape 144"/>
                <p:cNvSpPr/>
                <p:nvPr/>
              </p:nvSpPr>
              <p:spPr>
                <a:xfrm>
                  <a:off x="2528640" y="2025360"/>
                  <a:ext cx="56520" cy="61200"/>
                </a:xfrm>
                <a:prstGeom prst="ellipse">
                  <a:avLst/>
                </a:prstGeom>
                <a:solidFill>
                  <a:schemeClr val="bg1"/>
                </a:solidFill>
                <a:ln w="3240">
                  <a:solidFill>
                    <a:schemeClr val="tx1"/>
                  </a:solidFill>
                  <a:round/>
                </a:ln>
              </p:spPr>
              <p:style>
                <a:lnRef idx="0"/>
                <a:fillRef idx="0"/>
                <a:effectRef idx="0"/>
                <a:fontRef idx="minor"/>
              </p:style>
            </p:sp>
            <p:sp>
              <p:nvSpPr>
                <p:cNvPr id="1569" name="CustomShape 145"/>
                <p:cNvSpPr/>
                <p:nvPr/>
              </p:nvSpPr>
              <p:spPr>
                <a:xfrm>
                  <a:off x="2585520" y="2017800"/>
                  <a:ext cx="56520" cy="61200"/>
                </a:xfrm>
                <a:prstGeom prst="ellipse">
                  <a:avLst/>
                </a:prstGeom>
                <a:solidFill>
                  <a:schemeClr val="bg1"/>
                </a:solidFill>
                <a:ln w="3240">
                  <a:solidFill>
                    <a:schemeClr val="tx1"/>
                  </a:solidFill>
                  <a:round/>
                </a:ln>
              </p:spPr>
              <p:style>
                <a:lnRef idx="0"/>
                <a:fillRef idx="0"/>
                <a:effectRef idx="0"/>
                <a:fontRef idx="minor"/>
              </p:style>
            </p:sp>
            <p:sp>
              <p:nvSpPr>
                <p:cNvPr id="1570" name="CustomShape 146"/>
                <p:cNvSpPr/>
                <p:nvPr/>
              </p:nvSpPr>
              <p:spPr>
                <a:xfrm>
                  <a:off x="2642400" y="2029320"/>
                  <a:ext cx="56520" cy="61200"/>
                </a:xfrm>
                <a:prstGeom prst="ellipse">
                  <a:avLst/>
                </a:prstGeom>
                <a:solidFill>
                  <a:schemeClr val="bg1"/>
                </a:solidFill>
                <a:ln w="3240">
                  <a:solidFill>
                    <a:schemeClr val="tx1"/>
                  </a:solidFill>
                  <a:round/>
                </a:ln>
              </p:spPr>
              <p:style>
                <a:lnRef idx="0"/>
                <a:fillRef idx="0"/>
                <a:effectRef idx="0"/>
                <a:fontRef idx="minor"/>
              </p:style>
            </p:sp>
            <p:sp>
              <p:nvSpPr>
                <p:cNvPr id="1571" name="CustomShape 147"/>
                <p:cNvSpPr/>
                <p:nvPr/>
              </p:nvSpPr>
              <p:spPr>
                <a:xfrm>
                  <a:off x="2699280" y="2025360"/>
                  <a:ext cx="56520" cy="61200"/>
                </a:xfrm>
                <a:prstGeom prst="ellipse">
                  <a:avLst/>
                </a:prstGeom>
                <a:solidFill>
                  <a:schemeClr val="bg1"/>
                </a:solidFill>
                <a:ln w="3240">
                  <a:solidFill>
                    <a:schemeClr val="tx1"/>
                  </a:solidFill>
                  <a:round/>
                </a:ln>
              </p:spPr>
              <p:style>
                <a:lnRef idx="0"/>
                <a:fillRef idx="0"/>
                <a:effectRef idx="0"/>
                <a:fontRef idx="minor"/>
              </p:style>
            </p:sp>
            <p:sp>
              <p:nvSpPr>
                <p:cNvPr id="1572" name="CustomShape 148"/>
                <p:cNvSpPr/>
                <p:nvPr/>
              </p:nvSpPr>
              <p:spPr>
                <a:xfrm>
                  <a:off x="2813400" y="2029320"/>
                  <a:ext cx="56520" cy="61200"/>
                </a:xfrm>
                <a:prstGeom prst="ellipse">
                  <a:avLst/>
                </a:prstGeom>
                <a:solidFill>
                  <a:schemeClr val="bg1"/>
                </a:solidFill>
                <a:ln w="3240">
                  <a:solidFill>
                    <a:schemeClr val="tx1"/>
                  </a:solidFill>
                  <a:round/>
                </a:ln>
              </p:spPr>
              <p:style>
                <a:lnRef idx="0"/>
                <a:fillRef idx="0"/>
                <a:effectRef idx="0"/>
                <a:fontRef idx="minor"/>
              </p:style>
            </p:sp>
            <p:sp>
              <p:nvSpPr>
                <p:cNvPr id="1573" name="CustomShape 149"/>
                <p:cNvSpPr/>
                <p:nvPr/>
              </p:nvSpPr>
              <p:spPr>
                <a:xfrm>
                  <a:off x="1219320" y="2033280"/>
                  <a:ext cx="56520" cy="61200"/>
                </a:xfrm>
                <a:prstGeom prst="ellipse">
                  <a:avLst/>
                </a:prstGeom>
                <a:solidFill>
                  <a:schemeClr val="bg1"/>
                </a:solidFill>
                <a:ln w="3240">
                  <a:solidFill>
                    <a:schemeClr val="tx1"/>
                  </a:solidFill>
                  <a:round/>
                </a:ln>
              </p:spPr>
              <p:style>
                <a:lnRef idx="0"/>
                <a:fillRef idx="0"/>
                <a:effectRef idx="0"/>
                <a:fontRef idx="minor"/>
              </p:style>
            </p:sp>
            <p:sp>
              <p:nvSpPr>
                <p:cNvPr id="1574" name="CustomShape 150"/>
                <p:cNvSpPr/>
                <p:nvPr/>
              </p:nvSpPr>
              <p:spPr>
                <a:xfrm>
                  <a:off x="1276200" y="2040840"/>
                  <a:ext cx="56520" cy="61200"/>
                </a:xfrm>
                <a:prstGeom prst="ellipse">
                  <a:avLst/>
                </a:prstGeom>
                <a:solidFill>
                  <a:schemeClr val="bg1"/>
                </a:solidFill>
                <a:ln w="3240">
                  <a:solidFill>
                    <a:schemeClr val="tx1"/>
                  </a:solidFill>
                  <a:round/>
                </a:ln>
              </p:spPr>
              <p:style>
                <a:lnRef idx="0"/>
                <a:fillRef idx="0"/>
                <a:effectRef idx="0"/>
                <a:fontRef idx="minor"/>
              </p:style>
            </p:sp>
            <p:sp>
              <p:nvSpPr>
                <p:cNvPr id="1575" name="CustomShape 151"/>
                <p:cNvSpPr/>
                <p:nvPr/>
              </p:nvSpPr>
              <p:spPr>
                <a:xfrm>
                  <a:off x="1333080" y="2036880"/>
                  <a:ext cx="56520" cy="61200"/>
                </a:xfrm>
                <a:prstGeom prst="ellipse">
                  <a:avLst/>
                </a:prstGeom>
                <a:solidFill>
                  <a:schemeClr val="bg1"/>
                </a:solidFill>
                <a:ln w="3240">
                  <a:solidFill>
                    <a:schemeClr val="tx1"/>
                  </a:solidFill>
                  <a:round/>
                </a:ln>
              </p:spPr>
              <p:style>
                <a:lnRef idx="0"/>
                <a:fillRef idx="0"/>
                <a:effectRef idx="0"/>
                <a:fontRef idx="minor"/>
              </p:style>
            </p:sp>
            <p:sp>
              <p:nvSpPr>
                <p:cNvPr id="1576" name="CustomShape 152"/>
                <p:cNvSpPr/>
                <p:nvPr/>
              </p:nvSpPr>
              <p:spPr>
                <a:xfrm>
                  <a:off x="1389960" y="2040840"/>
                  <a:ext cx="56520" cy="61200"/>
                </a:xfrm>
                <a:prstGeom prst="ellipse">
                  <a:avLst/>
                </a:prstGeom>
                <a:solidFill>
                  <a:schemeClr val="bg1"/>
                </a:solidFill>
                <a:ln w="3240">
                  <a:solidFill>
                    <a:schemeClr val="tx1"/>
                  </a:solidFill>
                  <a:round/>
                </a:ln>
              </p:spPr>
              <p:style>
                <a:lnRef idx="0"/>
                <a:fillRef idx="0"/>
                <a:effectRef idx="0"/>
                <a:fontRef idx="minor"/>
              </p:style>
            </p:sp>
            <p:sp>
              <p:nvSpPr>
                <p:cNvPr id="1577" name="CustomShape 153"/>
                <p:cNvSpPr/>
                <p:nvPr/>
              </p:nvSpPr>
              <p:spPr>
                <a:xfrm>
                  <a:off x="1560600" y="2048760"/>
                  <a:ext cx="56520" cy="61200"/>
                </a:xfrm>
                <a:prstGeom prst="ellipse">
                  <a:avLst/>
                </a:prstGeom>
                <a:solidFill>
                  <a:schemeClr val="bg1"/>
                </a:solidFill>
                <a:ln w="3240">
                  <a:solidFill>
                    <a:schemeClr val="tx1"/>
                  </a:solidFill>
                  <a:round/>
                </a:ln>
              </p:spPr>
              <p:style>
                <a:lnRef idx="0"/>
                <a:fillRef idx="0"/>
                <a:effectRef idx="0"/>
                <a:fontRef idx="minor"/>
              </p:style>
            </p:sp>
            <p:sp>
              <p:nvSpPr>
                <p:cNvPr id="1578" name="CustomShape 154"/>
                <p:cNvSpPr/>
                <p:nvPr/>
              </p:nvSpPr>
              <p:spPr>
                <a:xfrm>
                  <a:off x="1617840" y="2040840"/>
                  <a:ext cx="56520" cy="61200"/>
                </a:xfrm>
                <a:prstGeom prst="ellipse">
                  <a:avLst/>
                </a:prstGeom>
                <a:solidFill>
                  <a:schemeClr val="bg1"/>
                </a:solidFill>
                <a:ln w="3240">
                  <a:solidFill>
                    <a:schemeClr val="tx1"/>
                  </a:solidFill>
                  <a:round/>
                </a:ln>
              </p:spPr>
              <p:style>
                <a:lnRef idx="0"/>
                <a:fillRef idx="0"/>
                <a:effectRef idx="0"/>
                <a:fontRef idx="minor"/>
              </p:style>
            </p:sp>
            <p:sp>
              <p:nvSpPr>
                <p:cNvPr id="1579" name="CustomShape 155"/>
                <p:cNvSpPr/>
                <p:nvPr/>
              </p:nvSpPr>
              <p:spPr>
                <a:xfrm>
                  <a:off x="1731600" y="2040840"/>
                  <a:ext cx="56520" cy="61200"/>
                </a:xfrm>
                <a:prstGeom prst="ellipse">
                  <a:avLst/>
                </a:prstGeom>
                <a:solidFill>
                  <a:schemeClr val="bg1"/>
                </a:solidFill>
                <a:ln w="3240">
                  <a:solidFill>
                    <a:schemeClr val="tx1"/>
                  </a:solidFill>
                  <a:round/>
                </a:ln>
              </p:spPr>
              <p:style>
                <a:lnRef idx="0"/>
                <a:fillRef idx="0"/>
                <a:effectRef idx="0"/>
                <a:fontRef idx="minor"/>
              </p:style>
            </p:sp>
            <p:sp>
              <p:nvSpPr>
                <p:cNvPr id="1580" name="CustomShape 156"/>
                <p:cNvSpPr/>
                <p:nvPr/>
              </p:nvSpPr>
              <p:spPr>
                <a:xfrm>
                  <a:off x="1788480" y="2033280"/>
                  <a:ext cx="56520" cy="61200"/>
                </a:xfrm>
                <a:prstGeom prst="ellipse">
                  <a:avLst/>
                </a:prstGeom>
                <a:solidFill>
                  <a:schemeClr val="bg1"/>
                </a:solidFill>
                <a:ln w="3240">
                  <a:solidFill>
                    <a:schemeClr val="tx1"/>
                  </a:solidFill>
                  <a:round/>
                </a:ln>
              </p:spPr>
              <p:style>
                <a:lnRef idx="0"/>
                <a:fillRef idx="0"/>
                <a:effectRef idx="0"/>
                <a:fontRef idx="minor"/>
              </p:style>
            </p:sp>
            <p:sp>
              <p:nvSpPr>
                <p:cNvPr id="1581" name="CustomShape 157"/>
                <p:cNvSpPr/>
                <p:nvPr/>
              </p:nvSpPr>
              <p:spPr>
                <a:xfrm>
                  <a:off x="1845360" y="2040840"/>
                  <a:ext cx="56520" cy="61200"/>
                </a:xfrm>
                <a:prstGeom prst="ellipse">
                  <a:avLst/>
                </a:prstGeom>
                <a:solidFill>
                  <a:schemeClr val="bg1"/>
                </a:solidFill>
                <a:ln w="3240">
                  <a:solidFill>
                    <a:schemeClr val="tx1"/>
                  </a:solidFill>
                  <a:round/>
                </a:ln>
              </p:spPr>
              <p:style>
                <a:lnRef idx="0"/>
                <a:fillRef idx="0"/>
                <a:effectRef idx="0"/>
                <a:fontRef idx="minor"/>
              </p:style>
            </p:sp>
            <p:sp>
              <p:nvSpPr>
                <p:cNvPr id="1582" name="CustomShape 158"/>
                <p:cNvSpPr/>
                <p:nvPr/>
              </p:nvSpPr>
              <p:spPr>
                <a:xfrm>
                  <a:off x="1902240" y="2033280"/>
                  <a:ext cx="56520" cy="61200"/>
                </a:xfrm>
                <a:prstGeom prst="ellipse">
                  <a:avLst/>
                </a:prstGeom>
                <a:solidFill>
                  <a:schemeClr val="bg1"/>
                </a:solidFill>
                <a:ln w="3240">
                  <a:solidFill>
                    <a:schemeClr val="tx1"/>
                  </a:solidFill>
                  <a:round/>
                </a:ln>
              </p:spPr>
              <p:style>
                <a:lnRef idx="0"/>
                <a:fillRef idx="0"/>
                <a:effectRef idx="0"/>
                <a:fontRef idx="minor"/>
              </p:style>
            </p:sp>
            <p:sp>
              <p:nvSpPr>
                <p:cNvPr id="1583" name="CustomShape 159"/>
                <p:cNvSpPr/>
                <p:nvPr/>
              </p:nvSpPr>
              <p:spPr>
                <a:xfrm>
                  <a:off x="2073240" y="2052360"/>
                  <a:ext cx="56520" cy="61200"/>
                </a:xfrm>
                <a:prstGeom prst="ellipse">
                  <a:avLst/>
                </a:prstGeom>
                <a:solidFill>
                  <a:schemeClr val="bg1"/>
                </a:solidFill>
                <a:ln w="3240">
                  <a:solidFill>
                    <a:schemeClr val="tx1"/>
                  </a:solidFill>
                  <a:round/>
                </a:ln>
              </p:spPr>
              <p:style>
                <a:lnRef idx="0"/>
                <a:fillRef idx="0"/>
                <a:effectRef idx="0"/>
                <a:fontRef idx="minor"/>
              </p:style>
            </p:sp>
            <p:sp>
              <p:nvSpPr>
                <p:cNvPr id="1584" name="CustomShape 160"/>
                <p:cNvSpPr/>
                <p:nvPr/>
              </p:nvSpPr>
              <p:spPr>
                <a:xfrm>
                  <a:off x="2130120" y="2052360"/>
                  <a:ext cx="56520" cy="61200"/>
                </a:xfrm>
                <a:prstGeom prst="ellipse">
                  <a:avLst/>
                </a:prstGeom>
                <a:solidFill>
                  <a:schemeClr val="bg1"/>
                </a:solidFill>
                <a:ln w="3240">
                  <a:solidFill>
                    <a:schemeClr val="tx1"/>
                  </a:solidFill>
                  <a:round/>
                </a:ln>
              </p:spPr>
              <p:style>
                <a:lnRef idx="0"/>
                <a:fillRef idx="0"/>
                <a:effectRef idx="0"/>
                <a:fontRef idx="minor"/>
              </p:style>
            </p:sp>
            <p:sp>
              <p:nvSpPr>
                <p:cNvPr id="1585" name="CustomShape 161"/>
                <p:cNvSpPr/>
                <p:nvPr/>
              </p:nvSpPr>
              <p:spPr>
                <a:xfrm>
                  <a:off x="2187000" y="2040840"/>
                  <a:ext cx="56520" cy="61200"/>
                </a:xfrm>
                <a:prstGeom prst="ellipse">
                  <a:avLst/>
                </a:prstGeom>
                <a:solidFill>
                  <a:schemeClr val="bg1"/>
                </a:solidFill>
                <a:ln w="3240">
                  <a:solidFill>
                    <a:schemeClr val="tx1"/>
                  </a:solidFill>
                  <a:round/>
                </a:ln>
              </p:spPr>
              <p:style>
                <a:lnRef idx="0"/>
                <a:fillRef idx="0"/>
                <a:effectRef idx="0"/>
                <a:fontRef idx="minor"/>
              </p:style>
            </p:sp>
            <p:sp>
              <p:nvSpPr>
                <p:cNvPr id="1586" name="CustomShape 162"/>
                <p:cNvSpPr/>
                <p:nvPr/>
              </p:nvSpPr>
              <p:spPr>
                <a:xfrm>
                  <a:off x="2243880" y="2048760"/>
                  <a:ext cx="56520" cy="61200"/>
                </a:xfrm>
                <a:prstGeom prst="ellipse">
                  <a:avLst/>
                </a:prstGeom>
                <a:solidFill>
                  <a:schemeClr val="bg1"/>
                </a:solidFill>
                <a:ln w="3240">
                  <a:solidFill>
                    <a:schemeClr val="tx1"/>
                  </a:solidFill>
                  <a:round/>
                </a:ln>
              </p:spPr>
              <p:style>
                <a:lnRef idx="0"/>
                <a:fillRef idx="0"/>
                <a:effectRef idx="0"/>
                <a:fontRef idx="minor"/>
              </p:style>
            </p:sp>
            <p:sp>
              <p:nvSpPr>
                <p:cNvPr id="1587" name="CustomShape 163"/>
                <p:cNvSpPr/>
                <p:nvPr/>
              </p:nvSpPr>
              <p:spPr>
                <a:xfrm>
                  <a:off x="2300760" y="2056320"/>
                  <a:ext cx="56520" cy="61200"/>
                </a:xfrm>
                <a:prstGeom prst="ellipse">
                  <a:avLst/>
                </a:prstGeom>
                <a:solidFill>
                  <a:schemeClr val="bg1"/>
                </a:solidFill>
                <a:ln w="3240">
                  <a:solidFill>
                    <a:schemeClr val="tx1"/>
                  </a:solidFill>
                  <a:round/>
                </a:ln>
              </p:spPr>
              <p:style>
                <a:lnRef idx="0"/>
                <a:fillRef idx="0"/>
                <a:effectRef idx="0"/>
                <a:fontRef idx="minor"/>
              </p:style>
            </p:sp>
            <p:sp>
              <p:nvSpPr>
                <p:cNvPr id="1588" name="CustomShape 164"/>
                <p:cNvSpPr/>
                <p:nvPr/>
              </p:nvSpPr>
              <p:spPr>
                <a:xfrm>
                  <a:off x="2357640" y="2048760"/>
                  <a:ext cx="56520" cy="61200"/>
                </a:xfrm>
                <a:prstGeom prst="ellipse">
                  <a:avLst/>
                </a:prstGeom>
                <a:solidFill>
                  <a:schemeClr val="bg1"/>
                </a:solidFill>
                <a:ln w="3240">
                  <a:solidFill>
                    <a:schemeClr val="tx1"/>
                  </a:solidFill>
                  <a:round/>
                </a:ln>
              </p:spPr>
              <p:style>
                <a:lnRef idx="0"/>
                <a:fillRef idx="0"/>
                <a:effectRef idx="0"/>
                <a:fontRef idx="minor"/>
              </p:style>
            </p:sp>
            <p:sp>
              <p:nvSpPr>
                <p:cNvPr id="1589" name="CustomShape 165"/>
                <p:cNvSpPr/>
                <p:nvPr/>
              </p:nvSpPr>
              <p:spPr>
                <a:xfrm>
                  <a:off x="2414880" y="2033280"/>
                  <a:ext cx="56520" cy="61200"/>
                </a:xfrm>
                <a:prstGeom prst="ellipse">
                  <a:avLst/>
                </a:prstGeom>
                <a:solidFill>
                  <a:schemeClr val="bg1"/>
                </a:solidFill>
                <a:ln w="3240">
                  <a:solidFill>
                    <a:schemeClr val="tx1"/>
                  </a:solidFill>
                  <a:round/>
                </a:ln>
              </p:spPr>
              <p:style>
                <a:lnRef idx="0"/>
                <a:fillRef idx="0"/>
                <a:effectRef idx="0"/>
                <a:fontRef idx="minor"/>
              </p:style>
            </p:sp>
            <p:sp>
              <p:nvSpPr>
                <p:cNvPr id="1590" name="CustomShape 166"/>
                <p:cNvSpPr/>
                <p:nvPr/>
              </p:nvSpPr>
              <p:spPr>
                <a:xfrm>
                  <a:off x="2471760" y="2036880"/>
                  <a:ext cx="56520" cy="61200"/>
                </a:xfrm>
                <a:prstGeom prst="ellipse">
                  <a:avLst/>
                </a:prstGeom>
                <a:solidFill>
                  <a:schemeClr val="bg1"/>
                </a:solidFill>
                <a:ln w="3240">
                  <a:solidFill>
                    <a:schemeClr val="tx1"/>
                  </a:solidFill>
                  <a:round/>
                </a:ln>
              </p:spPr>
              <p:style>
                <a:lnRef idx="0"/>
                <a:fillRef idx="0"/>
                <a:effectRef idx="0"/>
                <a:fontRef idx="minor"/>
              </p:style>
            </p:sp>
            <p:sp>
              <p:nvSpPr>
                <p:cNvPr id="1591" name="CustomShape 167"/>
                <p:cNvSpPr/>
                <p:nvPr/>
              </p:nvSpPr>
              <p:spPr>
                <a:xfrm>
                  <a:off x="2756160" y="2040840"/>
                  <a:ext cx="56520" cy="61200"/>
                </a:xfrm>
                <a:prstGeom prst="ellipse">
                  <a:avLst/>
                </a:prstGeom>
                <a:solidFill>
                  <a:schemeClr val="bg1"/>
                </a:solidFill>
                <a:ln w="3240">
                  <a:solidFill>
                    <a:schemeClr val="tx1"/>
                  </a:solidFill>
                  <a:round/>
                </a:ln>
              </p:spPr>
              <p:style>
                <a:lnRef idx="0"/>
                <a:fillRef idx="0"/>
                <a:effectRef idx="0"/>
                <a:fontRef idx="minor"/>
              </p:style>
            </p:sp>
            <p:sp>
              <p:nvSpPr>
                <p:cNvPr id="1592" name="CustomShape 168"/>
                <p:cNvSpPr/>
                <p:nvPr/>
              </p:nvSpPr>
              <p:spPr>
                <a:xfrm>
                  <a:off x="2870280" y="2033280"/>
                  <a:ext cx="56520" cy="61200"/>
                </a:xfrm>
                <a:prstGeom prst="ellipse">
                  <a:avLst/>
                </a:prstGeom>
                <a:solidFill>
                  <a:schemeClr val="bg1"/>
                </a:solidFill>
                <a:ln w="3240">
                  <a:solidFill>
                    <a:schemeClr val="tx1"/>
                  </a:solidFill>
                  <a:round/>
                </a:ln>
              </p:spPr>
              <p:style>
                <a:lnRef idx="0"/>
                <a:fillRef idx="0"/>
                <a:effectRef idx="0"/>
                <a:fontRef idx="minor"/>
              </p:style>
            </p:sp>
            <p:sp>
              <p:nvSpPr>
                <p:cNvPr id="1593" name="CustomShape 169"/>
                <p:cNvSpPr/>
                <p:nvPr/>
              </p:nvSpPr>
              <p:spPr>
                <a:xfrm flipV="1">
                  <a:off x="1446840" y="2152440"/>
                  <a:ext cx="56520" cy="61200"/>
                </a:xfrm>
                <a:prstGeom prst="ellipse">
                  <a:avLst/>
                </a:prstGeom>
                <a:solidFill>
                  <a:schemeClr val="bg1"/>
                </a:solidFill>
                <a:ln w="3240">
                  <a:solidFill>
                    <a:schemeClr val="tx1"/>
                  </a:solidFill>
                  <a:round/>
                </a:ln>
              </p:spPr>
              <p:style>
                <a:lnRef idx="0"/>
                <a:fillRef idx="0"/>
                <a:effectRef idx="0"/>
                <a:fontRef idx="minor"/>
              </p:style>
            </p:sp>
            <p:sp>
              <p:nvSpPr>
                <p:cNvPr id="1594" name="CustomShape 170"/>
                <p:cNvSpPr/>
                <p:nvPr/>
              </p:nvSpPr>
              <p:spPr>
                <a:xfrm flipV="1">
                  <a:off x="1503720" y="2144880"/>
                  <a:ext cx="56520" cy="61200"/>
                </a:xfrm>
                <a:prstGeom prst="ellipse">
                  <a:avLst/>
                </a:prstGeom>
                <a:solidFill>
                  <a:schemeClr val="bg1"/>
                </a:solidFill>
                <a:ln w="3240">
                  <a:solidFill>
                    <a:schemeClr val="tx1"/>
                  </a:solidFill>
                  <a:round/>
                </a:ln>
              </p:spPr>
              <p:style>
                <a:lnRef idx="0"/>
                <a:fillRef idx="0"/>
                <a:effectRef idx="0"/>
                <a:fontRef idx="minor"/>
              </p:style>
            </p:sp>
            <p:sp>
              <p:nvSpPr>
                <p:cNvPr id="1595" name="CustomShape 171"/>
                <p:cNvSpPr/>
                <p:nvPr/>
              </p:nvSpPr>
              <p:spPr>
                <a:xfrm flipV="1">
                  <a:off x="1560600" y="2148840"/>
                  <a:ext cx="56520" cy="61200"/>
                </a:xfrm>
                <a:prstGeom prst="ellipse">
                  <a:avLst/>
                </a:prstGeom>
                <a:solidFill>
                  <a:schemeClr val="bg1"/>
                </a:solidFill>
                <a:ln w="3240">
                  <a:solidFill>
                    <a:schemeClr val="tx1"/>
                  </a:solidFill>
                  <a:round/>
                </a:ln>
              </p:spPr>
              <p:style>
                <a:lnRef idx="0"/>
                <a:fillRef idx="0"/>
                <a:effectRef idx="0"/>
                <a:fontRef idx="minor"/>
              </p:style>
            </p:sp>
            <p:sp>
              <p:nvSpPr>
                <p:cNvPr id="1596" name="CustomShape 172"/>
                <p:cNvSpPr/>
                <p:nvPr/>
              </p:nvSpPr>
              <p:spPr>
                <a:xfrm flipV="1">
                  <a:off x="1617840" y="2144880"/>
                  <a:ext cx="56520" cy="61200"/>
                </a:xfrm>
                <a:prstGeom prst="ellipse">
                  <a:avLst/>
                </a:prstGeom>
                <a:solidFill>
                  <a:schemeClr val="bg1"/>
                </a:solidFill>
                <a:ln w="3240">
                  <a:solidFill>
                    <a:schemeClr val="tx1"/>
                  </a:solidFill>
                  <a:round/>
                </a:ln>
              </p:spPr>
              <p:style>
                <a:lnRef idx="0"/>
                <a:fillRef idx="0"/>
                <a:effectRef idx="0"/>
                <a:fontRef idx="minor"/>
              </p:style>
            </p:sp>
            <p:sp>
              <p:nvSpPr>
                <p:cNvPr id="1597" name="CustomShape 173"/>
                <p:cNvSpPr/>
                <p:nvPr/>
              </p:nvSpPr>
              <p:spPr>
                <a:xfrm flipV="1">
                  <a:off x="1674720" y="2163960"/>
                  <a:ext cx="56520" cy="61200"/>
                </a:xfrm>
                <a:prstGeom prst="ellipse">
                  <a:avLst/>
                </a:prstGeom>
                <a:solidFill>
                  <a:schemeClr val="bg1"/>
                </a:solidFill>
                <a:ln w="3240">
                  <a:solidFill>
                    <a:schemeClr val="tx1"/>
                  </a:solidFill>
                  <a:round/>
                </a:ln>
              </p:spPr>
              <p:style>
                <a:lnRef idx="0"/>
                <a:fillRef idx="0"/>
                <a:effectRef idx="0"/>
                <a:fontRef idx="minor"/>
              </p:style>
            </p:sp>
            <p:sp>
              <p:nvSpPr>
                <p:cNvPr id="1598" name="CustomShape 174"/>
                <p:cNvSpPr/>
                <p:nvPr/>
              </p:nvSpPr>
              <p:spPr>
                <a:xfrm flipV="1">
                  <a:off x="1731600" y="2160360"/>
                  <a:ext cx="56520" cy="61200"/>
                </a:xfrm>
                <a:prstGeom prst="ellipse">
                  <a:avLst/>
                </a:prstGeom>
                <a:solidFill>
                  <a:schemeClr val="bg1"/>
                </a:solidFill>
                <a:ln w="3240">
                  <a:solidFill>
                    <a:schemeClr val="tx1"/>
                  </a:solidFill>
                  <a:round/>
                </a:ln>
              </p:spPr>
              <p:style>
                <a:lnRef idx="0"/>
                <a:fillRef idx="0"/>
                <a:effectRef idx="0"/>
                <a:fontRef idx="minor"/>
              </p:style>
            </p:sp>
            <p:sp>
              <p:nvSpPr>
                <p:cNvPr id="1599" name="CustomShape 175"/>
                <p:cNvSpPr/>
                <p:nvPr/>
              </p:nvSpPr>
              <p:spPr>
                <a:xfrm flipV="1">
                  <a:off x="1788480" y="2156400"/>
                  <a:ext cx="56520" cy="61200"/>
                </a:xfrm>
                <a:prstGeom prst="ellipse">
                  <a:avLst/>
                </a:prstGeom>
                <a:solidFill>
                  <a:schemeClr val="bg1"/>
                </a:solidFill>
                <a:ln w="3240">
                  <a:solidFill>
                    <a:schemeClr val="tx1"/>
                  </a:solidFill>
                  <a:round/>
                </a:ln>
              </p:spPr>
              <p:style>
                <a:lnRef idx="0"/>
                <a:fillRef idx="0"/>
                <a:effectRef idx="0"/>
                <a:fontRef idx="minor"/>
              </p:style>
            </p:sp>
            <p:sp>
              <p:nvSpPr>
                <p:cNvPr id="1600" name="CustomShape 176"/>
                <p:cNvSpPr/>
                <p:nvPr/>
              </p:nvSpPr>
              <p:spPr>
                <a:xfrm flipV="1">
                  <a:off x="1845360" y="2144880"/>
                  <a:ext cx="56520" cy="61200"/>
                </a:xfrm>
                <a:prstGeom prst="ellipse">
                  <a:avLst/>
                </a:prstGeom>
                <a:solidFill>
                  <a:schemeClr val="bg1"/>
                </a:solidFill>
                <a:ln w="3240">
                  <a:solidFill>
                    <a:schemeClr val="tx1"/>
                  </a:solidFill>
                  <a:round/>
                </a:ln>
              </p:spPr>
              <p:style>
                <a:lnRef idx="0"/>
                <a:fillRef idx="0"/>
                <a:effectRef idx="0"/>
                <a:fontRef idx="minor"/>
              </p:style>
            </p:sp>
            <p:sp>
              <p:nvSpPr>
                <p:cNvPr id="1601" name="CustomShape 177"/>
                <p:cNvSpPr/>
                <p:nvPr/>
              </p:nvSpPr>
              <p:spPr>
                <a:xfrm flipV="1">
                  <a:off x="1902240" y="2160360"/>
                  <a:ext cx="56520" cy="61200"/>
                </a:xfrm>
                <a:prstGeom prst="ellipse">
                  <a:avLst/>
                </a:prstGeom>
                <a:solidFill>
                  <a:schemeClr val="bg1"/>
                </a:solidFill>
                <a:ln w="3240">
                  <a:solidFill>
                    <a:schemeClr val="tx1"/>
                  </a:solidFill>
                  <a:round/>
                </a:ln>
              </p:spPr>
              <p:style>
                <a:lnRef idx="0"/>
                <a:fillRef idx="0"/>
                <a:effectRef idx="0"/>
                <a:fontRef idx="minor"/>
              </p:style>
            </p:sp>
            <p:sp>
              <p:nvSpPr>
                <p:cNvPr id="1602" name="CustomShape 178"/>
                <p:cNvSpPr/>
                <p:nvPr/>
              </p:nvSpPr>
              <p:spPr>
                <a:xfrm flipV="1">
                  <a:off x="1959120" y="2144880"/>
                  <a:ext cx="56520" cy="61200"/>
                </a:xfrm>
                <a:prstGeom prst="ellipse">
                  <a:avLst/>
                </a:prstGeom>
                <a:solidFill>
                  <a:schemeClr val="bg1"/>
                </a:solidFill>
                <a:ln w="3240">
                  <a:solidFill>
                    <a:schemeClr val="tx1"/>
                  </a:solidFill>
                  <a:round/>
                </a:ln>
              </p:spPr>
              <p:style>
                <a:lnRef idx="0"/>
                <a:fillRef idx="0"/>
                <a:effectRef idx="0"/>
                <a:fontRef idx="minor"/>
              </p:style>
            </p:sp>
            <p:sp>
              <p:nvSpPr>
                <p:cNvPr id="1603" name="CustomShape 179"/>
                <p:cNvSpPr/>
                <p:nvPr/>
              </p:nvSpPr>
              <p:spPr>
                <a:xfrm flipV="1">
                  <a:off x="2016360" y="2152440"/>
                  <a:ext cx="56520" cy="61200"/>
                </a:xfrm>
                <a:prstGeom prst="ellipse">
                  <a:avLst/>
                </a:prstGeom>
                <a:solidFill>
                  <a:schemeClr val="bg1"/>
                </a:solidFill>
                <a:ln w="3240">
                  <a:solidFill>
                    <a:schemeClr val="tx1"/>
                  </a:solidFill>
                  <a:round/>
                </a:ln>
              </p:spPr>
              <p:style>
                <a:lnRef idx="0"/>
                <a:fillRef idx="0"/>
                <a:effectRef idx="0"/>
                <a:fontRef idx="minor"/>
              </p:style>
            </p:sp>
            <p:sp>
              <p:nvSpPr>
                <p:cNvPr id="1604" name="CustomShape 180"/>
                <p:cNvSpPr/>
                <p:nvPr/>
              </p:nvSpPr>
              <p:spPr>
                <a:xfrm flipV="1">
                  <a:off x="2073240" y="2144880"/>
                  <a:ext cx="56520" cy="61200"/>
                </a:xfrm>
                <a:prstGeom prst="ellipse">
                  <a:avLst/>
                </a:prstGeom>
                <a:solidFill>
                  <a:schemeClr val="bg1"/>
                </a:solidFill>
                <a:ln w="3240">
                  <a:solidFill>
                    <a:schemeClr val="tx1"/>
                  </a:solidFill>
                  <a:round/>
                </a:ln>
              </p:spPr>
              <p:style>
                <a:lnRef idx="0"/>
                <a:fillRef idx="0"/>
                <a:effectRef idx="0"/>
                <a:fontRef idx="minor"/>
              </p:style>
            </p:sp>
            <p:sp>
              <p:nvSpPr>
                <p:cNvPr id="1605" name="CustomShape 181"/>
                <p:cNvSpPr/>
                <p:nvPr/>
              </p:nvSpPr>
              <p:spPr>
                <a:xfrm flipV="1">
                  <a:off x="2130120" y="2152440"/>
                  <a:ext cx="56520" cy="61200"/>
                </a:xfrm>
                <a:prstGeom prst="ellipse">
                  <a:avLst/>
                </a:prstGeom>
                <a:solidFill>
                  <a:schemeClr val="bg1"/>
                </a:solidFill>
                <a:ln w="3240">
                  <a:solidFill>
                    <a:schemeClr val="tx1"/>
                  </a:solidFill>
                  <a:round/>
                </a:ln>
              </p:spPr>
              <p:style>
                <a:lnRef idx="0"/>
                <a:fillRef idx="0"/>
                <a:effectRef idx="0"/>
                <a:fontRef idx="minor"/>
              </p:style>
            </p:sp>
            <p:sp>
              <p:nvSpPr>
                <p:cNvPr id="1606" name="CustomShape 182"/>
                <p:cNvSpPr/>
                <p:nvPr/>
              </p:nvSpPr>
              <p:spPr>
                <a:xfrm flipV="1">
                  <a:off x="2187000" y="2163960"/>
                  <a:ext cx="56520" cy="61200"/>
                </a:xfrm>
                <a:prstGeom prst="ellipse">
                  <a:avLst/>
                </a:prstGeom>
                <a:solidFill>
                  <a:schemeClr val="bg1"/>
                </a:solidFill>
                <a:ln w="3240">
                  <a:solidFill>
                    <a:schemeClr val="tx1"/>
                  </a:solidFill>
                  <a:round/>
                </a:ln>
              </p:spPr>
              <p:style>
                <a:lnRef idx="0"/>
                <a:fillRef idx="0"/>
                <a:effectRef idx="0"/>
                <a:fontRef idx="minor"/>
              </p:style>
            </p:sp>
            <p:sp>
              <p:nvSpPr>
                <p:cNvPr id="1607" name="CustomShape 183"/>
                <p:cNvSpPr/>
                <p:nvPr/>
              </p:nvSpPr>
              <p:spPr>
                <a:xfrm flipV="1">
                  <a:off x="2243880" y="2160360"/>
                  <a:ext cx="56520" cy="61200"/>
                </a:xfrm>
                <a:prstGeom prst="ellipse">
                  <a:avLst/>
                </a:prstGeom>
                <a:solidFill>
                  <a:schemeClr val="bg1"/>
                </a:solidFill>
                <a:ln w="3240">
                  <a:solidFill>
                    <a:schemeClr val="tx1"/>
                  </a:solidFill>
                  <a:round/>
                </a:ln>
              </p:spPr>
              <p:style>
                <a:lnRef idx="0"/>
                <a:fillRef idx="0"/>
                <a:effectRef idx="0"/>
                <a:fontRef idx="minor"/>
              </p:style>
            </p:sp>
            <p:sp>
              <p:nvSpPr>
                <p:cNvPr id="1608" name="CustomShape 184"/>
                <p:cNvSpPr/>
                <p:nvPr/>
              </p:nvSpPr>
              <p:spPr>
                <a:xfrm flipV="1">
                  <a:off x="2300760" y="2133360"/>
                  <a:ext cx="56520" cy="61200"/>
                </a:xfrm>
                <a:prstGeom prst="ellipse">
                  <a:avLst/>
                </a:prstGeom>
                <a:solidFill>
                  <a:schemeClr val="bg1"/>
                </a:solidFill>
                <a:ln w="3240">
                  <a:solidFill>
                    <a:schemeClr val="tx1"/>
                  </a:solidFill>
                  <a:round/>
                </a:ln>
              </p:spPr>
              <p:style>
                <a:lnRef idx="0"/>
                <a:fillRef idx="0"/>
                <a:effectRef idx="0"/>
                <a:fontRef idx="minor"/>
              </p:style>
            </p:sp>
            <p:sp>
              <p:nvSpPr>
                <p:cNvPr id="1609" name="CustomShape 185"/>
                <p:cNvSpPr/>
                <p:nvPr/>
              </p:nvSpPr>
              <p:spPr>
                <a:xfrm flipV="1">
                  <a:off x="2357640" y="2133360"/>
                  <a:ext cx="56520" cy="61200"/>
                </a:xfrm>
                <a:prstGeom prst="ellipse">
                  <a:avLst/>
                </a:prstGeom>
                <a:solidFill>
                  <a:schemeClr val="bg1"/>
                </a:solidFill>
                <a:ln w="3240">
                  <a:solidFill>
                    <a:schemeClr val="tx1"/>
                  </a:solidFill>
                  <a:round/>
                </a:ln>
              </p:spPr>
              <p:style>
                <a:lnRef idx="0"/>
                <a:fillRef idx="0"/>
                <a:effectRef idx="0"/>
                <a:fontRef idx="minor"/>
              </p:style>
            </p:sp>
            <p:sp>
              <p:nvSpPr>
                <p:cNvPr id="1610" name="CustomShape 186"/>
                <p:cNvSpPr/>
                <p:nvPr/>
              </p:nvSpPr>
              <p:spPr>
                <a:xfrm flipV="1">
                  <a:off x="2414880" y="2144880"/>
                  <a:ext cx="56520" cy="61200"/>
                </a:xfrm>
                <a:prstGeom prst="ellipse">
                  <a:avLst/>
                </a:prstGeom>
                <a:solidFill>
                  <a:schemeClr val="bg1"/>
                </a:solidFill>
                <a:ln w="3240">
                  <a:solidFill>
                    <a:schemeClr val="tx1"/>
                  </a:solidFill>
                  <a:round/>
                </a:ln>
              </p:spPr>
              <p:style>
                <a:lnRef idx="0"/>
                <a:fillRef idx="0"/>
                <a:effectRef idx="0"/>
                <a:fontRef idx="minor"/>
              </p:style>
            </p:sp>
            <p:sp>
              <p:nvSpPr>
                <p:cNvPr id="1611" name="CustomShape 187"/>
                <p:cNvSpPr/>
                <p:nvPr/>
              </p:nvSpPr>
              <p:spPr>
                <a:xfrm flipV="1">
                  <a:off x="2471760" y="2137320"/>
                  <a:ext cx="56520" cy="61200"/>
                </a:xfrm>
                <a:prstGeom prst="ellipse">
                  <a:avLst/>
                </a:prstGeom>
                <a:solidFill>
                  <a:schemeClr val="bg1"/>
                </a:solidFill>
                <a:ln w="3240">
                  <a:solidFill>
                    <a:schemeClr val="tx1"/>
                  </a:solidFill>
                  <a:round/>
                </a:ln>
              </p:spPr>
              <p:style>
                <a:lnRef idx="0"/>
                <a:fillRef idx="0"/>
                <a:effectRef idx="0"/>
                <a:fontRef idx="minor"/>
              </p:style>
            </p:sp>
            <p:sp>
              <p:nvSpPr>
                <p:cNvPr id="1612" name="CustomShape 188"/>
                <p:cNvSpPr/>
                <p:nvPr/>
              </p:nvSpPr>
              <p:spPr>
                <a:xfrm flipV="1">
                  <a:off x="2528640" y="2129400"/>
                  <a:ext cx="56520" cy="61200"/>
                </a:xfrm>
                <a:prstGeom prst="ellipse">
                  <a:avLst/>
                </a:prstGeom>
                <a:solidFill>
                  <a:schemeClr val="bg1"/>
                </a:solidFill>
                <a:ln w="3240">
                  <a:solidFill>
                    <a:schemeClr val="tx1"/>
                  </a:solidFill>
                  <a:round/>
                </a:ln>
              </p:spPr>
              <p:style>
                <a:lnRef idx="0"/>
                <a:fillRef idx="0"/>
                <a:effectRef idx="0"/>
                <a:fontRef idx="minor"/>
              </p:style>
            </p:sp>
            <p:sp>
              <p:nvSpPr>
                <p:cNvPr id="1613" name="CustomShape 189"/>
                <p:cNvSpPr/>
                <p:nvPr/>
              </p:nvSpPr>
              <p:spPr>
                <a:xfrm flipV="1">
                  <a:off x="2585520" y="2137320"/>
                  <a:ext cx="56520" cy="61200"/>
                </a:xfrm>
                <a:prstGeom prst="ellipse">
                  <a:avLst/>
                </a:prstGeom>
                <a:solidFill>
                  <a:schemeClr val="bg1"/>
                </a:solidFill>
                <a:ln w="3240">
                  <a:solidFill>
                    <a:schemeClr val="tx1"/>
                  </a:solidFill>
                  <a:round/>
                </a:ln>
              </p:spPr>
              <p:style>
                <a:lnRef idx="0"/>
                <a:fillRef idx="0"/>
                <a:effectRef idx="0"/>
                <a:fontRef idx="minor"/>
              </p:style>
            </p:sp>
            <p:sp>
              <p:nvSpPr>
                <p:cNvPr id="1614" name="CustomShape 190"/>
                <p:cNvSpPr/>
                <p:nvPr/>
              </p:nvSpPr>
              <p:spPr>
                <a:xfrm flipV="1">
                  <a:off x="2642400" y="2152440"/>
                  <a:ext cx="56520" cy="61200"/>
                </a:xfrm>
                <a:prstGeom prst="ellipse">
                  <a:avLst/>
                </a:prstGeom>
                <a:solidFill>
                  <a:schemeClr val="bg1"/>
                </a:solidFill>
                <a:ln w="3240">
                  <a:solidFill>
                    <a:schemeClr val="tx1"/>
                  </a:solidFill>
                  <a:round/>
                </a:ln>
              </p:spPr>
              <p:style>
                <a:lnRef idx="0"/>
                <a:fillRef idx="0"/>
                <a:effectRef idx="0"/>
                <a:fontRef idx="minor"/>
              </p:style>
            </p:sp>
            <p:sp>
              <p:nvSpPr>
                <p:cNvPr id="1615" name="CustomShape 191"/>
                <p:cNvSpPr/>
                <p:nvPr/>
              </p:nvSpPr>
              <p:spPr>
                <a:xfrm flipV="1">
                  <a:off x="2699280" y="2148840"/>
                  <a:ext cx="56520" cy="61200"/>
                </a:xfrm>
                <a:prstGeom prst="ellipse">
                  <a:avLst/>
                </a:prstGeom>
                <a:solidFill>
                  <a:schemeClr val="bg1"/>
                </a:solidFill>
                <a:ln w="3240">
                  <a:solidFill>
                    <a:schemeClr val="tx1"/>
                  </a:solidFill>
                  <a:round/>
                </a:ln>
              </p:spPr>
              <p:style>
                <a:lnRef idx="0"/>
                <a:fillRef idx="0"/>
                <a:effectRef idx="0"/>
                <a:fontRef idx="minor"/>
              </p:style>
            </p:sp>
            <p:sp>
              <p:nvSpPr>
                <p:cNvPr id="1616" name="CustomShape 192"/>
                <p:cNvSpPr/>
                <p:nvPr/>
              </p:nvSpPr>
              <p:spPr>
                <a:xfrm flipV="1">
                  <a:off x="2756160" y="2160360"/>
                  <a:ext cx="56520" cy="61200"/>
                </a:xfrm>
                <a:prstGeom prst="ellipse">
                  <a:avLst/>
                </a:prstGeom>
                <a:solidFill>
                  <a:schemeClr val="bg1"/>
                </a:solidFill>
                <a:ln w="3240">
                  <a:solidFill>
                    <a:schemeClr val="tx1"/>
                  </a:solidFill>
                  <a:round/>
                </a:ln>
              </p:spPr>
              <p:style>
                <a:lnRef idx="0"/>
                <a:fillRef idx="0"/>
                <a:effectRef idx="0"/>
                <a:fontRef idx="minor"/>
              </p:style>
            </p:sp>
            <p:sp>
              <p:nvSpPr>
                <p:cNvPr id="1617" name="CustomShape 193"/>
                <p:cNvSpPr/>
                <p:nvPr/>
              </p:nvSpPr>
              <p:spPr>
                <a:xfrm flipV="1">
                  <a:off x="2813400" y="2167920"/>
                  <a:ext cx="56520" cy="61200"/>
                </a:xfrm>
                <a:prstGeom prst="ellipse">
                  <a:avLst/>
                </a:prstGeom>
                <a:solidFill>
                  <a:schemeClr val="bg1"/>
                </a:solidFill>
                <a:ln w="3240">
                  <a:solidFill>
                    <a:schemeClr val="tx1"/>
                  </a:solidFill>
                  <a:round/>
                </a:ln>
              </p:spPr>
              <p:style>
                <a:lnRef idx="0"/>
                <a:fillRef idx="0"/>
                <a:effectRef idx="0"/>
                <a:fontRef idx="minor"/>
              </p:style>
            </p:sp>
            <p:sp>
              <p:nvSpPr>
                <p:cNvPr id="1618" name="CustomShape 194"/>
                <p:cNvSpPr/>
                <p:nvPr/>
              </p:nvSpPr>
              <p:spPr>
                <a:xfrm flipV="1">
                  <a:off x="2870280" y="2156400"/>
                  <a:ext cx="56520" cy="61200"/>
                </a:xfrm>
                <a:prstGeom prst="ellipse">
                  <a:avLst/>
                </a:prstGeom>
                <a:solidFill>
                  <a:schemeClr val="bg1"/>
                </a:solidFill>
                <a:ln w="3240">
                  <a:solidFill>
                    <a:schemeClr val="tx1"/>
                  </a:solidFill>
                  <a:round/>
                </a:ln>
              </p:spPr>
              <p:style>
                <a:lnRef idx="0"/>
                <a:fillRef idx="0"/>
                <a:effectRef idx="0"/>
                <a:fontRef idx="minor"/>
              </p:style>
            </p:sp>
            <p:sp>
              <p:nvSpPr>
                <p:cNvPr id="1619" name="CustomShape 195"/>
                <p:cNvSpPr/>
                <p:nvPr/>
              </p:nvSpPr>
              <p:spPr>
                <a:xfrm flipV="1">
                  <a:off x="1222920" y="2148840"/>
                  <a:ext cx="56520" cy="61200"/>
                </a:xfrm>
                <a:prstGeom prst="ellipse">
                  <a:avLst/>
                </a:prstGeom>
                <a:solidFill>
                  <a:schemeClr val="bg1"/>
                </a:solidFill>
                <a:ln w="3240">
                  <a:solidFill>
                    <a:schemeClr val="tx1"/>
                  </a:solidFill>
                  <a:round/>
                </a:ln>
              </p:spPr>
              <p:style>
                <a:lnRef idx="0"/>
                <a:fillRef idx="0"/>
                <a:effectRef idx="0"/>
                <a:fontRef idx="minor"/>
              </p:style>
            </p:sp>
            <p:sp>
              <p:nvSpPr>
                <p:cNvPr id="1620" name="CustomShape 196"/>
                <p:cNvSpPr/>
                <p:nvPr/>
              </p:nvSpPr>
              <p:spPr>
                <a:xfrm flipV="1">
                  <a:off x="1279800" y="2133360"/>
                  <a:ext cx="56520" cy="61200"/>
                </a:xfrm>
                <a:prstGeom prst="ellipse">
                  <a:avLst/>
                </a:prstGeom>
                <a:solidFill>
                  <a:schemeClr val="bg1"/>
                </a:solidFill>
                <a:ln w="3240">
                  <a:solidFill>
                    <a:schemeClr val="tx1"/>
                  </a:solidFill>
                  <a:round/>
                </a:ln>
              </p:spPr>
              <p:style>
                <a:lnRef idx="0"/>
                <a:fillRef idx="0"/>
                <a:effectRef idx="0"/>
                <a:fontRef idx="minor"/>
              </p:style>
            </p:sp>
            <p:sp>
              <p:nvSpPr>
                <p:cNvPr id="1621" name="CustomShape 197"/>
                <p:cNvSpPr/>
                <p:nvPr/>
              </p:nvSpPr>
              <p:spPr>
                <a:xfrm flipV="1">
                  <a:off x="1336680" y="2144880"/>
                  <a:ext cx="56520" cy="61200"/>
                </a:xfrm>
                <a:prstGeom prst="ellipse">
                  <a:avLst/>
                </a:prstGeom>
                <a:solidFill>
                  <a:schemeClr val="bg1"/>
                </a:solidFill>
                <a:ln w="3240">
                  <a:solidFill>
                    <a:schemeClr val="tx1"/>
                  </a:solidFill>
                  <a:round/>
                </a:ln>
              </p:spPr>
              <p:style>
                <a:lnRef idx="0"/>
                <a:fillRef idx="0"/>
                <a:effectRef idx="0"/>
                <a:fontRef idx="minor"/>
              </p:style>
            </p:sp>
            <p:sp>
              <p:nvSpPr>
                <p:cNvPr id="1622" name="CustomShape 198"/>
                <p:cNvSpPr/>
                <p:nvPr/>
              </p:nvSpPr>
              <p:spPr>
                <a:xfrm flipV="1">
                  <a:off x="1393560" y="2140920"/>
                  <a:ext cx="56520" cy="61200"/>
                </a:xfrm>
                <a:prstGeom prst="ellipse">
                  <a:avLst/>
                </a:prstGeom>
                <a:solidFill>
                  <a:schemeClr val="bg1"/>
                </a:solidFill>
                <a:ln w="3240">
                  <a:solidFill>
                    <a:schemeClr val="tx1"/>
                  </a:solidFill>
                  <a:round/>
                </a:ln>
              </p:spPr>
              <p:style>
                <a:lnRef idx="0"/>
                <a:fillRef idx="0"/>
                <a:effectRef idx="0"/>
                <a:fontRef idx="minor"/>
              </p:style>
            </p:sp>
            <p:sp>
              <p:nvSpPr>
                <p:cNvPr id="1623" name="Line 199"/>
                <p:cNvSpPr/>
                <p:nvPr/>
              </p:nvSpPr>
              <p:spPr>
                <a:xfrm flipV="1">
                  <a:off x="1877400" y="1717200"/>
                  <a:ext cx="170640" cy="30960"/>
                </a:xfrm>
                <a:prstGeom prst="line">
                  <a:avLst/>
                </a:prstGeom>
                <a:ln w="3240">
                  <a:solidFill>
                    <a:schemeClr val="tx1"/>
                  </a:solidFill>
                  <a:round/>
                </a:ln>
              </p:spPr>
              <p:style>
                <a:lnRef idx="0"/>
                <a:fillRef idx="0"/>
                <a:effectRef idx="0"/>
                <a:fontRef idx="minor"/>
              </p:style>
            </p:sp>
            <p:sp>
              <p:nvSpPr>
                <p:cNvPr id="1624" name="Line 200"/>
                <p:cNvSpPr/>
                <p:nvPr/>
              </p:nvSpPr>
              <p:spPr>
                <a:xfrm flipH="1">
                  <a:off x="2471400" y="2912040"/>
                  <a:ext cx="199440" cy="61560"/>
                </a:xfrm>
                <a:prstGeom prst="line">
                  <a:avLst/>
                </a:prstGeom>
                <a:ln w="3240">
                  <a:solidFill>
                    <a:schemeClr val="tx1"/>
                  </a:solidFill>
                  <a:round/>
                </a:ln>
              </p:spPr>
              <p:style>
                <a:lnRef idx="0"/>
                <a:fillRef idx="0"/>
                <a:effectRef idx="0"/>
                <a:fontRef idx="minor"/>
              </p:style>
            </p:sp>
            <p:sp>
              <p:nvSpPr>
                <p:cNvPr id="1625" name="Line 201"/>
                <p:cNvSpPr/>
                <p:nvPr/>
              </p:nvSpPr>
              <p:spPr>
                <a:xfrm flipH="1" flipV="1">
                  <a:off x="2442960" y="2727720"/>
                  <a:ext cx="227880" cy="123120"/>
                </a:xfrm>
                <a:prstGeom prst="line">
                  <a:avLst/>
                </a:prstGeom>
                <a:ln w="3240">
                  <a:solidFill>
                    <a:schemeClr val="tx1"/>
                  </a:solidFill>
                  <a:round/>
                </a:ln>
              </p:spPr>
              <p:style>
                <a:lnRef idx="0"/>
                <a:fillRef idx="0"/>
                <a:effectRef idx="0"/>
                <a:fontRef idx="minor"/>
              </p:style>
            </p:sp>
            <p:sp>
              <p:nvSpPr>
                <p:cNvPr id="1626" name="Line 202"/>
                <p:cNvSpPr/>
                <p:nvPr/>
              </p:nvSpPr>
              <p:spPr>
                <a:xfrm flipH="1" flipV="1">
                  <a:off x="2147760" y="2562480"/>
                  <a:ext cx="227520" cy="123120"/>
                </a:xfrm>
                <a:prstGeom prst="line">
                  <a:avLst/>
                </a:prstGeom>
                <a:ln w="3240">
                  <a:solidFill>
                    <a:schemeClr val="tx1"/>
                  </a:solidFill>
                  <a:round/>
                </a:ln>
              </p:spPr>
              <p:style>
                <a:lnRef idx="0"/>
                <a:fillRef idx="0"/>
                <a:effectRef idx="0"/>
                <a:fontRef idx="minor"/>
              </p:style>
            </p:sp>
            <p:sp>
              <p:nvSpPr>
                <p:cNvPr id="1627" name="Line 203"/>
                <p:cNvSpPr/>
                <p:nvPr/>
              </p:nvSpPr>
              <p:spPr>
                <a:xfrm flipH="1">
                  <a:off x="2414520" y="2943000"/>
                  <a:ext cx="284760" cy="399600"/>
                </a:xfrm>
                <a:prstGeom prst="line">
                  <a:avLst/>
                </a:prstGeom>
                <a:ln w="3240">
                  <a:solidFill>
                    <a:schemeClr val="tx1"/>
                  </a:solidFill>
                  <a:round/>
                </a:ln>
              </p:spPr>
              <p:style>
                <a:lnRef idx="0"/>
                <a:fillRef idx="0"/>
                <a:effectRef idx="0"/>
                <a:fontRef idx="minor"/>
              </p:style>
            </p:sp>
            <p:sp>
              <p:nvSpPr>
                <p:cNvPr id="1628" name="Line 204"/>
                <p:cNvSpPr/>
                <p:nvPr/>
              </p:nvSpPr>
              <p:spPr>
                <a:xfrm flipH="1">
                  <a:off x="2442960" y="2881440"/>
                  <a:ext cx="227880" cy="30600"/>
                </a:xfrm>
                <a:prstGeom prst="line">
                  <a:avLst/>
                </a:prstGeom>
                <a:ln w="3240">
                  <a:solidFill>
                    <a:schemeClr val="tx1"/>
                  </a:solidFill>
                  <a:round/>
                </a:ln>
              </p:spPr>
              <p:style>
                <a:lnRef idx="0"/>
                <a:fillRef idx="0"/>
                <a:effectRef idx="0"/>
                <a:fontRef idx="minor"/>
              </p:style>
            </p:sp>
            <p:sp>
              <p:nvSpPr>
                <p:cNvPr id="1629" name="Line 205"/>
                <p:cNvSpPr/>
                <p:nvPr/>
              </p:nvSpPr>
              <p:spPr>
                <a:xfrm flipH="1">
                  <a:off x="2112120" y="2923560"/>
                  <a:ext cx="227880" cy="30960"/>
                </a:xfrm>
                <a:prstGeom prst="line">
                  <a:avLst/>
                </a:prstGeom>
                <a:ln w="3240">
                  <a:solidFill>
                    <a:schemeClr val="tx1"/>
                  </a:solidFill>
                  <a:round/>
                </a:ln>
              </p:spPr>
              <p:style>
                <a:lnRef idx="0"/>
                <a:fillRef idx="0"/>
                <a:effectRef idx="0"/>
                <a:fontRef idx="minor"/>
              </p:style>
            </p:sp>
          </p:grpSp>
        </p:grpSp>
        <p:sp>
          <p:nvSpPr>
            <p:cNvPr id="1630" name="CustomShape 206"/>
            <p:cNvSpPr/>
            <p:nvPr/>
          </p:nvSpPr>
          <p:spPr>
            <a:xfrm>
              <a:off x="2553840" y="1543680"/>
              <a:ext cx="488160" cy="217080"/>
            </a:xfrm>
            <a:prstGeom prst="rect">
              <a:avLst/>
            </a:prstGeom>
            <a:solidFill>
              <a:schemeClr val="bg1"/>
            </a:solidFill>
            <a:ln w="9360">
              <a:noFill/>
            </a:ln>
          </p:spPr>
          <p:style>
            <a:lnRef idx="0"/>
            <a:fillRef idx="0"/>
            <a:effectRef idx="0"/>
            <a:fontRef idx="minor"/>
          </p:style>
          <p:txBody>
            <a:bodyPr wrap="none" lIns="90000" rIns="90000" tIns="45000" bIns="45000" anchor="ctr"/>
            <a:p>
              <a:pPr algn="ctr">
                <a:lnSpc>
                  <a:spcPct val="100000"/>
                </a:lnSpc>
              </a:pPr>
              <a:r>
                <a:rPr b="1" lang="en-US" sz="1200" spc="-1" strike="noStrike">
                  <a:solidFill>
                    <a:srgbClr val="000000"/>
                  </a:solidFill>
                  <a:latin typeface="Times New Roman"/>
                </a:rPr>
                <a:t>V-Type </a:t>
              </a:r>
              <a:endParaRPr b="0" lang="en-US" sz="1200" spc="-1" strike="noStrike">
                <a:latin typeface="Arial"/>
              </a:endParaRPr>
            </a:p>
            <a:p>
              <a:pPr algn="ctr">
                <a:lnSpc>
                  <a:spcPct val="100000"/>
                </a:lnSpc>
              </a:pPr>
              <a:r>
                <a:rPr b="1" lang="en-US" sz="1200" spc="-1" strike="noStrike">
                  <a:solidFill>
                    <a:srgbClr val="000000"/>
                  </a:solidFill>
                  <a:latin typeface="Times New Roman"/>
                </a:rPr>
                <a:t>Ig domain</a:t>
              </a:r>
              <a:endParaRPr b="0" lang="en-US" sz="1200" spc="-1" strike="noStrike">
                <a:latin typeface="Arial"/>
              </a:endParaRPr>
            </a:p>
          </p:txBody>
        </p:sp>
        <p:sp>
          <p:nvSpPr>
            <p:cNvPr id="1631" name="CustomShape 207"/>
            <p:cNvSpPr/>
            <p:nvPr/>
          </p:nvSpPr>
          <p:spPr>
            <a:xfrm>
              <a:off x="1325160" y="1498320"/>
              <a:ext cx="963000" cy="516600"/>
            </a:xfrm>
            <a:prstGeom prst="rect">
              <a:avLst/>
            </a:prstGeom>
            <a:solidFill>
              <a:schemeClr val="bg1"/>
            </a:solidFill>
            <a:ln w="9360">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Times New Roman"/>
                </a:rPr>
                <a:t>Ig anchor </a:t>
              </a:r>
              <a:endParaRPr b="0" lang="en-US" sz="1400" spc="-1" strike="noStrike">
                <a:latin typeface="Arial"/>
              </a:endParaRPr>
            </a:p>
            <a:p>
              <a:pPr>
                <a:lnSpc>
                  <a:spcPct val="100000"/>
                </a:lnSpc>
              </a:pPr>
              <a:r>
                <a:rPr b="1" lang="en-US" sz="1400" spc="-1" strike="noStrike">
                  <a:solidFill>
                    <a:srgbClr val="000000"/>
                  </a:solidFill>
                  <a:latin typeface="Times New Roman"/>
                </a:rPr>
                <a:t>cysteins</a:t>
              </a:r>
              <a:endParaRPr b="0" lang="en-US" sz="1400" spc="-1" strike="noStrike">
                <a:latin typeface="Arial"/>
              </a:endParaRPr>
            </a:p>
          </p:txBody>
        </p:sp>
        <p:sp>
          <p:nvSpPr>
            <p:cNvPr id="1632" name="CustomShape 208"/>
            <p:cNvSpPr/>
            <p:nvPr/>
          </p:nvSpPr>
          <p:spPr>
            <a:xfrm>
              <a:off x="2647440" y="2768760"/>
              <a:ext cx="257760" cy="217080"/>
            </a:xfrm>
            <a:prstGeom prst="rect">
              <a:avLst/>
            </a:prstGeom>
            <a:solidFill>
              <a:schemeClr val="bg1"/>
            </a:solidFill>
            <a:ln w="9360">
              <a:noFill/>
            </a:ln>
          </p:spPr>
          <p:style>
            <a:lnRef idx="0"/>
            <a:fillRef idx="0"/>
            <a:effectRef idx="0"/>
            <a:fontRef idx="minor"/>
          </p:style>
          <p:txBody>
            <a:bodyPr wrap="none" lIns="90000" rIns="90000" tIns="45000" bIns="45000" anchor="ctr"/>
            <a:p>
              <a:pPr algn="ctr">
                <a:lnSpc>
                  <a:spcPct val="100000"/>
                </a:lnSpc>
              </a:pPr>
              <a:r>
                <a:rPr b="1" lang="en-US" sz="1600" spc="-1" strike="noStrike">
                  <a:solidFill>
                    <a:srgbClr val="000000"/>
                  </a:solidFill>
                  <a:latin typeface="Times New Roman"/>
                </a:rPr>
                <a:t>ITIM</a:t>
              </a:r>
              <a:endParaRPr b="0" lang="en-US" sz="1600" spc="-1" strike="noStrike">
                <a:latin typeface="Arial"/>
              </a:endParaRPr>
            </a:p>
          </p:txBody>
        </p:sp>
      </p:grpSp>
      <p:sp>
        <p:nvSpPr>
          <p:cNvPr id="1633" name="CustomShape 209"/>
          <p:cNvSpPr/>
          <p:nvPr/>
        </p:nvSpPr>
        <p:spPr>
          <a:xfrm>
            <a:off x="1616040" y="929520"/>
            <a:ext cx="1116720" cy="395280"/>
          </a:xfrm>
          <a:prstGeom prst="rect">
            <a:avLst/>
          </a:prstGeom>
          <a:noFill/>
          <a:ln w="9360">
            <a:noFill/>
          </a:ln>
        </p:spPr>
        <p:style>
          <a:lnRef idx="0"/>
          <a:fillRef idx="0"/>
          <a:effectRef idx="0"/>
          <a:fontRef idx="minor"/>
        </p:style>
        <p:txBody>
          <a:bodyPr wrap="none" lIns="90000" rIns="90000" tIns="45000" bIns="45000"/>
          <a:p>
            <a:pPr algn="ctr">
              <a:lnSpc>
                <a:spcPct val="100000"/>
              </a:lnSpc>
            </a:pPr>
            <a:r>
              <a:rPr b="1" lang="en-US" sz="2000" spc="-1" strike="noStrike">
                <a:solidFill>
                  <a:srgbClr val="c00000"/>
                </a:solidFill>
                <a:latin typeface="Arial"/>
              </a:rPr>
              <a:t>CD300a</a:t>
            </a:r>
            <a:endParaRPr b="0" lang="en-US" sz="2000" spc="-1" strike="noStrike">
              <a:latin typeface="Arial"/>
            </a:endParaRPr>
          </a:p>
        </p:txBody>
      </p:sp>
      <p:sp>
        <p:nvSpPr>
          <p:cNvPr id="1634" name="CustomShape 210"/>
          <p:cNvSpPr/>
          <p:nvPr/>
        </p:nvSpPr>
        <p:spPr>
          <a:xfrm>
            <a:off x="12240" y="3543120"/>
            <a:ext cx="4427640" cy="3107880"/>
          </a:xfrm>
          <a:prstGeom prst="rect">
            <a:avLst/>
          </a:prstGeom>
          <a:noFill/>
          <a:ln>
            <a:noFill/>
          </a:ln>
        </p:spPr>
        <p:style>
          <a:lnRef idx="0"/>
          <a:fillRef idx="0"/>
          <a:effectRef idx="0"/>
          <a:fontRef idx="minor"/>
        </p:style>
        <p:txBody>
          <a:bodyPr lIns="90000" rIns="90000" tIns="45000" bIns="45000"/>
          <a:p>
            <a:pPr marL="285840" indent="-285480">
              <a:lnSpc>
                <a:spcPct val="100000"/>
              </a:lnSpc>
              <a:buClr>
                <a:srgbClr val="000000"/>
              </a:buClr>
              <a:buFont typeface="Arial"/>
              <a:buChar char="•"/>
            </a:pPr>
            <a:r>
              <a:rPr b="0" lang="en-US" sz="1800" spc="-1" strike="noStrike">
                <a:solidFill>
                  <a:srgbClr val="000000"/>
                </a:solidFill>
                <a:latin typeface="Arial"/>
              </a:rPr>
              <a:t>It belongs to the Ig superfamily</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rPr>
              <a:t>3 classical and one non classical ITIMs</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rPr>
              <a:t>Expressed on NK cells, neutrophils, T and B lymphocytes, </a:t>
            </a:r>
            <a:r>
              <a:rPr b="1" lang="en-US" sz="1800" spc="-1" strike="noStrike" u="sng">
                <a:solidFill>
                  <a:srgbClr val="000000"/>
                </a:solidFill>
                <a:uFillTx/>
                <a:latin typeface="Arial"/>
              </a:rPr>
              <a:t>mast cells</a:t>
            </a:r>
            <a:r>
              <a:rPr b="0" lang="en-US" sz="1800" spc="-1" strike="noStrike">
                <a:solidFill>
                  <a:srgbClr val="000000"/>
                </a:solidFill>
                <a:latin typeface="Arial"/>
              </a:rPr>
              <a:t>, </a:t>
            </a:r>
            <a:r>
              <a:rPr b="1" lang="en-US" sz="1800" spc="-1" strike="noStrike" u="sng">
                <a:solidFill>
                  <a:srgbClr val="000000"/>
                </a:solidFill>
                <a:uFillTx/>
                <a:latin typeface="Arial"/>
              </a:rPr>
              <a:t>eosinophils</a:t>
            </a:r>
            <a:r>
              <a:rPr b="0" lang="en-US" sz="1800" spc="-1" strike="noStrike" u="sng">
                <a:solidFill>
                  <a:srgbClr val="000000"/>
                </a:solidFill>
                <a:uFillTx/>
                <a:latin typeface="Arial"/>
              </a:rPr>
              <a:t>, </a:t>
            </a:r>
            <a:r>
              <a:rPr b="1" lang="en-US" sz="1800" spc="-1" strike="noStrike" u="sng">
                <a:solidFill>
                  <a:srgbClr val="000000"/>
                </a:solidFill>
                <a:uFillTx/>
                <a:latin typeface="Arial"/>
              </a:rPr>
              <a:t>basophils</a:t>
            </a:r>
            <a:r>
              <a:rPr b="1" lang="en-US" sz="1800" spc="-1" strike="noStrike">
                <a:solidFill>
                  <a:srgbClr val="000000"/>
                </a:solidFill>
                <a:latin typeface="Arial"/>
              </a:rPr>
              <a:t>.</a:t>
            </a:r>
            <a:r>
              <a:rPr b="0" lang="en-US" sz="1800" spc="-1" strike="noStrike">
                <a:solidFill>
                  <a:srgbClr val="000000"/>
                </a:solidFill>
                <a:latin typeface="Arial"/>
              </a:rPr>
              <a:t> Expressed on malignant cells</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rPr>
              <a:t>CD300a recognizes phosphatidyl serine (PS) and phosphatidylethanolamine (PE) on apoptotic cells </a:t>
            </a:r>
            <a:endParaRPr b="0" lang="en-US" sz="1800" spc="-1" strike="noStrike">
              <a:latin typeface="Arial"/>
            </a:endParaRPr>
          </a:p>
          <a:p>
            <a:pPr>
              <a:lnSpc>
                <a:spcPct val="100000"/>
              </a:lnSpc>
            </a:pPr>
            <a:endParaRPr b="0" lang="en-US" sz="1800" spc="-1" strike="noStrike">
              <a:latin typeface="Arial"/>
            </a:endParaRPr>
          </a:p>
        </p:txBody>
      </p:sp>
      <p:sp>
        <p:nvSpPr>
          <p:cNvPr id="1635" name="CustomShape 211"/>
          <p:cNvSpPr/>
          <p:nvPr/>
        </p:nvSpPr>
        <p:spPr>
          <a:xfrm>
            <a:off x="4417560" y="857160"/>
            <a:ext cx="4345200" cy="5534280"/>
          </a:xfrm>
          <a:prstGeom prst="rect">
            <a:avLst/>
          </a:prstGeom>
          <a:noFill/>
          <a:ln w="38160">
            <a:solidFill>
              <a:srgbClr val="c00000"/>
            </a:solidFill>
            <a:round/>
          </a:ln>
        </p:spPr>
        <p:style>
          <a:lnRef idx="2">
            <a:schemeClr val="accent1">
              <a:shade val="50000"/>
            </a:schemeClr>
          </a:lnRef>
          <a:fillRef idx="1">
            <a:schemeClr val="accent1"/>
          </a:fillRef>
          <a:effectRef idx="0">
            <a:schemeClr val="accent1"/>
          </a:effectRef>
          <a:fontRef idx="minor"/>
        </p:style>
      </p:sp>
      <p:sp>
        <p:nvSpPr>
          <p:cNvPr id="1636" name="CustomShape 212"/>
          <p:cNvSpPr/>
          <p:nvPr/>
        </p:nvSpPr>
        <p:spPr>
          <a:xfrm>
            <a:off x="6288480" y="929520"/>
            <a:ext cx="1071000" cy="395280"/>
          </a:xfrm>
          <a:prstGeom prst="rect">
            <a:avLst/>
          </a:prstGeom>
          <a:noFill/>
          <a:ln w="9360">
            <a:noFill/>
          </a:ln>
        </p:spPr>
        <p:style>
          <a:lnRef idx="0"/>
          <a:fillRef idx="0"/>
          <a:effectRef idx="0"/>
          <a:fontRef idx="minor"/>
        </p:style>
        <p:txBody>
          <a:bodyPr wrap="none" lIns="90000" rIns="90000" tIns="45000" bIns="45000"/>
          <a:p>
            <a:pPr algn="ctr">
              <a:lnSpc>
                <a:spcPct val="100000"/>
              </a:lnSpc>
            </a:pPr>
            <a:r>
              <a:rPr b="1" lang="en-US" sz="2000" spc="-1" strike="noStrike">
                <a:solidFill>
                  <a:srgbClr val="c00000"/>
                </a:solidFill>
                <a:latin typeface="Arial"/>
              </a:rPr>
              <a:t>Siglec7</a:t>
            </a:r>
            <a:endParaRPr b="0" lang="en-US" sz="2000" spc="-1" strike="noStrike">
              <a:latin typeface="Arial"/>
            </a:endParaRPr>
          </a:p>
        </p:txBody>
      </p:sp>
      <p:grpSp>
        <p:nvGrpSpPr>
          <p:cNvPr id="1637" name="Group 213"/>
          <p:cNvGrpSpPr/>
          <p:nvPr/>
        </p:nvGrpSpPr>
        <p:grpSpPr>
          <a:xfrm>
            <a:off x="6172200" y="1403280"/>
            <a:ext cx="1285560" cy="2057040"/>
            <a:chOff x="6172200" y="1403280"/>
            <a:chExt cx="1285560" cy="2057040"/>
          </a:xfrm>
        </p:grpSpPr>
        <p:sp>
          <p:nvSpPr>
            <p:cNvPr id="1638" name="CustomShape 214"/>
            <p:cNvSpPr/>
            <p:nvPr/>
          </p:nvSpPr>
          <p:spPr>
            <a:xfrm>
              <a:off x="6792480" y="1455840"/>
              <a:ext cx="20916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Times New Roman"/>
                </a:rPr>
                <a:t>V</a:t>
              </a:r>
              <a:endParaRPr b="0" lang="en-US" sz="1400" spc="-1" strike="noStrike">
                <a:latin typeface="Arial"/>
              </a:endParaRPr>
            </a:p>
          </p:txBody>
        </p:sp>
        <p:sp>
          <p:nvSpPr>
            <p:cNvPr id="1639" name="CustomShape 215"/>
            <p:cNvSpPr/>
            <p:nvPr/>
          </p:nvSpPr>
          <p:spPr>
            <a:xfrm>
              <a:off x="6622200" y="2378160"/>
              <a:ext cx="47340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Times New Roman"/>
                </a:rPr>
                <a:t>C2</a:t>
              </a:r>
              <a:endParaRPr b="0" lang="en-US" sz="1400" spc="-1" strike="noStrike">
                <a:latin typeface="Arial"/>
              </a:endParaRPr>
            </a:p>
          </p:txBody>
        </p:sp>
        <p:sp>
          <p:nvSpPr>
            <p:cNvPr id="1640" name="CustomShape 216"/>
            <p:cNvSpPr/>
            <p:nvPr/>
          </p:nvSpPr>
          <p:spPr>
            <a:xfrm>
              <a:off x="6624720" y="1946520"/>
              <a:ext cx="47340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Times New Roman"/>
                </a:rPr>
                <a:t>C2</a:t>
              </a:r>
              <a:endParaRPr b="0" lang="en-US" sz="1400" spc="-1" strike="noStrike">
                <a:latin typeface="Arial"/>
              </a:endParaRPr>
            </a:p>
          </p:txBody>
        </p:sp>
        <p:sp>
          <p:nvSpPr>
            <p:cNvPr id="1641" name="CustomShape 217"/>
            <p:cNvSpPr/>
            <p:nvPr/>
          </p:nvSpPr>
          <p:spPr>
            <a:xfrm>
              <a:off x="6772320" y="2988000"/>
              <a:ext cx="118800" cy="140760"/>
            </a:xfrm>
            <a:prstGeom prst="ellipse">
              <a:avLst/>
            </a:prstGeom>
            <a:gradFill rotWithShape="0">
              <a:gsLst>
                <a:gs pos="0">
                  <a:schemeClr val="bg1"/>
                </a:gs>
                <a:gs pos="100000">
                  <a:srgbClr val="ff0000"/>
                </a:gs>
              </a:gsLst>
              <a:lin ang="0"/>
            </a:gradFill>
            <a:ln w="9360">
              <a:solidFill>
                <a:schemeClr val="tx1"/>
              </a:solidFill>
              <a:round/>
            </a:ln>
          </p:spPr>
          <p:style>
            <a:lnRef idx="0"/>
            <a:fillRef idx="0"/>
            <a:effectRef idx="0"/>
            <a:fontRef idx="minor"/>
          </p:style>
        </p:sp>
        <p:sp>
          <p:nvSpPr>
            <p:cNvPr id="1642" name="CustomShape 218"/>
            <p:cNvSpPr/>
            <p:nvPr/>
          </p:nvSpPr>
          <p:spPr>
            <a:xfrm>
              <a:off x="6718680" y="3203640"/>
              <a:ext cx="118800" cy="140760"/>
            </a:xfrm>
            <a:prstGeom prst="ellipse">
              <a:avLst/>
            </a:prstGeom>
            <a:gradFill rotWithShape="0">
              <a:gsLst>
                <a:gs pos="0">
                  <a:schemeClr val="bg1"/>
                </a:gs>
                <a:gs pos="100000">
                  <a:srgbClr val="3366ff"/>
                </a:gs>
              </a:gsLst>
              <a:lin ang="0"/>
            </a:gradFill>
            <a:ln w="9360">
              <a:solidFill>
                <a:schemeClr val="tx1"/>
              </a:solidFill>
              <a:round/>
            </a:ln>
          </p:spPr>
          <p:style>
            <a:lnRef idx="0"/>
            <a:fillRef idx="0"/>
            <a:effectRef idx="0"/>
            <a:fontRef idx="minor"/>
          </p:style>
        </p:sp>
        <p:grpSp>
          <p:nvGrpSpPr>
            <p:cNvPr id="1643" name="Group 219"/>
            <p:cNvGrpSpPr/>
            <p:nvPr/>
          </p:nvGrpSpPr>
          <p:grpSpPr>
            <a:xfrm>
              <a:off x="6634080" y="1403280"/>
              <a:ext cx="605880" cy="2057040"/>
              <a:chOff x="6634080" y="1403280"/>
              <a:chExt cx="605880" cy="2057040"/>
            </a:xfrm>
          </p:grpSpPr>
          <p:sp>
            <p:nvSpPr>
              <p:cNvPr id="1644" name="CustomShape 220"/>
              <p:cNvSpPr/>
              <p:nvPr/>
            </p:nvSpPr>
            <p:spPr>
              <a:xfrm flipV="1">
                <a:off x="6764760" y="1921680"/>
                <a:ext cx="388080" cy="405720"/>
              </a:xfrm>
              <a:custGeom>
                <a:avLst/>
                <a:gdLst/>
                <a:ahLst/>
                <a:rect l="l" t="t" r="r" b="b"/>
                <a:pathLst>
                  <a:path w="40417" h="43200">
                    <a:moveTo>
                      <a:pt x="489" y="10170"/>
                    </a:moveTo>
                    <a:cubicBezTo>
                      <a:pt x="4433" y="3844"/>
                      <a:pt x="11361" y="-1"/>
                      <a:pt x="18817" y="0"/>
                    </a:cubicBezTo>
                    <a:cubicBezTo>
                      <a:pt x="30746" y="0"/>
                      <a:pt x="40417" y="9670"/>
                      <a:pt x="40417" y="21600"/>
                    </a:cubicBezTo>
                    <a:cubicBezTo>
                      <a:pt x="40417" y="33529"/>
                      <a:pt x="30746" y="43200"/>
                      <a:pt x="18817" y="43200"/>
                    </a:cubicBezTo>
                    <a:cubicBezTo>
                      <a:pt x="11020" y="43200"/>
                      <a:pt x="3828" y="38998"/>
                      <a:pt x="0" y="32205"/>
                    </a:cubicBezTo>
                    <a:moveTo>
                      <a:pt x="489" y="10170"/>
                    </a:moveTo>
                    <a:cubicBezTo>
                      <a:pt x="4433" y="3844"/>
                      <a:pt x="11361" y="-1"/>
                      <a:pt x="18817" y="0"/>
                    </a:cubicBezTo>
                    <a:cubicBezTo>
                      <a:pt x="30746" y="0"/>
                      <a:pt x="40417" y="9670"/>
                      <a:pt x="40417" y="21600"/>
                    </a:cubicBezTo>
                    <a:cubicBezTo>
                      <a:pt x="40417" y="33529"/>
                      <a:pt x="30746" y="43200"/>
                      <a:pt x="18817" y="43200"/>
                    </a:cubicBezTo>
                    <a:cubicBezTo>
                      <a:pt x="11020" y="43200"/>
                      <a:pt x="3828" y="38998"/>
                      <a:pt x="0" y="32205"/>
                    </a:cubicBezTo>
                    <a:lnTo>
                      <a:pt x="18817" y="21600"/>
                    </a:lnTo>
                    <a:lnTo>
                      <a:pt x="489" y="10170"/>
                    </a:lnTo>
                    <a:close/>
                  </a:path>
                </a:pathLst>
              </a:custGeom>
              <a:noFill/>
              <a:ln w="15840">
                <a:solidFill>
                  <a:schemeClr val="tx1"/>
                </a:solidFill>
                <a:round/>
              </a:ln>
            </p:spPr>
            <p:style>
              <a:lnRef idx="0"/>
              <a:fillRef idx="0"/>
              <a:effectRef idx="0"/>
              <a:fontRef idx="minor"/>
            </p:style>
          </p:sp>
          <p:sp>
            <p:nvSpPr>
              <p:cNvPr id="1645" name="CustomShape 221"/>
              <p:cNvSpPr/>
              <p:nvPr/>
            </p:nvSpPr>
            <p:spPr>
              <a:xfrm>
                <a:off x="6634080" y="2626920"/>
                <a:ext cx="273960" cy="833400"/>
              </a:xfrm>
              <a:custGeom>
                <a:avLst/>
                <a:gdLst/>
                <a:ahLst/>
                <a:rect l="l" t="t" r="r" b="b"/>
                <a:pathLst>
                  <a:path w="329" h="1122">
                    <a:moveTo>
                      <a:pt x="161" y="0"/>
                    </a:moveTo>
                    <a:cubicBezTo>
                      <a:pt x="158" y="97"/>
                      <a:pt x="183" y="159"/>
                      <a:pt x="137" y="228"/>
                    </a:cubicBezTo>
                    <a:cubicBezTo>
                      <a:pt x="149" y="286"/>
                      <a:pt x="157" y="258"/>
                      <a:pt x="149" y="330"/>
                    </a:cubicBezTo>
                    <a:cubicBezTo>
                      <a:pt x="150" y="335"/>
                      <a:pt x="157" y="381"/>
                      <a:pt x="161" y="390"/>
                    </a:cubicBezTo>
                    <a:cubicBezTo>
                      <a:pt x="167" y="403"/>
                      <a:pt x="185" y="426"/>
                      <a:pt x="185" y="426"/>
                    </a:cubicBezTo>
                    <a:cubicBezTo>
                      <a:pt x="176" y="460"/>
                      <a:pt x="165" y="450"/>
                      <a:pt x="155" y="480"/>
                    </a:cubicBezTo>
                    <a:cubicBezTo>
                      <a:pt x="172" y="532"/>
                      <a:pt x="289" y="525"/>
                      <a:pt x="329" y="528"/>
                    </a:cubicBezTo>
                    <a:cubicBezTo>
                      <a:pt x="279" y="553"/>
                      <a:pt x="228" y="575"/>
                      <a:pt x="179" y="600"/>
                    </a:cubicBezTo>
                    <a:cubicBezTo>
                      <a:pt x="163" y="608"/>
                      <a:pt x="142" y="626"/>
                      <a:pt x="125" y="630"/>
                    </a:cubicBezTo>
                    <a:cubicBezTo>
                      <a:pt x="96" y="637"/>
                      <a:pt x="65" y="637"/>
                      <a:pt x="35" y="642"/>
                    </a:cubicBezTo>
                    <a:cubicBezTo>
                      <a:pt x="0" y="748"/>
                      <a:pt x="237" y="702"/>
                      <a:pt x="251" y="702"/>
                    </a:cubicBezTo>
                    <a:cubicBezTo>
                      <a:pt x="284" y="802"/>
                      <a:pt x="181" y="777"/>
                      <a:pt x="119" y="780"/>
                    </a:cubicBezTo>
                    <a:cubicBezTo>
                      <a:pt x="113" y="781"/>
                      <a:pt x="45" y="790"/>
                      <a:pt x="77" y="816"/>
                    </a:cubicBezTo>
                    <a:cubicBezTo>
                      <a:pt x="96" y="831"/>
                      <a:pt x="125" y="824"/>
                      <a:pt x="149" y="828"/>
                    </a:cubicBezTo>
                    <a:cubicBezTo>
                      <a:pt x="178" y="833"/>
                      <a:pt x="203" y="842"/>
                      <a:pt x="233" y="846"/>
                    </a:cubicBezTo>
                    <a:cubicBezTo>
                      <a:pt x="218" y="922"/>
                      <a:pt x="241" y="837"/>
                      <a:pt x="209" y="894"/>
                    </a:cubicBezTo>
                    <a:cubicBezTo>
                      <a:pt x="203" y="905"/>
                      <a:pt x="197" y="930"/>
                      <a:pt x="197" y="930"/>
                    </a:cubicBezTo>
                    <a:cubicBezTo>
                      <a:pt x="191" y="1007"/>
                      <a:pt x="185" y="1040"/>
                      <a:pt x="185" y="1122"/>
                    </a:cubicBezTo>
                  </a:path>
                </a:pathLst>
              </a:custGeom>
              <a:noFill/>
              <a:ln w="15840">
                <a:solidFill>
                  <a:schemeClr val="tx1"/>
                </a:solidFill>
                <a:round/>
              </a:ln>
            </p:spPr>
            <p:style>
              <a:lnRef idx="0"/>
              <a:fillRef idx="0"/>
              <a:effectRef idx="0"/>
              <a:fontRef idx="minor"/>
            </p:style>
          </p:sp>
          <p:sp>
            <p:nvSpPr>
              <p:cNvPr id="1646" name="Line 222"/>
              <p:cNvSpPr/>
              <p:nvPr/>
            </p:nvSpPr>
            <p:spPr>
              <a:xfrm>
                <a:off x="6767280" y="2481480"/>
                <a:ext cx="360" cy="84960"/>
              </a:xfrm>
              <a:prstGeom prst="line">
                <a:avLst/>
              </a:prstGeom>
              <a:ln w="15840">
                <a:solidFill>
                  <a:schemeClr val="tx1"/>
                </a:solidFill>
                <a:round/>
              </a:ln>
            </p:spPr>
            <p:style>
              <a:lnRef idx="0"/>
              <a:fillRef idx="0"/>
              <a:effectRef idx="0"/>
              <a:fontRef idx="minor"/>
            </p:style>
          </p:sp>
          <p:sp>
            <p:nvSpPr>
              <p:cNvPr id="1647" name="CustomShape 223"/>
              <p:cNvSpPr/>
              <p:nvPr/>
            </p:nvSpPr>
            <p:spPr>
              <a:xfrm flipV="1">
                <a:off x="6756480" y="1000080"/>
                <a:ext cx="483480" cy="402840"/>
              </a:xfrm>
              <a:custGeom>
                <a:avLst/>
                <a:gdLst/>
                <a:ahLst/>
                <a:rect l="l" t="t" r="r" b="b"/>
                <a:pathLst>
                  <a:path w="40417" h="43200">
                    <a:moveTo>
                      <a:pt x="489" y="10170"/>
                    </a:moveTo>
                    <a:cubicBezTo>
                      <a:pt x="4433" y="3844"/>
                      <a:pt x="11361" y="-1"/>
                      <a:pt x="18817" y="0"/>
                    </a:cubicBezTo>
                    <a:cubicBezTo>
                      <a:pt x="30746" y="0"/>
                      <a:pt x="40417" y="9670"/>
                      <a:pt x="40417" y="21600"/>
                    </a:cubicBezTo>
                    <a:cubicBezTo>
                      <a:pt x="40417" y="33529"/>
                      <a:pt x="30746" y="43200"/>
                      <a:pt x="18817" y="43200"/>
                    </a:cubicBezTo>
                    <a:cubicBezTo>
                      <a:pt x="11020" y="43200"/>
                      <a:pt x="3828" y="38998"/>
                      <a:pt x="0" y="32205"/>
                    </a:cubicBezTo>
                    <a:moveTo>
                      <a:pt x="489" y="10170"/>
                    </a:moveTo>
                    <a:cubicBezTo>
                      <a:pt x="4433" y="3844"/>
                      <a:pt x="11361" y="-1"/>
                      <a:pt x="18817" y="0"/>
                    </a:cubicBezTo>
                    <a:cubicBezTo>
                      <a:pt x="30746" y="0"/>
                      <a:pt x="40417" y="9670"/>
                      <a:pt x="40417" y="21600"/>
                    </a:cubicBezTo>
                    <a:cubicBezTo>
                      <a:pt x="40417" y="33529"/>
                      <a:pt x="30746" y="43200"/>
                      <a:pt x="18817" y="43200"/>
                    </a:cubicBezTo>
                    <a:cubicBezTo>
                      <a:pt x="11020" y="43200"/>
                      <a:pt x="3828" y="38998"/>
                      <a:pt x="0" y="32205"/>
                    </a:cubicBezTo>
                    <a:lnTo>
                      <a:pt x="18817" y="21600"/>
                    </a:lnTo>
                    <a:lnTo>
                      <a:pt x="489" y="10170"/>
                    </a:lnTo>
                    <a:close/>
                  </a:path>
                </a:pathLst>
              </a:custGeom>
              <a:noFill/>
              <a:ln w="15840">
                <a:solidFill>
                  <a:schemeClr val="tx1"/>
                </a:solidFill>
                <a:round/>
              </a:ln>
            </p:spPr>
            <p:style>
              <a:lnRef idx="0"/>
              <a:fillRef idx="0"/>
              <a:effectRef idx="0"/>
              <a:fontRef idx="minor"/>
            </p:style>
          </p:sp>
          <p:sp>
            <p:nvSpPr>
              <p:cNvPr id="1648" name="Line 224"/>
              <p:cNvSpPr/>
              <p:nvPr/>
            </p:nvSpPr>
            <p:spPr>
              <a:xfrm>
                <a:off x="6767280" y="2188080"/>
                <a:ext cx="360" cy="235800"/>
              </a:xfrm>
              <a:prstGeom prst="line">
                <a:avLst/>
              </a:prstGeom>
              <a:ln w="15840">
                <a:solidFill>
                  <a:schemeClr val="tx1"/>
                </a:solidFill>
                <a:round/>
              </a:ln>
            </p:spPr>
            <p:style>
              <a:lnRef idx="0"/>
              <a:fillRef idx="0"/>
              <a:effectRef idx="0"/>
              <a:fontRef idx="minor"/>
            </p:style>
          </p:sp>
          <p:sp>
            <p:nvSpPr>
              <p:cNvPr id="1649" name="Line 225"/>
              <p:cNvSpPr/>
              <p:nvPr/>
            </p:nvSpPr>
            <p:spPr>
              <a:xfrm>
                <a:off x="6756120" y="1559880"/>
                <a:ext cx="360" cy="84960"/>
              </a:xfrm>
              <a:prstGeom prst="line">
                <a:avLst/>
              </a:prstGeom>
              <a:ln w="15840">
                <a:solidFill>
                  <a:schemeClr val="tx1"/>
                </a:solidFill>
                <a:round/>
              </a:ln>
            </p:spPr>
            <p:style>
              <a:lnRef idx="0"/>
              <a:fillRef idx="0"/>
              <a:effectRef idx="0"/>
              <a:fontRef idx="minor"/>
            </p:style>
          </p:sp>
          <p:sp>
            <p:nvSpPr>
              <p:cNvPr id="1650" name="CustomShape 226"/>
              <p:cNvSpPr/>
              <p:nvPr/>
            </p:nvSpPr>
            <p:spPr>
              <a:xfrm flipV="1">
                <a:off x="6756480" y="1477080"/>
                <a:ext cx="388080" cy="405720"/>
              </a:xfrm>
              <a:custGeom>
                <a:avLst/>
                <a:gdLst/>
                <a:ahLst/>
                <a:rect l="l" t="t" r="r" b="b"/>
                <a:pathLst>
                  <a:path w="40417" h="43200">
                    <a:moveTo>
                      <a:pt x="489" y="10170"/>
                    </a:moveTo>
                    <a:cubicBezTo>
                      <a:pt x="4433" y="3844"/>
                      <a:pt x="11361" y="-1"/>
                      <a:pt x="18817" y="0"/>
                    </a:cubicBezTo>
                    <a:cubicBezTo>
                      <a:pt x="30746" y="0"/>
                      <a:pt x="40417" y="9670"/>
                      <a:pt x="40417" y="21600"/>
                    </a:cubicBezTo>
                    <a:cubicBezTo>
                      <a:pt x="40417" y="33529"/>
                      <a:pt x="30746" y="43200"/>
                      <a:pt x="18817" y="43200"/>
                    </a:cubicBezTo>
                    <a:cubicBezTo>
                      <a:pt x="11020" y="43200"/>
                      <a:pt x="3828" y="38998"/>
                      <a:pt x="0" y="32205"/>
                    </a:cubicBezTo>
                    <a:moveTo>
                      <a:pt x="489" y="10170"/>
                    </a:moveTo>
                    <a:cubicBezTo>
                      <a:pt x="4433" y="3844"/>
                      <a:pt x="11361" y="-1"/>
                      <a:pt x="18817" y="0"/>
                    </a:cubicBezTo>
                    <a:cubicBezTo>
                      <a:pt x="30746" y="0"/>
                      <a:pt x="40417" y="9670"/>
                      <a:pt x="40417" y="21600"/>
                    </a:cubicBezTo>
                    <a:cubicBezTo>
                      <a:pt x="40417" y="33529"/>
                      <a:pt x="30746" y="43200"/>
                      <a:pt x="18817" y="43200"/>
                    </a:cubicBezTo>
                    <a:cubicBezTo>
                      <a:pt x="11020" y="43200"/>
                      <a:pt x="3828" y="38998"/>
                      <a:pt x="0" y="32205"/>
                    </a:cubicBezTo>
                    <a:lnTo>
                      <a:pt x="18817" y="21600"/>
                    </a:lnTo>
                    <a:lnTo>
                      <a:pt x="489" y="10170"/>
                    </a:lnTo>
                    <a:close/>
                  </a:path>
                </a:pathLst>
              </a:custGeom>
              <a:noFill/>
              <a:ln w="15840">
                <a:solidFill>
                  <a:schemeClr val="tx1"/>
                </a:solidFill>
                <a:round/>
              </a:ln>
            </p:spPr>
            <p:style>
              <a:lnRef idx="0"/>
              <a:fillRef idx="0"/>
              <a:effectRef idx="0"/>
              <a:fontRef idx="minor"/>
            </p:style>
          </p:sp>
          <p:sp>
            <p:nvSpPr>
              <p:cNvPr id="1651" name="Line 227"/>
              <p:cNvSpPr/>
              <p:nvPr/>
            </p:nvSpPr>
            <p:spPr>
              <a:xfrm>
                <a:off x="6759000" y="2036880"/>
                <a:ext cx="360" cy="85320"/>
              </a:xfrm>
              <a:prstGeom prst="line">
                <a:avLst/>
              </a:prstGeom>
              <a:ln w="15840">
                <a:solidFill>
                  <a:schemeClr val="tx1"/>
                </a:solidFill>
                <a:round/>
              </a:ln>
            </p:spPr>
            <p:style>
              <a:lnRef idx="0"/>
              <a:fillRef idx="0"/>
              <a:effectRef idx="0"/>
              <a:fontRef idx="minor"/>
            </p:style>
          </p:sp>
          <p:sp>
            <p:nvSpPr>
              <p:cNvPr id="1652" name="Line 228"/>
              <p:cNvSpPr/>
              <p:nvPr/>
            </p:nvSpPr>
            <p:spPr>
              <a:xfrm>
                <a:off x="6772680" y="1726920"/>
                <a:ext cx="360" cy="236160"/>
              </a:xfrm>
              <a:prstGeom prst="line">
                <a:avLst/>
              </a:prstGeom>
              <a:ln w="15840">
                <a:solidFill>
                  <a:schemeClr val="tx1"/>
                </a:solidFill>
                <a:round/>
              </a:ln>
            </p:spPr>
            <p:style>
              <a:lnRef idx="0"/>
              <a:fillRef idx="0"/>
              <a:effectRef idx="0"/>
              <a:fontRef idx="minor"/>
            </p:style>
          </p:sp>
        </p:grpSp>
        <p:sp>
          <p:nvSpPr>
            <p:cNvPr id="1653" name="CustomShape 229"/>
            <p:cNvSpPr/>
            <p:nvPr/>
          </p:nvSpPr>
          <p:spPr>
            <a:xfrm>
              <a:off x="6172200" y="2843280"/>
              <a:ext cx="1285560" cy="1080"/>
            </a:xfrm>
            <a:custGeom>
              <a:avLst/>
              <a:gdLst/>
              <a:ahLst/>
              <a:rect l="l" t="t" r="r" b="b"/>
              <a:pathLst>
                <a:path w="1080" h="1">
                  <a:moveTo>
                    <a:pt x="0" y="0"/>
                  </a:moveTo>
                  <a:cubicBezTo>
                    <a:pt x="360" y="0"/>
                    <a:pt x="720" y="0"/>
                    <a:pt x="1080" y="0"/>
                  </a:cubicBezTo>
                </a:path>
              </a:pathLst>
            </a:custGeom>
            <a:noFill/>
            <a:ln w="15840">
              <a:solidFill>
                <a:srgbClr val="800000"/>
              </a:solidFill>
              <a:round/>
            </a:ln>
          </p:spPr>
          <p:style>
            <a:lnRef idx="0"/>
            <a:fillRef idx="0"/>
            <a:effectRef idx="0"/>
            <a:fontRef idx="minor"/>
          </p:style>
        </p:sp>
      </p:grpSp>
      <p:sp>
        <p:nvSpPr>
          <p:cNvPr id="1654" name="CustomShape 230"/>
          <p:cNvSpPr/>
          <p:nvPr/>
        </p:nvSpPr>
        <p:spPr>
          <a:xfrm>
            <a:off x="4487040" y="3659040"/>
            <a:ext cx="4199400" cy="2559240"/>
          </a:xfrm>
          <a:prstGeom prst="rect">
            <a:avLst/>
          </a:prstGeom>
          <a:noFill/>
          <a:ln>
            <a:noFill/>
          </a:ln>
        </p:spPr>
        <p:style>
          <a:lnRef idx="0"/>
          <a:fillRef idx="0"/>
          <a:effectRef idx="0"/>
          <a:fontRef idx="minor"/>
        </p:style>
        <p:txBody>
          <a:bodyPr lIns="90000" rIns="90000" tIns="45000" bIns="45000"/>
          <a:p>
            <a:pPr marL="285840" indent="-285480">
              <a:lnSpc>
                <a:spcPct val="100000"/>
              </a:lnSpc>
              <a:buClr>
                <a:srgbClr val="000000"/>
              </a:buClr>
              <a:buFont typeface="Arial"/>
              <a:buChar char="•"/>
            </a:pPr>
            <a:r>
              <a:rPr b="0" lang="en-US" sz="1800" spc="-1" strike="noStrike">
                <a:solidFill>
                  <a:srgbClr val="000000"/>
                </a:solidFill>
                <a:latin typeface="Arial"/>
              </a:rPr>
              <a:t>It belongs to the Ig superfamily</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rPr>
              <a:t>1 classical ITIM and 1 ITIM like</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rPr>
              <a:t>Expressed on NK cells, monocytes, subset of CD8 T cells, </a:t>
            </a:r>
            <a:r>
              <a:rPr b="1" lang="en-US" sz="1800" spc="-1" strike="noStrike" u="sng">
                <a:solidFill>
                  <a:srgbClr val="000000"/>
                </a:solidFill>
                <a:uFillTx/>
                <a:latin typeface="Arial"/>
              </a:rPr>
              <a:t>mast cells,</a:t>
            </a:r>
            <a:r>
              <a:rPr b="0" lang="en-US" sz="1800" spc="-1" strike="noStrike">
                <a:solidFill>
                  <a:srgbClr val="000000"/>
                </a:solidFill>
                <a:latin typeface="Arial"/>
              </a:rPr>
              <a:t> </a:t>
            </a:r>
            <a:r>
              <a:rPr b="1" lang="en-US" sz="1800" spc="-1" strike="noStrike" u="sng">
                <a:solidFill>
                  <a:srgbClr val="000000"/>
                </a:solidFill>
                <a:uFillTx/>
                <a:latin typeface="Arial"/>
              </a:rPr>
              <a:t>eosinophils, basophils</a:t>
            </a:r>
            <a:r>
              <a:rPr b="0" lang="en-US" sz="1800" spc="-1" strike="noStrike">
                <a:solidFill>
                  <a:srgbClr val="000000"/>
                </a:solidFill>
                <a:latin typeface="Arial"/>
              </a:rPr>
              <a:t>. Expressed on malignant cells</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rPr>
              <a:t>Siglec-7 recognizes sugars with sialic acid </a:t>
            </a:r>
            <a:r>
              <a:rPr b="1" i="1" lang="en-US" sz="1800" spc="-1" strike="noStrike">
                <a:solidFill>
                  <a:srgbClr val="000000"/>
                </a:solidFill>
                <a:latin typeface="Arial"/>
              </a:rPr>
              <a:t>N</a:t>
            </a:r>
            <a:r>
              <a:rPr b="0" lang="en-US" sz="1800" spc="-1" strike="noStrike">
                <a:solidFill>
                  <a:srgbClr val="000000"/>
                </a:solidFill>
                <a:latin typeface="Arial"/>
              </a:rPr>
              <a:t>-acetylneuraminic acid (Neu5Ac) </a:t>
            </a:r>
            <a:endParaRPr b="0" lang="en-US" sz="1800" spc="-1" strike="noStrike">
              <a:latin typeface="Arial"/>
            </a:endParaRPr>
          </a:p>
        </p:txBody>
      </p:sp>
      <p:pic>
        <p:nvPicPr>
          <p:cNvPr id="1655" name="Picture 18" descr=""/>
          <p:cNvPicPr/>
          <p:nvPr/>
        </p:nvPicPr>
        <p:blipFill>
          <a:blip r:embed="rId2"/>
          <a:stretch/>
        </p:blipFill>
        <p:spPr>
          <a:xfrm>
            <a:off x="8948880" y="6267600"/>
            <a:ext cx="194760" cy="590040"/>
          </a:xfrm>
          <a:prstGeom prst="rect">
            <a:avLst/>
          </a:prstGeom>
          <a:ln w="9360">
            <a:noFill/>
          </a:ln>
        </p:spPr>
      </p:pic>
      <p:sp>
        <p:nvSpPr>
          <p:cNvPr id="1656" name="CustomShape 231"/>
          <p:cNvSpPr/>
          <p:nvPr/>
        </p:nvSpPr>
        <p:spPr>
          <a:xfrm>
            <a:off x="29520" y="6400800"/>
            <a:ext cx="8733240" cy="51660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rPr>
              <a:t>Levi-Schaffer, Mandelboim, Trends Immunol 2017, </a:t>
            </a:r>
            <a:r>
              <a:rPr b="1" lang="en-US" sz="1400" spc="-1" strike="noStrike">
                <a:solidFill>
                  <a:srgbClr val="000000"/>
                </a:solidFill>
                <a:latin typeface="Calibri"/>
              </a:rPr>
              <a:t>Inhibitory and Coactivating Receptors Recognising the Same Ligand: Immune Homeostasis Exploited by Pathogens and Tumours.</a:t>
            </a:r>
            <a:endParaRPr b="0" lang="en-US" sz="1400" spc="-1" strike="noStrike">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7" name="CustomShape 1"/>
          <p:cNvSpPr/>
          <p:nvPr/>
        </p:nvSpPr>
        <p:spPr>
          <a:xfrm>
            <a:off x="2438280" y="995400"/>
            <a:ext cx="936360" cy="215640"/>
          </a:xfrm>
          <a:prstGeom prst="rect">
            <a:avLst/>
          </a:prstGeom>
          <a:solidFill>
            <a:schemeClr val="bg1"/>
          </a:solidFill>
          <a:ln w="9360">
            <a:solidFill>
              <a:schemeClr val="bg1"/>
            </a:solidFill>
            <a:miter/>
          </a:ln>
        </p:spPr>
        <p:style>
          <a:lnRef idx="0"/>
          <a:fillRef idx="0"/>
          <a:effectRef idx="0"/>
          <a:fontRef idx="minor"/>
        </p:style>
      </p:sp>
      <p:sp>
        <p:nvSpPr>
          <p:cNvPr id="1658" name="CustomShape 2"/>
          <p:cNvSpPr/>
          <p:nvPr/>
        </p:nvSpPr>
        <p:spPr>
          <a:xfrm>
            <a:off x="1547640" y="441360"/>
            <a:ext cx="936360" cy="215640"/>
          </a:xfrm>
          <a:prstGeom prst="rect">
            <a:avLst/>
          </a:prstGeom>
          <a:solidFill>
            <a:schemeClr val="bg1"/>
          </a:solidFill>
          <a:ln w="9360">
            <a:solidFill>
              <a:schemeClr val="bg1"/>
            </a:solidFill>
            <a:miter/>
          </a:ln>
        </p:spPr>
        <p:style>
          <a:lnRef idx="0"/>
          <a:fillRef idx="0"/>
          <a:effectRef idx="0"/>
          <a:fontRef idx="minor"/>
        </p:style>
      </p:sp>
      <p:grpSp>
        <p:nvGrpSpPr>
          <p:cNvPr id="1659" name="Group 3"/>
          <p:cNvGrpSpPr/>
          <p:nvPr/>
        </p:nvGrpSpPr>
        <p:grpSpPr>
          <a:xfrm>
            <a:off x="3978000" y="572040"/>
            <a:ext cx="665280" cy="1008360"/>
            <a:chOff x="3978000" y="572040"/>
            <a:chExt cx="665280" cy="1008360"/>
          </a:xfrm>
        </p:grpSpPr>
        <p:sp>
          <p:nvSpPr>
            <p:cNvPr id="1660" name="CustomShape 4"/>
            <p:cNvSpPr/>
            <p:nvPr/>
          </p:nvSpPr>
          <p:spPr>
            <a:xfrm rot="877800">
              <a:off x="4245120" y="1099080"/>
              <a:ext cx="75600" cy="2286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61" name="CustomShape 5"/>
            <p:cNvSpPr/>
            <p:nvPr/>
          </p:nvSpPr>
          <p:spPr>
            <a:xfrm rot="877800">
              <a:off x="4263840" y="1339560"/>
              <a:ext cx="75600" cy="2286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62" name="CustomShape 6"/>
            <p:cNvSpPr/>
            <p:nvPr/>
          </p:nvSpPr>
          <p:spPr>
            <a:xfrm rot="877800">
              <a:off x="4362120" y="1365840"/>
              <a:ext cx="75600" cy="2286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63" name="CustomShape 7"/>
            <p:cNvSpPr/>
            <p:nvPr/>
          </p:nvSpPr>
          <p:spPr>
            <a:xfrm rot="877800">
              <a:off x="4343400" y="1124640"/>
              <a:ext cx="75600" cy="2286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64" name="CustomShape 8"/>
            <p:cNvSpPr/>
            <p:nvPr/>
          </p:nvSpPr>
          <p:spPr>
            <a:xfrm rot="877800">
              <a:off x="4295880" y="1039320"/>
              <a:ext cx="50400" cy="64440"/>
            </a:xfrm>
            <a:custGeom>
              <a:avLst/>
              <a:gdLst/>
              <a:ahLst/>
              <a:rect l="l" t="t" r="r" b="b"/>
              <a:pathLst>
                <a:path w="91" h="90">
                  <a:moveTo>
                    <a:pt x="0" y="90"/>
                  </a:moveTo>
                  <a:lnTo>
                    <a:pt x="46" y="45"/>
                  </a:lnTo>
                  <a:lnTo>
                    <a:pt x="91" y="45"/>
                  </a:lnTo>
                  <a:lnTo>
                    <a:pt x="46" y="45"/>
                  </a:lnTo>
                  <a:lnTo>
                    <a:pt x="0" y="0"/>
                  </a:lnTo>
                </a:path>
              </a:pathLst>
            </a:custGeom>
            <a:solidFill>
              <a:srgbClr val="ff0000"/>
            </a:solidFill>
            <a:ln w="3240">
              <a:solidFill>
                <a:schemeClr val="tx1"/>
              </a:solidFill>
              <a:round/>
            </a:ln>
          </p:spPr>
          <p:style>
            <a:lnRef idx="0"/>
            <a:fillRef idx="0"/>
            <a:effectRef idx="0"/>
            <a:fontRef idx="minor"/>
          </p:style>
        </p:sp>
        <p:sp>
          <p:nvSpPr>
            <p:cNvPr id="1665" name="CustomShape 9"/>
            <p:cNvSpPr/>
            <p:nvPr/>
          </p:nvSpPr>
          <p:spPr>
            <a:xfrm flipH="1" rot="877800">
              <a:off x="4344480" y="1057320"/>
              <a:ext cx="50040" cy="64080"/>
            </a:xfrm>
            <a:custGeom>
              <a:avLst/>
              <a:gdLst/>
              <a:ahLst/>
              <a:rect l="l" t="t" r="r" b="b"/>
              <a:pathLst>
                <a:path w="91" h="90">
                  <a:moveTo>
                    <a:pt x="0" y="90"/>
                  </a:moveTo>
                  <a:lnTo>
                    <a:pt x="46" y="45"/>
                  </a:lnTo>
                  <a:lnTo>
                    <a:pt x="91" y="45"/>
                  </a:lnTo>
                  <a:lnTo>
                    <a:pt x="46" y="45"/>
                  </a:lnTo>
                  <a:lnTo>
                    <a:pt x="0" y="0"/>
                  </a:lnTo>
                </a:path>
              </a:pathLst>
            </a:custGeom>
            <a:solidFill>
              <a:srgbClr val="ff0000"/>
            </a:solidFill>
            <a:ln w="3240">
              <a:solidFill>
                <a:schemeClr val="tx1"/>
              </a:solidFill>
              <a:round/>
            </a:ln>
          </p:spPr>
          <p:style>
            <a:lnRef idx="0"/>
            <a:fillRef idx="0"/>
            <a:effectRef idx="0"/>
            <a:fontRef idx="minor"/>
          </p:style>
        </p:sp>
        <p:sp>
          <p:nvSpPr>
            <p:cNvPr id="1666" name="CustomShape 10"/>
            <p:cNvSpPr/>
            <p:nvPr/>
          </p:nvSpPr>
          <p:spPr>
            <a:xfrm rot="18897000">
              <a:off x="4229640" y="775800"/>
              <a:ext cx="72360" cy="2394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67" name="CustomShape 11"/>
            <p:cNvSpPr/>
            <p:nvPr/>
          </p:nvSpPr>
          <p:spPr>
            <a:xfrm rot="18897000">
              <a:off x="4103280" y="562320"/>
              <a:ext cx="72360" cy="2394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68" name="CustomShape 12"/>
            <p:cNvSpPr/>
            <p:nvPr/>
          </p:nvSpPr>
          <p:spPr>
            <a:xfrm rot="18897000">
              <a:off x="4178160" y="826560"/>
              <a:ext cx="72360" cy="2394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69" name="CustomShape 13"/>
            <p:cNvSpPr/>
            <p:nvPr/>
          </p:nvSpPr>
          <p:spPr>
            <a:xfrm rot="18897000">
              <a:off x="4051800" y="613080"/>
              <a:ext cx="72360" cy="23940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70" name="CustomShape 14"/>
            <p:cNvSpPr/>
            <p:nvPr/>
          </p:nvSpPr>
          <p:spPr>
            <a:xfrm flipH="1" rot="3159000">
              <a:off x="4380480" y="917280"/>
              <a:ext cx="101520" cy="17064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71" name="CustomShape 15"/>
            <p:cNvSpPr/>
            <p:nvPr/>
          </p:nvSpPr>
          <p:spPr>
            <a:xfrm flipH="1" rot="3159000">
              <a:off x="4477680" y="762120"/>
              <a:ext cx="101520" cy="17064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72" name="CustomShape 16"/>
            <p:cNvSpPr/>
            <p:nvPr/>
          </p:nvSpPr>
          <p:spPr>
            <a:xfrm flipH="1" rot="3159000">
              <a:off x="4442400" y="997200"/>
              <a:ext cx="101520" cy="17064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73" name="CustomShape 17"/>
            <p:cNvSpPr/>
            <p:nvPr/>
          </p:nvSpPr>
          <p:spPr>
            <a:xfrm flipH="1" rot="3159000">
              <a:off x="4534920" y="842400"/>
              <a:ext cx="100800" cy="170640"/>
            </a:xfrm>
            <a:prstGeom prst="roundRect">
              <a:avLst>
                <a:gd name="adj" fmla="val 16667"/>
              </a:avLst>
            </a:prstGeom>
            <a:solidFill>
              <a:srgbClr val="ff0000"/>
            </a:solidFill>
            <a:ln w="3240">
              <a:solidFill>
                <a:schemeClr val="tx1"/>
              </a:solidFill>
              <a:round/>
            </a:ln>
          </p:spPr>
          <p:style>
            <a:lnRef idx="0"/>
            <a:fillRef idx="0"/>
            <a:effectRef idx="0"/>
            <a:fontRef idx="minor"/>
          </p:style>
        </p:sp>
      </p:grpSp>
      <p:grpSp>
        <p:nvGrpSpPr>
          <p:cNvPr id="1674" name="Group 18"/>
          <p:cNvGrpSpPr/>
          <p:nvPr/>
        </p:nvGrpSpPr>
        <p:grpSpPr>
          <a:xfrm>
            <a:off x="1979280" y="1038240"/>
            <a:ext cx="4824720" cy="2178000"/>
            <a:chOff x="1979280" y="1038240"/>
            <a:chExt cx="4824720" cy="2178000"/>
          </a:xfrm>
        </p:grpSpPr>
        <p:sp>
          <p:nvSpPr>
            <p:cNvPr id="1675" name="CustomShape 19"/>
            <p:cNvSpPr/>
            <p:nvPr/>
          </p:nvSpPr>
          <p:spPr>
            <a:xfrm flipH="1">
              <a:off x="4595040" y="1502280"/>
              <a:ext cx="199080" cy="1678680"/>
            </a:xfrm>
            <a:custGeom>
              <a:avLst/>
              <a:gdLst/>
              <a:ahLst/>
              <a:rect l="l" t="t" r="r" b="b"/>
              <a:pathLst>
                <a:path w="172" h="806">
                  <a:moveTo>
                    <a:pt x="75" y="44"/>
                  </a:moveTo>
                  <a:cubicBezTo>
                    <a:pt x="79" y="88"/>
                    <a:pt x="48" y="245"/>
                    <a:pt x="57" y="323"/>
                  </a:cubicBezTo>
                  <a:cubicBezTo>
                    <a:pt x="66" y="401"/>
                    <a:pt x="124" y="454"/>
                    <a:pt x="130" y="511"/>
                  </a:cubicBezTo>
                  <a:cubicBezTo>
                    <a:pt x="136" y="568"/>
                    <a:pt x="87" y="618"/>
                    <a:pt x="93" y="663"/>
                  </a:cubicBezTo>
                  <a:cubicBezTo>
                    <a:pt x="99" y="708"/>
                    <a:pt x="162" y="764"/>
                    <a:pt x="167" y="784"/>
                  </a:cubicBezTo>
                  <a:cubicBezTo>
                    <a:pt x="172" y="804"/>
                    <a:pt x="141" y="806"/>
                    <a:pt x="121" y="784"/>
                  </a:cubicBezTo>
                  <a:cubicBezTo>
                    <a:pt x="101" y="762"/>
                    <a:pt x="51" y="694"/>
                    <a:pt x="45" y="651"/>
                  </a:cubicBezTo>
                  <a:cubicBezTo>
                    <a:pt x="39" y="608"/>
                    <a:pt x="93" y="579"/>
                    <a:pt x="87" y="523"/>
                  </a:cubicBezTo>
                  <a:cubicBezTo>
                    <a:pt x="81" y="467"/>
                    <a:pt x="18" y="394"/>
                    <a:pt x="9" y="317"/>
                  </a:cubicBezTo>
                  <a:cubicBezTo>
                    <a:pt x="0" y="240"/>
                    <a:pt x="20" y="104"/>
                    <a:pt x="31" y="59"/>
                  </a:cubicBezTo>
                  <a:cubicBezTo>
                    <a:pt x="42" y="14"/>
                    <a:pt x="71" y="0"/>
                    <a:pt x="75" y="44"/>
                  </a:cubicBezTo>
                  <a:close/>
                </a:path>
              </a:pathLst>
            </a:custGeom>
            <a:solidFill>
              <a:srgbClr val="3399ff"/>
            </a:solidFill>
            <a:ln w="3240">
              <a:solidFill>
                <a:schemeClr val="tx1"/>
              </a:solidFill>
              <a:round/>
            </a:ln>
          </p:spPr>
          <p:style>
            <a:lnRef idx="0"/>
            <a:fillRef idx="0"/>
            <a:effectRef idx="0"/>
            <a:fontRef idx="minor"/>
          </p:style>
        </p:sp>
        <p:sp>
          <p:nvSpPr>
            <p:cNvPr id="1676" name="CustomShape 20"/>
            <p:cNvSpPr/>
            <p:nvPr/>
          </p:nvSpPr>
          <p:spPr>
            <a:xfrm>
              <a:off x="5163840" y="2851560"/>
              <a:ext cx="827280" cy="364680"/>
            </a:xfrm>
            <a:prstGeom prst="rect">
              <a:avLst/>
            </a:prstGeom>
            <a:noFill/>
            <a:ln w="9360">
              <a:noFill/>
            </a:ln>
          </p:spPr>
          <p:style>
            <a:lnRef idx="0"/>
            <a:fillRef idx="0"/>
            <a:effectRef idx="0"/>
            <a:fontRef idx="minor"/>
          </p:style>
          <p:txBody>
            <a:bodyPr lIns="90000" rIns="90000" tIns="45000" bIns="45000"/>
            <a:p>
              <a:pPr algn="ctr">
                <a:lnSpc>
                  <a:spcPct val="100000"/>
                </a:lnSpc>
                <a:spcBef>
                  <a:spcPts val="901"/>
                </a:spcBef>
              </a:pPr>
              <a:r>
                <a:rPr b="0" lang="en-US" sz="1800" spc="-1" strike="noStrike">
                  <a:solidFill>
                    <a:srgbClr val="000000"/>
                  </a:solidFill>
                  <a:latin typeface="Calibri"/>
                </a:rPr>
                <a:t>FceRI</a:t>
              </a:r>
              <a:endParaRPr b="0" lang="en-US" sz="1800" spc="-1" strike="noStrike">
                <a:latin typeface="Arial"/>
              </a:endParaRPr>
            </a:p>
          </p:txBody>
        </p:sp>
        <p:sp>
          <p:nvSpPr>
            <p:cNvPr id="1677" name="CustomShape 21"/>
            <p:cNvSpPr/>
            <p:nvPr/>
          </p:nvSpPr>
          <p:spPr>
            <a:xfrm flipH="1">
              <a:off x="4591080" y="1502280"/>
              <a:ext cx="197280" cy="1678680"/>
            </a:xfrm>
            <a:custGeom>
              <a:avLst/>
              <a:gdLst/>
              <a:ahLst/>
              <a:rect l="l" t="t" r="r" b="b"/>
              <a:pathLst>
                <a:path w="172" h="806">
                  <a:moveTo>
                    <a:pt x="75" y="44"/>
                  </a:moveTo>
                  <a:cubicBezTo>
                    <a:pt x="79" y="88"/>
                    <a:pt x="48" y="245"/>
                    <a:pt x="57" y="323"/>
                  </a:cubicBezTo>
                  <a:cubicBezTo>
                    <a:pt x="66" y="401"/>
                    <a:pt x="124" y="454"/>
                    <a:pt x="130" y="511"/>
                  </a:cubicBezTo>
                  <a:cubicBezTo>
                    <a:pt x="136" y="568"/>
                    <a:pt x="87" y="618"/>
                    <a:pt x="93" y="663"/>
                  </a:cubicBezTo>
                  <a:cubicBezTo>
                    <a:pt x="99" y="708"/>
                    <a:pt x="162" y="764"/>
                    <a:pt x="167" y="784"/>
                  </a:cubicBezTo>
                  <a:cubicBezTo>
                    <a:pt x="172" y="804"/>
                    <a:pt x="141" y="806"/>
                    <a:pt x="121" y="784"/>
                  </a:cubicBezTo>
                  <a:cubicBezTo>
                    <a:pt x="101" y="762"/>
                    <a:pt x="51" y="694"/>
                    <a:pt x="45" y="651"/>
                  </a:cubicBezTo>
                  <a:cubicBezTo>
                    <a:pt x="39" y="608"/>
                    <a:pt x="93" y="579"/>
                    <a:pt x="87" y="523"/>
                  </a:cubicBezTo>
                  <a:cubicBezTo>
                    <a:pt x="81" y="467"/>
                    <a:pt x="18" y="394"/>
                    <a:pt x="9" y="317"/>
                  </a:cubicBezTo>
                  <a:cubicBezTo>
                    <a:pt x="0" y="240"/>
                    <a:pt x="20" y="104"/>
                    <a:pt x="31" y="59"/>
                  </a:cubicBezTo>
                  <a:cubicBezTo>
                    <a:pt x="42" y="14"/>
                    <a:pt x="71" y="0"/>
                    <a:pt x="75" y="44"/>
                  </a:cubicBezTo>
                  <a:close/>
                </a:path>
              </a:pathLst>
            </a:custGeom>
            <a:solidFill>
              <a:srgbClr val="3399ff"/>
            </a:solidFill>
            <a:ln w="3240">
              <a:solidFill>
                <a:schemeClr val="tx1"/>
              </a:solidFill>
              <a:round/>
            </a:ln>
          </p:spPr>
          <p:style>
            <a:lnRef idx="0"/>
            <a:fillRef idx="0"/>
            <a:effectRef idx="0"/>
            <a:fontRef idx="minor"/>
          </p:style>
        </p:sp>
        <p:grpSp>
          <p:nvGrpSpPr>
            <p:cNvPr id="1678" name="Group 22"/>
            <p:cNvGrpSpPr/>
            <p:nvPr/>
          </p:nvGrpSpPr>
          <p:grpSpPr>
            <a:xfrm>
              <a:off x="1979280" y="1038240"/>
              <a:ext cx="4824720" cy="2083320"/>
              <a:chOff x="1979280" y="1038240"/>
              <a:chExt cx="4824720" cy="2083320"/>
            </a:xfrm>
          </p:grpSpPr>
          <p:sp>
            <p:nvSpPr>
              <p:cNvPr id="1679" name="CustomShape 23"/>
              <p:cNvSpPr/>
              <p:nvPr/>
            </p:nvSpPr>
            <p:spPr>
              <a:xfrm flipH="1">
                <a:off x="4514760" y="1083600"/>
                <a:ext cx="270360" cy="1490760"/>
              </a:xfrm>
              <a:custGeom>
                <a:avLst/>
                <a:gdLst/>
                <a:ahLst/>
                <a:rect l="l" t="t" r="r" b="b"/>
                <a:pathLst>
                  <a:path w="256" h="838">
                    <a:moveTo>
                      <a:pt x="203" y="23"/>
                    </a:moveTo>
                    <a:cubicBezTo>
                      <a:pt x="188" y="0"/>
                      <a:pt x="128" y="6"/>
                      <a:pt x="95" y="21"/>
                    </a:cubicBezTo>
                    <a:cubicBezTo>
                      <a:pt x="62" y="36"/>
                      <a:pt x="4" y="73"/>
                      <a:pt x="4" y="111"/>
                    </a:cubicBezTo>
                    <a:cubicBezTo>
                      <a:pt x="4" y="149"/>
                      <a:pt x="65" y="232"/>
                      <a:pt x="95" y="247"/>
                    </a:cubicBezTo>
                    <a:cubicBezTo>
                      <a:pt x="125" y="262"/>
                      <a:pt x="170" y="189"/>
                      <a:pt x="186" y="202"/>
                    </a:cubicBezTo>
                    <a:cubicBezTo>
                      <a:pt x="202" y="215"/>
                      <a:pt x="205" y="311"/>
                      <a:pt x="190" y="326"/>
                    </a:cubicBezTo>
                    <a:cubicBezTo>
                      <a:pt x="175" y="341"/>
                      <a:pt x="126" y="283"/>
                      <a:pt x="95" y="293"/>
                    </a:cubicBezTo>
                    <a:cubicBezTo>
                      <a:pt x="64" y="303"/>
                      <a:pt x="8" y="343"/>
                      <a:pt x="4" y="383"/>
                    </a:cubicBezTo>
                    <a:cubicBezTo>
                      <a:pt x="0" y="423"/>
                      <a:pt x="38" y="510"/>
                      <a:pt x="69" y="532"/>
                    </a:cubicBezTo>
                    <a:cubicBezTo>
                      <a:pt x="100" y="554"/>
                      <a:pt x="170" y="501"/>
                      <a:pt x="190" y="514"/>
                    </a:cubicBezTo>
                    <a:cubicBezTo>
                      <a:pt x="210" y="527"/>
                      <a:pt x="187" y="571"/>
                      <a:pt x="186" y="610"/>
                    </a:cubicBezTo>
                    <a:cubicBezTo>
                      <a:pt x="185" y="649"/>
                      <a:pt x="179" y="716"/>
                      <a:pt x="186" y="746"/>
                    </a:cubicBezTo>
                    <a:cubicBezTo>
                      <a:pt x="193" y="776"/>
                      <a:pt x="223" y="838"/>
                      <a:pt x="231" y="792"/>
                    </a:cubicBezTo>
                    <a:cubicBezTo>
                      <a:pt x="239" y="746"/>
                      <a:pt x="256" y="524"/>
                      <a:pt x="233" y="472"/>
                    </a:cubicBezTo>
                    <a:cubicBezTo>
                      <a:pt x="210" y="420"/>
                      <a:pt x="118" y="496"/>
                      <a:pt x="93" y="478"/>
                    </a:cubicBezTo>
                    <a:cubicBezTo>
                      <a:pt x="68" y="460"/>
                      <a:pt x="58" y="379"/>
                      <a:pt x="81" y="363"/>
                    </a:cubicBezTo>
                    <a:cubicBezTo>
                      <a:pt x="104" y="347"/>
                      <a:pt x="206" y="417"/>
                      <a:pt x="231" y="383"/>
                    </a:cubicBezTo>
                    <a:cubicBezTo>
                      <a:pt x="256" y="349"/>
                      <a:pt x="252" y="191"/>
                      <a:pt x="231" y="157"/>
                    </a:cubicBezTo>
                    <a:cubicBezTo>
                      <a:pt x="210" y="123"/>
                      <a:pt x="133" y="188"/>
                      <a:pt x="105" y="181"/>
                    </a:cubicBezTo>
                    <a:cubicBezTo>
                      <a:pt x="77" y="174"/>
                      <a:pt x="57" y="133"/>
                      <a:pt x="63" y="114"/>
                    </a:cubicBezTo>
                    <a:cubicBezTo>
                      <a:pt x="69" y="95"/>
                      <a:pt x="116" y="71"/>
                      <a:pt x="140" y="66"/>
                    </a:cubicBezTo>
                    <a:cubicBezTo>
                      <a:pt x="164" y="61"/>
                      <a:pt x="198" y="91"/>
                      <a:pt x="209" y="84"/>
                    </a:cubicBezTo>
                    <a:cubicBezTo>
                      <a:pt x="220" y="77"/>
                      <a:pt x="204" y="36"/>
                      <a:pt x="203" y="23"/>
                    </a:cubicBezTo>
                    <a:close/>
                  </a:path>
                </a:pathLst>
              </a:custGeom>
              <a:solidFill>
                <a:srgbClr val="3399ff"/>
              </a:solidFill>
              <a:ln w="3240">
                <a:solidFill>
                  <a:schemeClr val="tx1"/>
                </a:solidFill>
                <a:round/>
              </a:ln>
            </p:spPr>
            <p:style>
              <a:lnRef idx="0"/>
              <a:fillRef idx="0"/>
              <a:effectRef idx="0"/>
              <a:fontRef idx="minor"/>
            </p:style>
          </p:sp>
          <p:sp>
            <p:nvSpPr>
              <p:cNvPr id="1680" name="CustomShape 24"/>
              <p:cNvSpPr/>
              <p:nvPr/>
            </p:nvSpPr>
            <p:spPr>
              <a:xfrm>
                <a:off x="4719600" y="1649520"/>
                <a:ext cx="433800" cy="1447560"/>
              </a:xfrm>
              <a:custGeom>
                <a:avLst/>
                <a:gdLst/>
                <a:ahLst/>
                <a:rect l="l" t="t" r="r" b="b"/>
                <a:pathLst>
                  <a:path w="412" h="814">
                    <a:moveTo>
                      <a:pt x="79" y="407"/>
                    </a:moveTo>
                    <a:cubicBezTo>
                      <a:pt x="62" y="383"/>
                      <a:pt x="24" y="311"/>
                      <a:pt x="12" y="261"/>
                    </a:cubicBezTo>
                    <a:cubicBezTo>
                      <a:pt x="0" y="211"/>
                      <a:pt x="0" y="138"/>
                      <a:pt x="5" y="103"/>
                    </a:cubicBezTo>
                    <a:cubicBezTo>
                      <a:pt x="10" y="68"/>
                      <a:pt x="14" y="44"/>
                      <a:pt x="42" y="52"/>
                    </a:cubicBezTo>
                    <a:cubicBezTo>
                      <a:pt x="70" y="60"/>
                      <a:pt x="146" y="154"/>
                      <a:pt x="176" y="149"/>
                    </a:cubicBezTo>
                    <a:cubicBezTo>
                      <a:pt x="206" y="144"/>
                      <a:pt x="202" y="37"/>
                      <a:pt x="225" y="21"/>
                    </a:cubicBezTo>
                    <a:cubicBezTo>
                      <a:pt x="248" y="5"/>
                      <a:pt x="303" y="0"/>
                      <a:pt x="315" y="52"/>
                    </a:cubicBezTo>
                    <a:cubicBezTo>
                      <a:pt x="327" y="104"/>
                      <a:pt x="288" y="253"/>
                      <a:pt x="297" y="331"/>
                    </a:cubicBezTo>
                    <a:cubicBezTo>
                      <a:pt x="306" y="409"/>
                      <a:pt x="364" y="462"/>
                      <a:pt x="370" y="519"/>
                    </a:cubicBezTo>
                    <a:cubicBezTo>
                      <a:pt x="376" y="576"/>
                      <a:pt x="327" y="626"/>
                      <a:pt x="333" y="671"/>
                    </a:cubicBezTo>
                    <a:cubicBezTo>
                      <a:pt x="339" y="716"/>
                      <a:pt x="402" y="772"/>
                      <a:pt x="407" y="792"/>
                    </a:cubicBezTo>
                    <a:cubicBezTo>
                      <a:pt x="412" y="812"/>
                      <a:pt x="381" y="814"/>
                      <a:pt x="361" y="792"/>
                    </a:cubicBezTo>
                    <a:cubicBezTo>
                      <a:pt x="341" y="770"/>
                      <a:pt x="291" y="702"/>
                      <a:pt x="285" y="659"/>
                    </a:cubicBezTo>
                    <a:cubicBezTo>
                      <a:pt x="279" y="616"/>
                      <a:pt x="333" y="587"/>
                      <a:pt x="327" y="531"/>
                    </a:cubicBezTo>
                    <a:cubicBezTo>
                      <a:pt x="321" y="475"/>
                      <a:pt x="258" y="402"/>
                      <a:pt x="249" y="325"/>
                    </a:cubicBezTo>
                    <a:cubicBezTo>
                      <a:pt x="240" y="248"/>
                      <a:pt x="284" y="87"/>
                      <a:pt x="271" y="67"/>
                    </a:cubicBezTo>
                    <a:cubicBezTo>
                      <a:pt x="258" y="47"/>
                      <a:pt x="209" y="194"/>
                      <a:pt x="172" y="204"/>
                    </a:cubicBezTo>
                    <a:cubicBezTo>
                      <a:pt x="135" y="214"/>
                      <a:pt x="67" y="117"/>
                      <a:pt x="49" y="126"/>
                    </a:cubicBezTo>
                    <a:cubicBezTo>
                      <a:pt x="31" y="135"/>
                      <a:pt x="51" y="214"/>
                      <a:pt x="62" y="261"/>
                    </a:cubicBezTo>
                    <a:cubicBezTo>
                      <a:pt x="73" y="308"/>
                      <a:pt x="110" y="383"/>
                      <a:pt x="113" y="407"/>
                    </a:cubicBezTo>
                    <a:cubicBezTo>
                      <a:pt x="116" y="431"/>
                      <a:pt x="96" y="431"/>
                      <a:pt x="79" y="407"/>
                    </a:cubicBezTo>
                    <a:close/>
                  </a:path>
                </a:pathLst>
              </a:custGeom>
              <a:solidFill>
                <a:srgbClr val="3399ff"/>
              </a:solidFill>
              <a:ln w="3240">
                <a:solidFill>
                  <a:schemeClr val="tx1"/>
                </a:solidFill>
                <a:round/>
              </a:ln>
            </p:spPr>
            <p:style>
              <a:lnRef idx="0"/>
              <a:fillRef idx="0"/>
              <a:effectRef idx="0"/>
              <a:fontRef idx="minor"/>
            </p:style>
          </p:sp>
          <p:sp>
            <p:nvSpPr>
              <p:cNvPr id="1681" name="CustomShape 25"/>
              <p:cNvSpPr/>
              <p:nvPr/>
            </p:nvSpPr>
            <p:spPr>
              <a:xfrm>
                <a:off x="4660920" y="1686600"/>
                <a:ext cx="190800" cy="1434960"/>
              </a:xfrm>
              <a:custGeom>
                <a:avLst/>
                <a:gdLst/>
                <a:ahLst/>
                <a:rect l="l" t="t" r="r" b="b"/>
                <a:pathLst>
                  <a:path w="181" h="806">
                    <a:moveTo>
                      <a:pt x="39" y="46"/>
                    </a:moveTo>
                    <a:cubicBezTo>
                      <a:pt x="49" y="92"/>
                      <a:pt x="49" y="246"/>
                      <a:pt x="66" y="323"/>
                    </a:cubicBezTo>
                    <a:cubicBezTo>
                      <a:pt x="83" y="400"/>
                      <a:pt x="133" y="454"/>
                      <a:pt x="139" y="511"/>
                    </a:cubicBezTo>
                    <a:cubicBezTo>
                      <a:pt x="145" y="568"/>
                      <a:pt x="96" y="618"/>
                      <a:pt x="102" y="663"/>
                    </a:cubicBezTo>
                    <a:cubicBezTo>
                      <a:pt x="108" y="708"/>
                      <a:pt x="171" y="764"/>
                      <a:pt x="176" y="784"/>
                    </a:cubicBezTo>
                    <a:cubicBezTo>
                      <a:pt x="181" y="804"/>
                      <a:pt x="150" y="806"/>
                      <a:pt x="130" y="784"/>
                    </a:cubicBezTo>
                    <a:cubicBezTo>
                      <a:pt x="110" y="762"/>
                      <a:pt x="60" y="694"/>
                      <a:pt x="54" y="651"/>
                    </a:cubicBezTo>
                    <a:cubicBezTo>
                      <a:pt x="48" y="608"/>
                      <a:pt x="102" y="579"/>
                      <a:pt x="96" y="523"/>
                    </a:cubicBezTo>
                    <a:cubicBezTo>
                      <a:pt x="90" y="467"/>
                      <a:pt x="33" y="396"/>
                      <a:pt x="18" y="317"/>
                    </a:cubicBezTo>
                    <a:cubicBezTo>
                      <a:pt x="3" y="238"/>
                      <a:pt x="0" y="91"/>
                      <a:pt x="3" y="46"/>
                    </a:cubicBezTo>
                    <a:cubicBezTo>
                      <a:pt x="6" y="1"/>
                      <a:pt x="29" y="0"/>
                      <a:pt x="39" y="46"/>
                    </a:cubicBezTo>
                    <a:close/>
                  </a:path>
                </a:pathLst>
              </a:custGeom>
              <a:solidFill>
                <a:srgbClr val="3399ff"/>
              </a:solidFill>
              <a:ln w="3240">
                <a:solidFill>
                  <a:schemeClr val="tx1"/>
                </a:solidFill>
                <a:round/>
              </a:ln>
            </p:spPr>
            <p:style>
              <a:lnRef idx="0"/>
              <a:fillRef idx="0"/>
              <a:effectRef idx="0"/>
              <a:fontRef idx="minor"/>
            </p:style>
          </p:sp>
          <p:sp>
            <p:nvSpPr>
              <p:cNvPr id="1682" name="CustomShape 26"/>
              <p:cNvSpPr/>
              <p:nvPr/>
            </p:nvSpPr>
            <p:spPr>
              <a:xfrm flipH="1">
                <a:off x="3442680" y="1147320"/>
                <a:ext cx="273240" cy="1845360"/>
              </a:xfrm>
              <a:custGeom>
                <a:avLst/>
                <a:gdLst/>
                <a:ahLst/>
                <a:rect l="l" t="t" r="r" b="b"/>
                <a:pathLst>
                  <a:path w="222" h="1211">
                    <a:moveTo>
                      <a:pt x="20" y="37"/>
                    </a:moveTo>
                    <a:cubicBezTo>
                      <a:pt x="40" y="23"/>
                      <a:pt x="116" y="0"/>
                      <a:pt x="149" y="7"/>
                    </a:cubicBezTo>
                    <a:cubicBezTo>
                      <a:pt x="182" y="14"/>
                      <a:pt x="214" y="44"/>
                      <a:pt x="218" y="82"/>
                    </a:cubicBezTo>
                    <a:cubicBezTo>
                      <a:pt x="222" y="120"/>
                      <a:pt x="197" y="213"/>
                      <a:pt x="172" y="236"/>
                    </a:cubicBezTo>
                    <a:cubicBezTo>
                      <a:pt x="147" y="259"/>
                      <a:pt x="83" y="201"/>
                      <a:pt x="65" y="219"/>
                    </a:cubicBezTo>
                    <a:cubicBezTo>
                      <a:pt x="46" y="237"/>
                      <a:pt x="56" y="303"/>
                      <a:pt x="57" y="346"/>
                    </a:cubicBezTo>
                    <a:cubicBezTo>
                      <a:pt x="59" y="389"/>
                      <a:pt x="71" y="419"/>
                      <a:pt x="73" y="479"/>
                    </a:cubicBezTo>
                    <a:cubicBezTo>
                      <a:pt x="75" y="539"/>
                      <a:pt x="65" y="634"/>
                      <a:pt x="71" y="704"/>
                    </a:cubicBezTo>
                    <a:cubicBezTo>
                      <a:pt x="77" y="774"/>
                      <a:pt x="107" y="824"/>
                      <a:pt x="111" y="901"/>
                    </a:cubicBezTo>
                    <a:cubicBezTo>
                      <a:pt x="115" y="978"/>
                      <a:pt x="103" y="1123"/>
                      <a:pt x="94" y="1167"/>
                    </a:cubicBezTo>
                    <a:cubicBezTo>
                      <a:pt x="85" y="1211"/>
                      <a:pt x="58" y="1204"/>
                      <a:pt x="54" y="1167"/>
                    </a:cubicBezTo>
                    <a:cubicBezTo>
                      <a:pt x="50" y="1130"/>
                      <a:pt x="77" y="1024"/>
                      <a:pt x="71" y="946"/>
                    </a:cubicBezTo>
                    <a:cubicBezTo>
                      <a:pt x="65" y="868"/>
                      <a:pt x="27" y="775"/>
                      <a:pt x="20" y="698"/>
                    </a:cubicBezTo>
                    <a:cubicBezTo>
                      <a:pt x="13" y="621"/>
                      <a:pt x="27" y="572"/>
                      <a:pt x="28" y="486"/>
                    </a:cubicBezTo>
                    <a:cubicBezTo>
                      <a:pt x="29" y="400"/>
                      <a:pt x="6" y="229"/>
                      <a:pt x="26" y="179"/>
                    </a:cubicBezTo>
                    <a:cubicBezTo>
                      <a:pt x="47" y="129"/>
                      <a:pt x="131" y="204"/>
                      <a:pt x="151" y="184"/>
                    </a:cubicBezTo>
                    <a:cubicBezTo>
                      <a:pt x="171" y="164"/>
                      <a:pt x="165" y="75"/>
                      <a:pt x="145" y="60"/>
                    </a:cubicBezTo>
                    <a:cubicBezTo>
                      <a:pt x="125" y="45"/>
                      <a:pt x="49" y="97"/>
                      <a:pt x="28" y="93"/>
                    </a:cubicBezTo>
                    <a:cubicBezTo>
                      <a:pt x="7" y="89"/>
                      <a:pt x="0" y="51"/>
                      <a:pt x="20" y="37"/>
                    </a:cubicBezTo>
                    <a:close/>
                  </a:path>
                </a:pathLst>
              </a:custGeom>
              <a:solidFill>
                <a:srgbClr val="ffc000"/>
              </a:solidFill>
              <a:ln w="3240">
                <a:solidFill>
                  <a:schemeClr val="tx1"/>
                </a:solidFill>
                <a:round/>
              </a:ln>
            </p:spPr>
            <p:style>
              <a:lnRef idx="0"/>
              <a:fillRef idx="0"/>
              <a:effectRef idx="0"/>
              <a:fontRef idx="minor"/>
            </p:style>
          </p:sp>
          <p:grpSp>
            <p:nvGrpSpPr>
              <p:cNvPr id="1683" name="Group 27"/>
              <p:cNvGrpSpPr/>
              <p:nvPr/>
            </p:nvGrpSpPr>
            <p:grpSpPr>
              <a:xfrm>
                <a:off x="3508920" y="1039320"/>
                <a:ext cx="631080" cy="833760"/>
                <a:chOff x="3508920" y="1039320"/>
                <a:chExt cx="631080" cy="833760"/>
              </a:xfrm>
            </p:grpSpPr>
            <p:sp>
              <p:nvSpPr>
                <p:cNvPr id="1684" name="CustomShape 28"/>
                <p:cNvSpPr/>
                <p:nvPr/>
              </p:nvSpPr>
              <p:spPr>
                <a:xfrm rot="7598400">
                  <a:off x="3641760" y="1143720"/>
                  <a:ext cx="69120" cy="66240"/>
                </a:xfrm>
                <a:custGeom>
                  <a:avLst/>
                  <a:gdLst/>
                  <a:ahLst/>
                  <a:rect l="l" t="t" r="r" b="b"/>
                  <a:pathLst>
                    <a:path w="91" h="90">
                      <a:moveTo>
                        <a:pt x="0" y="90"/>
                      </a:moveTo>
                      <a:lnTo>
                        <a:pt x="46" y="45"/>
                      </a:lnTo>
                      <a:lnTo>
                        <a:pt x="91" y="45"/>
                      </a:lnTo>
                      <a:lnTo>
                        <a:pt x="46" y="45"/>
                      </a:lnTo>
                      <a:lnTo>
                        <a:pt x="0" y="0"/>
                      </a:lnTo>
                    </a:path>
                  </a:pathLst>
                </a:custGeom>
                <a:solidFill>
                  <a:schemeClr val="accent1"/>
                </a:solidFill>
                <a:ln w="3240">
                  <a:solidFill>
                    <a:schemeClr val="tx1"/>
                  </a:solidFill>
                  <a:round/>
                </a:ln>
              </p:spPr>
              <p:style>
                <a:lnRef idx="0"/>
                <a:fillRef idx="0"/>
                <a:effectRef idx="0"/>
                <a:fontRef idx="minor"/>
              </p:style>
            </p:sp>
            <p:sp>
              <p:nvSpPr>
                <p:cNvPr id="1685" name="CustomShape 29"/>
                <p:cNvSpPr/>
                <p:nvPr/>
              </p:nvSpPr>
              <p:spPr>
                <a:xfrm flipH="1" rot="7598400">
                  <a:off x="3602160" y="1176840"/>
                  <a:ext cx="67320" cy="68400"/>
                </a:xfrm>
                <a:custGeom>
                  <a:avLst/>
                  <a:gdLst/>
                  <a:ahLst/>
                  <a:rect l="l" t="t" r="r" b="b"/>
                  <a:pathLst>
                    <a:path w="91" h="90">
                      <a:moveTo>
                        <a:pt x="0" y="90"/>
                      </a:moveTo>
                      <a:lnTo>
                        <a:pt x="46" y="45"/>
                      </a:lnTo>
                      <a:lnTo>
                        <a:pt x="91" y="45"/>
                      </a:lnTo>
                      <a:lnTo>
                        <a:pt x="46" y="45"/>
                      </a:lnTo>
                      <a:lnTo>
                        <a:pt x="0" y="0"/>
                      </a:lnTo>
                    </a:path>
                  </a:pathLst>
                </a:custGeom>
                <a:solidFill>
                  <a:schemeClr val="accent1"/>
                </a:solidFill>
                <a:ln w="3240">
                  <a:solidFill>
                    <a:schemeClr val="tx1"/>
                  </a:solidFill>
                  <a:round/>
                </a:ln>
              </p:spPr>
              <p:style>
                <a:lnRef idx="0"/>
                <a:fillRef idx="0"/>
                <a:effectRef idx="0"/>
                <a:fontRef idx="minor"/>
              </p:style>
            </p:sp>
            <p:sp>
              <p:nvSpPr>
                <p:cNvPr id="1686" name="CustomShape 30"/>
                <p:cNvSpPr/>
                <p:nvPr/>
              </p:nvSpPr>
              <p:spPr>
                <a:xfrm rot="5733000">
                  <a:off x="3766680" y="1114200"/>
                  <a:ext cx="122760" cy="20052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87" name="CustomShape 31"/>
                <p:cNvSpPr/>
                <p:nvPr/>
              </p:nvSpPr>
              <p:spPr>
                <a:xfrm rot="5733000">
                  <a:off x="3963240" y="1154520"/>
                  <a:ext cx="122760" cy="19908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88" name="CustomShape 32"/>
                <p:cNvSpPr/>
                <p:nvPr/>
              </p:nvSpPr>
              <p:spPr>
                <a:xfrm rot="5733000">
                  <a:off x="3778200" y="990360"/>
                  <a:ext cx="122760" cy="20052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89" name="CustomShape 33"/>
                <p:cNvSpPr/>
                <p:nvPr/>
              </p:nvSpPr>
              <p:spPr>
                <a:xfrm rot="5733000">
                  <a:off x="3973320" y="1034640"/>
                  <a:ext cx="122760" cy="19908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690" name="CustomShape 34"/>
                <p:cNvSpPr/>
                <p:nvPr/>
              </p:nvSpPr>
              <p:spPr>
                <a:xfrm flipH="1" rot="10609800">
                  <a:off x="3602160" y="1286280"/>
                  <a:ext cx="83880" cy="287640"/>
                </a:xfrm>
                <a:prstGeom prst="roundRect">
                  <a:avLst>
                    <a:gd name="adj" fmla="val 16667"/>
                  </a:avLst>
                </a:prstGeom>
                <a:solidFill>
                  <a:srgbClr val="ffc000"/>
                </a:solidFill>
                <a:ln w="3240">
                  <a:solidFill>
                    <a:schemeClr val="tx1"/>
                  </a:solidFill>
                  <a:round/>
                </a:ln>
              </p:spPr>
              <p:style>
                <a:lnRef idx="0"/>
                <a:fillRef idx="0"/>
                <a:effectRef idx="0"/>
                <a:fontRef idx="minor"/>
              </p:style>
            </p:sp>
            <p:sp>
              <p:nvSpPr>
                <p:cNvPr id="1691" name="CustomShape 35"/>
                <p:cNvSpPr/>
                <p:nvPr/>
              </p:nvSpPr>
              <p:spPr>
                <a:xfrm flipH="1" rot="10609800">
                  <a:off x="3609720" y="1576800"/>
                  <a:ext cx="85320" cy="287640"/>
                </a:xfrm>
                <a:prstGeom prst="roundRect">
                  <a:avLst>
                    <a:gd name="adj" fmla="val 16667"/>
                  </a:avLst>
                </a:prstGeom>
                <a:solidFill>
                  <a:srgbClr val="ffc000"/>
                </a:solidFill>
                <a:ln w="3240">
                  <a:solidFill>
                    <a:schemeClr val="tx1"/>
                  </a:solidFill>
                  <a:round/>
                </a:ln>
              </p:spPr>
              <p:style>
                <a:lnRef idx="0"/>
                <a:fillRef idx="0"/>
                <a:effectRef idx="0"/>
                <a:fontRef idx="minor"/>
              </p:style>
            </p:sp>
            <p:sp>
              <p:nvSpPr>
                <p:cNvPr id="1692" name="CustomShape 36"/>
                <p:cNvSpPr/>
                <p:nvPr/>
              </p:nvSpPr>
              <p:spPr>
                <a:xfrm flipH="1" rot="10609800">
                  <a:off x="3516480" y="1290600"/>
                  <a:ext cx="83880" cy="287640"/>
                </a:xfrm>
                <a:prstGeom prst="roundRect">
                  <a:avLst>
                    <a:gd name="adj" fmla="val 16667"/>
                  </a:avLst>
                </a:prstGeom>
                <a:solidFill>
                  <a:srgbClr val="ffc000"/>
                </a:solidFill>
                <a:ln w="3240">
                  <a:solidFill>
                    <a:schemeClr val="tx1"/>
                  </a:solidFill>
                  <a:round/>
                </a:ln>
              </p:spPr>
              <p:style>
                <a:lnRef idx="0"/>
                <a:fillRef idx="0"/>
                <a:effectRef idx="0"/>
                <a:fontRef idx="minor"/>
              </p:style>
            </p:sp>
            <p:sp>
              <p:nvSpPr>
                <p:cNvPr id="1693" name="CustomShape 37"/>
                <p:cNvSpPr/>
                <p:nvPr/>
              </p:nvSpPr>
              <p:spPr>
                <a:xfrm flipH="1" rot="10609800">
                  <a:off x="3524400" y="1583280"/>
                  <a:ext cx="85320" cy="287640"/>
                </a:xfrm>
                <a:prstGeom prst="roundRect">
                  <a:avLst>
                    <a:gd name="adj" fmla="val 16667"/>
                  </a:avLst>
                </a:prstGeom>
                <a:solidFill>
                  <a:srgbClr val="ffc000"/>
                </a:solidFill>
                <a:ln w="3240">
                  <a:solidFill>
                    <a:schemeClr val="tx1"/>
                  </a:solidFill>
                  <a:round/>
                </a:ln>
              </p:spPr>
              <p:style>
                <a:lnRef idx="0"/>
                <a:fillRef idx="0"/>
                <a:effectRef idx="0"/>
                <a:fontRef idx="minor"/>
              </p:style>
            </p:sp>
          </p:grpSp>
          <p:sp>
            <p:nvSpPr>
              <p:cNvPr id="1694" name="CustomShape 38"/>
              <p:cNvSpPr/>
              <p:nvPr/>
            </p:nvSpPr>
            <p:spPr>
              <a:xfrm flipH="1">
                <a:off x="4509360" y="1083600"/>
                <a:ext cx="270360" cy="1490760"/>
              </a:xfrm>
              <a:custGeom>
                <a:avLst/>
                <a:gdLst/>
                <a:ahLst/>
                <a:rect l="l" t="t" r="r" b="b"/>
                <a:pathLst>
                  <a:path w="256" h="838">
                    <a:moveTo>
                      <a:pt x="203" y="23"/>
                    </a:moveTo>
                    <a:cubicBezTo>
                      <a:pt x="188" y="0"/>
                      <a:pt x="128" y="6"/>
                      <a:pt x="95" y="21"/>
                    </a:cubicBezTo>
                    <a:cubicBezTo>
                      <a:pt x="62" y="36"/>
                      <a:pt x="4" y="73"/>
                      <a:pt x="4" y="111"/>
                    </a:cubicBezTo>
                    <a:cubicBezTo>
                      <a:pt x="4" y="149"/>
                      <a:pt x="65" y="232"/>
                      <a:pt x="95" y="247"/>
                    </a:cubicBezTo>
                    <a:cubicBezTo>
                      <a:pt x="125" y="262"/>
                      <a:pt x="170" y="189"/>
                      <a:pt x="186" y="202"/>
                    </a:cubicBezTo>
                    <a:cubicBezTo>
                      <a:pt x="202" y="215"/>
                      <a:pt x="205" y="311"/>
                      <a:pt x="190" y="326"/>
                    </a:cubicBezTo>
                    <a:cubicBezTo>
                      <a:pt x="175" y="341"/>
                      <a:pt x="126" y="283"/>
                      <a:pt x="95" y="293"/>
                    </a:cubicBezTo>
                    <a:cubicBezTo>
                      <a:pt x="64" y="303"/>
                      <a:pt x="8" y="343"/>
                      <a:pt x="4" y="383"/>
                    </a:cubicBezTo>
                    <a:cubicBezTo>
                      <a:pt x="0" y="423"/>
                      <a:pt x="38" y="510"/>
                      <a:pt x="69" y="532"/>
                    </a:cubicBezTo>
                    <a:cubicBezTo>
                      <a:pt x="100" y="554"/>
                      <a:pt x="170" y="501"/>
                      <a:pt x="190" y="514"/>
                    </a:cubicBezTo>
                    <a:cubicBezTo>
                      <a:pt x="210" y="527"/>
                      <a:pt x="187" y="571"/>
                      <a:pt x="186" y="610"/>
                    </a:cubicBezTo>
                    <a:cubicBezTo>
                      <a:pt x="185" y="649"/>
                      <a:pt x="179" y="716"/>
                      <a:pt x="186" y="746"/>
                    </a:cubicBezTo>
                    <a:cubicBezTo>
                      <a:pt x="193" y="776"/>
                      <a:pt x="223" y="838"/>
                      <a:pt x="231" y="792"/>
                    </a:cubicBezTo>
                    <a:cubicBezTo>
                      <a:pt x="239" y="746"/>
                      <a:pt x="256" y="524"/>
                      <a:pt x="233" y="472"/>
                    </a:cubicBezTo>
                    <a:cubicBezTo>
                      <a:pt x="210" y="420"/>
                      <a:pt x="118" y="496"/>
                      <a:pt x="93" y="478"/>
                    </a:cubicBezTo>
                    <a:cubicBezTo>
                      <a:pt x="68" y="460"/>
                      <a:pt x="58" y="379"/>
                      <a:pt x="81" y="363"/>
                    </a:cubicBezTo>
                    <a:cubicBezTo>
                      <a:pt x="104" y="347"/>
                      <a:pt x="206" y="417"/>
                      <a:pt x="231" y="383"/>
                    </a:cubicBezTo>
                    <a:cubicBezTo>
                      <a:pt x="256" y="349"/>
                      <a:pt x="252" y="191"/>
                      <a:pt x="231" y="157"/>
                    </a:cubicBezTo>
                    <a:cubicBezTo>
                      <a:pt x="210" y="123"/>
                      <a:pt x="133" y="188"/>
                      <a:pt x="105" y="181"/>
                    </a:cubicBezTo>
                    <a:cubicBezTo>
                      <a:pt x="77" y="174"/>
                      <a:pt x="57" y="133"/>
                      <a:pt x="63" y="114"/>
                    </a:cubicBezTo>
                    <a:cubicBezTo>
                      <a:pt x="69" y="95"/>
                      <a:pt x="116" y="71"/>
                      <a:pt x="140" y="66"/>
                    </a:cubicBezTo>
                    <a:cubicBezTo>
                      <a:pt x="164" y="61"/>
                      <a:pt x="198" y="91"/>
                      <a:pt x="209" y="84"/>
                    </a:cubicBezTo>
                    <a:cubicBezTo>
                      <a:pt x="220" y="77"/>
                      <a:pt x="204" y="36"/>
                      <a:pt x="203" y="23"/>
                    </a:cubicBezTo>
                    <a:close/>
                  </a:path>
                </a:pathLst>
              </a:custGeom>
              <a:solidFill>
                <a:srgbClr val="3399ff"/>
              </a:solidFill>
              <a:ln w="3240">
                <a:solidFill>
                  <a:schemeClr val="tx1"/>
                </a:solidFill>
                <a:round/>
              </a:ln>
            </p:spPr>
            <p:style>
              <a:lnRef idx="0"/>
              <a:fillRef idx="0"/>
              <a:effectRef idx="0"/>
              <a:fontRef idx="minor"/>
            </p:style>
          </p:sp>
          <p:sp>
            <p:nvSpPr>
              <p:cNvPr id="1695" name="CustomShape 39"/>
              <p:cNvSpPr/>
              <p:nvPr/>
            </p:nvSpPr>
            <p:spPr>
              <a:xfrm>
                <a:off x="4713840" y="1649520"/>
                <a:ext cx="433800" cy="1447560"/>
              </a:xfrm>
              <a:custGeom>
                <a:avLst/>
                <a:gdLst/>
                <a:ahLst/>
                <a:rect l="l" t="t" r="r" b="b"/>
                <a:pathLst>
                  <a:path w="412" h="814">
                    <a:moveTo>
                      <a:pt x="79" y="407"/>
                    </a:moveTo>
                    <a:cubicBezTo>
                      <a:pt x="62" y="383"/>
                      <a:pt x="24" y="311"/>
                      <a:pt x="12" y="261"/>
                    </a:cubicBezTo>
                    <a:cubicBezTo>
                      <a:pt x="0" y="211"/>
                      <a:pt x="0" y="138"/>
                      <a:pt x="5" y="103"/>
                    </a:cubicBezTo>
                    <a:cubicBezTo>
                      <a:pt x="10" y="68"/>
                      <a:pt x="14" y="44"/>
                      <a:pt x="42" y="52"/>
                    </a:cubicBezTo>
                    <a:cubicBezTo>
                      <a:pt x="70" y="60"/>
                      <a:pt x="146" y="154"/>
                      <a:pt x="176" y="149"/>
                    </a:cubicBezTo>
                    <a:cubicBezTo>
                      <a:pt x="206" y="144"/>
                      <a:pt x="202" y="37"/>
                      <a:pt x="225" y="21"/>
                    </a:cubicBezTo>
                    <a:cubicBezTo>
                      <a:pt x="248" y="5"/>
                      <a:pt x="303" y="0"/>
                      <a:pt x="315" y="52"/>
                    </a:cubicBezTo>
                    <a:cubicBezTo>
                      <a:pt x="327" y="104"/>
                      <a:pt x="288" y="253"/>
                      <a:pt x="297" y="331"/>
                    </a:cubicBezTo>
                    <a:cubicBezTo>
                      <a:pt x="306" y="409"/>
                      <a:pt x="364" y="462"/>
                      <a:pt x="370" y="519"/>
                    </a:cubicBezTo>
                    <a:cubicBezTo>
                      <a:pt x="376" y="576"/>
                      <a:pt x="327" y="626"/>
                      <a:pt x="333" y="671"/>
                    </a:cubicBezTo>
                    <a:cubicBezTo>
                      <a:pt x="339" y="716"/>
                      <a:pt x="402" y="772"/>
                      <a:pt x="407" y="792"/>
                    </a:cubicBezTo>
                    <a:cubicBezTo>
                      <a:pt x="412" y="812"/>
                      <a:pt x="381" y="814"/>
                      <a:pt x="361" y="792"/>
                    </a:cubicBezTo>
                    <a:cubicBezTo>
                      <a:pt x="341" y="770"/>
                      <a:pt x="291" y="702"/>
                      <a:pt x="285" y="659"/>
                    </a:cubicBezTo>
                    <a:cubicBezTo>
                      <a:pt x="279" y="616"/>
                      <a:pt x="333" y="587"/>
                      <a:pt x="327" y="531"/>
                    </a:cubicBezTo>
                    <a:cubicBezTo>
                      <a:pt x="321" y="475"/>
                      <a:pt x="258" y="402"/>
                      <a:pt x="249" y="325"/>
                    </a:cubicBezTo>
                    <a:cubicBezTo>
                      <a:pt x="240" y="248"/>
                      <a:pt x="284" y="87"/>
                      <a:pt x="271" y="67"/>
                    </a:cubicBezTo>
                    <a:cubicBezTo>
                      <a:pt x="258" y="47"/>
                      <a:pt x="209" y="194"/>
                      <a:pt x="172" y="204"/>
                    </a:cubicBezTo>
                    <a:cubicBezTo>
                      <a:pt x="135" y="214"/>
                      <a:pt x="67" y="117"/>
                      <a:pt x="49" y="126"/>
                    </a:cubicBezTo>
                    <a:cubicBezTo>
                      <a:pt x="31" y="135"/>
                      <a:pt x="51" y="214"/>
                      <a:pt x="62" y="261"/>
                    </a:cubicBezTo>
                    <a:cubicBezTo>
                      <a:pt x="73" y="308"/>
                      <a:pt x="110" y="383"/>
                      <a:pt x="113" y="407"/>
                    </a:cubicBezTo>
                    <a:cubicBezTo>
                      <a:pt x="116" y="431"/>
                      <a:pt x="96" y="431"/>
                      <a:pt x="79" y="407"/>
                    </a:cubicBezTo>
                    <a:close/>
                  </a:path>
                </a:pathLst>
              </a:custGeom>
              <a:solidFill>
                <a:srgbClr val="3399ff"/>
              </a:solidFill>
              <a:ln w="3240">
                <a:solidFill>
                  <a:schemeClr val="tx1"/>
                </a:solidFill>
                <a:round/>
              </a:ln>
            </p:spPr>
            <p:style>
              <a:lnRef idx="0"/>
              <a:fillRef idx="0"/>
              <a:effectRef idx="0"/>
              <a:fontRef idx="minor"/>
            </p:style>
          </p:sp>
          <p:sp>
            <p:nvSpPr>
              <p:cNvPr id="1696" name="CustomShape 40"/>
              <p:cNvSpPr/>
              <p:nvPr/>
            </p:nvSpPr>
            <p:spPr>
              <a:xfrm>
                <a:off x="4656600" y="1686600"/>
                <a:ext cx="189360" cy="1434960"/>
              </a:xfrm>
              <a:custGeom>
                <a:avLst/>
                <a:gdLst/>
                <a:ahLst/>
                <a:rect l="l" t="t" r="r" b="b"/>
                <a:pathLst>
                  <a:path w="181" h="806">
                    <a:moveTo>
                      <a:pt x="39" y="46"/>
                    </a:moveTo>
                    <a:cubicBezTo>
                      <a:pt x="49" y="92"/>
                      <a:pt x="49" y="246"/>
                      <a:pt x="66" y="323"/>
                    </a:cubicBezTo>
                    <a:cubicBezTo>
                      <a:pt x="83" y="400"/>
                      <a:pt x="133" y="454"/>
                      <a:pt x="139" y="511"/>
                    </a:cubicBezTo>
                    <a:cubicBezTo>
                      <a:pt x="145" y="568"/>
                      <a:pt x="96" y="618"/>
                      <a:pt x="102" y="663"/>
                    </a:cubicBezTo>
                    <a:cubicBezTo>
                      <a:pt x="108" y="708"/>
                      <a:pt x="171" y="764"/>
                      <a:pt x="176" y="784"/>
                    </a:cubicBezTo>
                    <a:cubicBezTo>
                      <a:pt x="181" y="804"/>
                      <a:pt x="150" y="806"/>
                      <a:pt x="130" y="784"/>
                    </a:cubicBezTo>
                    <a:cubicBezTo>
                      <a:pt x="110" y="762"/>
                      <a:pt x="60" y="694"/>
                      <a:pt x="54" y="651"/>
                    </a:cubicBezTo>
                    <a:cubicBezTo>
                      <a:pt x="48" y="608"/>
                      <a:pt x="102" y="579"/>
                      <a:pt x="96" y="523"/>
                    </a:cubicBezTo>
                    <a:cubicBezTo>
                      <a:pt x="90" y="467"/>
                      <a:pt x="33" y="396"/>
                      <a:pt x="18" y="317"/>
                    </a:cubicBezTo>
                    <a:cubicBezTo>
                      <a:pt x="3" y="238"/>
                      <a:pt x="0" y="91"/>
                      <a:pt x="3" y="46"/>
                    </a:cubicBezTo>
                    <a:cubicBezTo>
                      <a:pt x="6" y="1"/>
                      <a:pt x="29" y="0"/>
                      <a:pt x="39" y="46"/>
                    </a:cubicBezTo>
                    <a:close/>
                  </a:path>
                </a:pathLst>
              </a:custGeom>
              <a:solidFill>
                <a:srgbClr val="3399ff"/>
              </a:solidFill>
              <a:ln w="3240">
                <a:solidFill>
                  <a:schemeClr val="tx1"/>
                </a:solidFill>
                <a:round/>
              </a:ln>
            </p:spPr>
            <p:style>
              <a:lnRef idx="0"/>
              <a:fillRef idx="0"/>
              <a:effectRef idx="0"/>
              <a:fontRef idx="minor"/>
            </p:style>
          </p:sp>
          <p:sp>
            <p:nvSpPr>
              <p:cNvPr id="1697" name="CustomShape 41"/>
              <p:cNvSpPr/>
              <p:nvPr/>
            </p:nvSpPr>
            <p:spPr>
              <a:xfrm flipH="1">
                <a:off x="3436920" y="1147320"/>
                <a:ext cx="273240" cy="1845360"/>
              </a:xfrm>
              <a:custGeom>
                <a:avLst/>
                <a:gdLst/>
                <a:ahLst/>
                <a:rect l="l" t="t" r="r" b="b"/>
                <a:pathLst>
                  <a:path w="222" h="1211">
                    <a:moveTo>
                      <a:pt x="20" y="37"/>
                    </a:moveTo>
                    <a:cubicBezTo>
                      <a:pt x="40" y="23"/>
                      <a:pt x="116" y="0"/>
                      <a:pt x="149" y="7"/>
                    </a:cubicBezTo>
                    <a:cubicBezTo>
                      <a:pt x="182" y="14"/>
                      <a:pt x="214" y="44"/>
                      <a:pt x="218" y="82"/>
                    </a:cubicBezTo>
                    <a:cubicBezTo>
                      <a:pt x="222" y="120"/>
                      <a:pt x="197" y="213"/>
                      <a:pt x="172" y="236"/>
                    </a:cubicBezTo>
                    <a:cubicBezTo>
                      <a:pt x="147" y="259"/>
                      <a:pt x="83" y="201"/>
                      <a:pt x="65" y="219"/>
                    </a:cubicBezTo>
                    <a:cubicBezTo>
                      <a:pt x="46" y="237"/>
                      <a:pt x="56" y="303"/>
                      <a:pt x="57" y="346"/>
                    </a:cubicBezTo>
                    <a:cubicBezTo>
                      <a:pt x="59" y="389"/>
                      <a:pt x="71" y="419"/>
                      <a:pt x="73" y="479"/>
                    </a:cubicBezTo>
                    <a:cubicBezTo>
                      <a:pt x="75" y="539"/>
                      <a:pt x="65" y="634"/>
                      <a:pt x="71" y="704"/>
                    </a:cubicBezTo>
                    <a:cubicBezTo>
                      <a:pt x="77" y="774"/>
                      <a:pt x="107" y="824"/>
                      <a:pt x="111" y="901"/>
                    </a:cubicBezTo>
                    <a:cubicBezTo>
                      <a:pt x="115" y="978"/>
                      <a:pt x="103" y="1123"/>
                      <a:pt x="94" y="1167"/>
                    </a:cubicBezTo>
                    <a:cubicBezTo>
                      <a:pt x="85" y="1211"/>
                      <a:pt x="58" y="1204"/>
                      <a:pt x="54" y="1167"/>
                    </a:cubicBezTo>
                    <a:cubicBezTo>
                      <a:pt x="50" y="1130"/>
                      <a:pt x="77" y="1024"/>
                      <a:pt x="71" y="946"/>
                    </a:cubicBezTo>
                    <a:cubicBezTo>
                      <a:pt x="65" y="868"/>
                      <a:pt x="27" y="775"/>
                      <a:pt x="20" y="698"/>
                    </a:cubicBezTo>
                    <a:cubicBezTo>
                      <a:pt x="13" y="621"/>
                      <a:pt x="27" y="572"/>
                      <a:pt x="28" y="486"/>
                    </a:cubicBezTo>
                    <a:cubicBezTo>
                      <a:pt x="29" y="400"/>
                      <a:pt x="6" y="229"/>
                      <a:pt x="26" y="179"/>
                    </a:cubicBezTo>
                    <a:cubicBezTo>
                      <a:pt x="47" y="129"/>
                      <a:pt x="131" y="204"/>
                      <a:pt x="151" y="184"/>
                    </a:cubicBezTo>
                    <a:cubicBezTo>
                      <a:pt x="171" y="164"/>
                      <a:pt x="165" y="75"/>
                      <a:pt x="145" y="60"/>
                    </a:cubicBezTo>
                    <a:cubicBezTo>
                      <a:pt x="125" y="45"/>
                      <a:pt x="49" y="97"/>
                      <a:pt x="28" y="93"/>
                    </a:cubicBezTo>
                    <a:cubicBezTo>
                      <a:pt x="7" y="89"/>
                      <a:pt x="0" y="51"/>
                      <a:pt x="20" y="37"/>
                    </a:cubicBezTo>
                    <a:close/>
                  </a:path>
                </a:pathLst>
              </a:custGeom>
              <a:solidFill>
                <a:srgbClr val="ffc000"/>
              </a:solidFill>
              <a:ln w="3240">
                <a:solidFill>
                  <a:schemeClr val="tx1"/>
                </a:solidFill>
                <a:round/>
              </a:ln>
            </p:spPr>
            <p:style>
              <a:lnRef idx="0"/>
              <a:fillRef idx="0"/>
              <a:effectRef idx="0"/>
              <a:fontRef idx="minor"/>
            </p:style>
          </p:sp>
          <p:grpSp>
            <p:nvGrpSpPr>
              <p:cNvPr id="1698" name="Group 42"/>
              <p:cNvGrpSpPr/>
              <p:nvPr/>
            </p:nvGrpSpPr>
            <p:grpSpPr>
              <a:xfrm>
                <a:off x="3503520" y="1038240"/>
                <a:ext cx="631080" cy="834840"/>
                <a:chOff x="3503520" y="1038240"/>
                <a:chExt cx="631080" cy="834840"/>
              </a:xfrm>
            </p:grpSpPr>
            <p:sp>
              <p:nvSpPr>
                <p:cNvPr id="1699" name="CustomShape 43"/>
                <p:cNvSpPr/>
                <p:nvPr/>
              </p:nvSpPr>
              <p:spPr>
                <a:xfrm rot="7596000">
                  <a:off x="3636360" y="1142280"/>
                  <a:ext cx="69120" cy="66600"/>
                </a:xfrm>
                <a:custGeom>
                  <a:avLst/>
                  <a:gdLst/>
                  <a:ahLst/>
                  <a:rect l="l" t="t" r="r" b="b"/>
                  <a:pathLst>
                    <a:path w="91" h="90">
                      <a:moveTo>
                        <a:pt x="0" y="90"/>
                      </a:moveTo>
                      <a:lnTo>
                        <a:pt x="46" y="45"/>
                      </a:lnTo>
                      <a:lnTo>
                        <a:pt x="91" y="45"/>
                      </a:lnTo>
                      <a:lnTo>
                        <a:pt x="46" y="45"/>
                      </a:lnTo>
                      <a:lnTo>
                        <a:pt x="0" y="0"/>
                      </a:lnTo>
                    </a:path>
                  </a:pathLst>
                </a:custGeom>
                <a:solidFill>
                  <a:schemeClr val="accent1"/>
                </a:solidFill>
                <a:ln w="3240">
                  <a:solidFill>
                    <a:schemeClr val="tx1"/>
                  </a:solidFill>
                  <a:round/>
                </a:ln>
              </p:spPr>
              <p:style>
                <a:lnRef idx="0"/>
                <a:fillRef idx="0"/>
                <a:effectRef idx="0"/>
                <a:fontRef idx="minor"/>
              </p:style>
            </p:sp>
            <p:sp>
              <p:nvSpPr>
                <p:cNvPr id="1700" name="CustomShape 44"/>
                <p:cNvSpPr/>
                <p:nvPr/>
              </p:nvSpPr>
              <p:spPr>
                <a:xfrm flipH="1" rot="7596000">
                  <a:off x="3597480" y="1176120"/>
                  <a:ext cx="67320" cy="67680"/>
                </a:xfrm>
                <a:custGeom>
                  <a:avLst/>
                  <a:gdLst/>
                  <a:ahLst/>
                  <a:rect l="l" t="t" r="r" b="b"/>
                  <a:pathLst>
                    <a:path w="91" h="90">
                      <a:moveTo>
                        <a:pt x="0" y="90"/>
                      </a:moveTo>
                      <a:lnTo>
                        <a:pt x="46" y="45"/>
                      </a:lnTo>
                      <a:lnTo>
                        <a:pt x="91" y="45"/>
                      </a:lnTo>
                      <a:lnTo>
                        <a:pt x="46" y="45"/>
                      </a:lnTo>
                      <a:lnTo>
                        <a:pt x="0" y="0"/>
                      </a:lnTo>
                    </a:path>
                  </a:pathLst>
                </a:custGeom>
                <a:solidFill>
                  <a:schemeClr val="accent1"/>
                </a:solidFill>
                <a:ln w="3240">
                  <a:solidFill>
                    <a:schemeClr val="tx1"/>
                  </a:solidFill>
                  <a:round/>
                </a:ln>
              </p:spPr>
              <p:style>
                <a:lnRef idx="0"/>
                <a:fillRef idx="0"/>
                <a:effectRef idx="0"/>
                <a:fontRef idx="minor"/>
              </p:style>
            </p:sp>
            <p:sp>
              <p:nvSpPr>
                <p:cNvPr id="1701" name="CustomShape 45"/>
                <p:cNvSpPr/>
                <p:nvPr/>
              </p:nvSpPr>
              <p:spPr>
                <a:xfrm rot="5733000">
                  <a:off x="3760920" y="1113120"/>
                  <a:ext cx="122760" cy="20052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702" name="CustomShape 46"/>
                <p:cNvSpPr/>
                <p:nvPr/>
              </p:nvSpPr>
              <p:spPr>
                <a:xfrm rot="5733000">
                  <a:off x="3957840" y="1153440"/>
                  <a:ext cx="122760" cy="19908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703" name="CustomShape 47"/>
                <p:cNvSpPr/>
                <p:nvPr/>
              </p:nvSpPr>
              <p:spPr>
                <a:xfrm rot="5733000">
                  <a:off x="3772440" y="989280"/>
                  <a:ext cx="122760" cy="20052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704" name="CustomShape 48"/>
                <p:cNvSpPr/>
                <p:nvPr/>
              </p:nvSpPr>
              <p:spPr>
                <a:xfrm rot="5733000">
                  <a:off x="3967920" y="1033560"/>
                  <a:ext cx="122760" cy="199080"/>
                </a:xfrm>
                <a:prstGeom prst="roundRect">
                  <a:avLst>
                    <a:gd name="adj" fmla="val 16667"/>
                  </a:avLst>
                </a:prstGeom>
                <a:solidFill>
                  <a:srgbClr val="ff0000"/>
                </a:solidFill>
                <a:ln w="3240">
                  <a:solidFill>
                    <a:schemeClr val="tx1"/>
                  </a:solidFill>
                  <a:round/>
                </a:ln>
              </p:spPr>
              <p:style>
                <a:lnRef idx="0"/>
                <a:fillRef idx="0"/>
                <a:effectRef idx="0"/>
                <a:fontRef idx="minor"/>
              </p:style>
            </p:sp>
            <p:sp>
              <p:nvSpPr>
                <p:cNvPr id="1705" name="CustomShape 49"/>
                <p:cNvSpPr/>
                <p:nvPr/>
              </p:nvSpPr>
              <p:spPr>
                <a:xfrm flipH="1" rot="10609200">
                  <a:off x="3597120" y="1285560"/>
                  <a:ext cx="83880" cy="288000"/>
                </a:xfrm>
                <a:prstGeom prst="roundRect">
                  <a:avLst>
                    <a:gd name="adj" fmla="val 16667"/>
                  </a:avLst>
                </a:prstGeom>
                <a:solidFill>
                  <a:srgbClr val="ffc000"/>
                </a:solidFill>
                <a:ln w="3240">
                  <a:solidFill>
                    <a:schemeClr val="tx1"/>
                  </a:solidFill>
                  <a:round/>
                </a:ln>
              </p:spPr>
              <p:style>
                <a:lnRef idx="0"/>
                <a:fillRef idx="0"/>
                <a:effectRef idx="0"/>
                <a:fontRef idx="minor"/>
              </p:style>
            </p:sp>
            <p:sp>
              <p:nvSpPr>
                <p:cNvPr id="1706" name="CustomShape 50"/>
                <p:cNvSpPr/>
                <p:nvPr/>
              </p:nvSpPr>
              <p:spPr>
                <a:xfrm flipH="1" rot="10609200">
                  <a:off x="3603600" y="1576440"/>
                  <a:ext cx="85320" cy="288000"/>
                </a:xfrm>
                <a:prstGeom prst="roundRect">
                  <a:avLst>
                    <a:gd name="adj" fmla="val 16667"/>
                  </a:avLst>
                </a:prstGeom>
                <a:solidFill>
                  <a:srgbClr val="ffc000"/>
                </a:solidFill>
                <a:ln w="3240">
                  <a:solidFill>
                    <a:schemeClr val="tx1"/>
                  </a:solidFill>
                  <a:round/>
                </a:ln>
              </p:spPr>
              <p:style>
                <a:lnRef idx="0"/>
                <a:fillRef idx="0"/>
                <a:effectRef idx="0"/>
                <a:fontRef idx="minor"/>
              </p:style>
            </p:sp>
            <p:sp>
              <p:nvSpPr>
                <p:cNvPr id="1707" name="CustomShape 51"/>
                <p:cNvSpPr/>
                <p:nvPr/>
              </p:nvSpPr>
              <p:spPr>
                <a:xfrm flipH="1" rot="10609200">
                  <a:off x="3511440" y="1289880"/>
                  <a:ext cx="83880" cy="288000"/>
                </a:xfrm>
                <a:prstGeom prst="roundRect">
                  <a:avLst>
                    <a:gd name="adj" fmla="val 16667"/>
                  </a:avLst>
                </a:prstGeom>
                <a:solidFill>
                  <a:srgbClr val="ffc000"/>
                </a:solidFill>
                <a:ln w="3240">
                  <a:solidFill>
                    <a:schemeClr val="tx1"/>
                  </a:solidFill>
                  <a:round/>
                </a:ln>
              </p:spPr>
              <p:style>
                <a:lnRef idx="0"/>
                <a:fillRef idx="0"/>
                <a:effectRef idx="0"/>
                <a:fontRef idx="minor"/>
              </p:style>
            </p:sp>
            <p:sp>
              <p:nvSpPr>
                <p:cNvPr id="1708" name="CustomShape 52"/>
                <p:cNvSpPr/>
                <p:nvPr/>
              </p:nvSpPr>
              <p:spPr>
                <a:xfrm flipH="1" rot="10609200">
                  <a:off x="3519360" y="1582920"/>
                  <a:ext cx="85320" cy="288000"/>
                </a:xfrm>
                <a:prstGeom prst="roundRect">
                  <a:avLst>
                    <a:gd name="adj" fmla="val 16667"/>
                  </a:avLst>
                </a:prstGeom>
                <a:solidFill>
                  <a:srgbClr val="ffc000"/>
                </a:solidFill>
                <a:ln w="3240">
                  <a:solidFill>
                    <a:schemeClr val="tx1"/>
                  </a:solidFill>
                  <a:round/>
                </a:ln>
              </p:spPr>
              <p:style>
                <a:lnRef idx="0"/>
                <a:fillRef idx="0"/>
                <a:effectRef idx="0"/>
                <a:fontRef idx="minor"/>
              </p:style>
            </p:sp>
          </p:grpSp>
          <p:sp>
            <p:nvSpPr>
              <p:cNvPr id="1709" name="CustomShape 53"/>
              <p:cNvSpPr/>
              <p:nvPr/>
            </p:nvSpPr>
            <p:spPr>
              <a:xfrm>
                <a:off x="2661480" y="1911960"/>
                <a:ext cx="1094400" cy="30276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rPr>
                  <a:t>CD300a</a:t>
                </a:r>
                <a:endParaRPr b="0" lang="en-US" sz="1400" spc="-1" strike="noStrike">
                  <a:latin typeface="Arial"/>
                </a:endParaRPr>
              </a:p>
            </p:txBody>
          </p:sp>
          <p:sp>
            <p:nvSpPr>
              <p:cNvPr id="1710" name="Line 54"/>
              <p:cNvSpPr/>
              <p:nvPr/>
            </p:nvSpPr>
            <p:spPr>
              <a:xfrm>
                <a:off x="1979280" y="2348640"/>
                <a:ext cx="4824720" cy="360"/>
              </a:xfrm>
              <a:prstGeom prst="line">
                <a:avLst/>
              </a:prstGeom>
              <a:ln w="9360">
                <a:solidFill>
                  <a:schemeClr val="tx1"/>
                </a:solidFill>
                <a:round/>
              </a:ln>
            </p:spPr>
            <p:style>
              <a:lnRef idx="0"/>
              <a:fillRef idx="0"/>
              <a:effectRef idx="0"/>
              <a:fontRef idx="minor"/>
            </p:style>
          </p:sp>
        </p:grpSp>
      </p:grpSp>
      <p:sp>
        <p:nvSpPr>
          <p:cNvPr id="1711" name="CustomShape 55"/>
          <p:cNvSpPr/>
          <p:nvPr/>
        </p:nvSpPr>
        <p:spPr>
          <a:xfrm>
            <a:off x="1887480" y="549360"/>
            <a:ext cx="1767960" cy="913320"/>
          </a:xfrm>
          <a:prstGeom prst="rect">
            <a:avLst/>
          </a:prstGeom>
          <a:noFill/>
          <a:ln w="9360">
            <a:noFill/>
          </a:ln>
        </p:spPr>
        <p:style>
          <a:lnRef idx="0"/>
          <a:fillRef idx="0"/>
          <a:effectRef idx="0"/>
          <a:fontRef idx="minor"/>
        </p:style>
        <p:txBody>
          <a:bodyPr lIns="90000" rIns="90000" tIns="45000" bIns="45000"/>
          <a:p>
            <a:pPr algn="ctr">
              <a:lnSpc>
                <a:spcPct val="100000"/>
              </a:lnSpc>
              <a:spcBef>
                <a:spcPts val="901"/>
              </a:spcBef>
            </a:pPr>
            <a:r>
              <a:rPr b="0" lang="en-US" sz="1800" spc="-1" strike="noStrike">
                <a:solidFill>
                  <a:srgbClr val="000000"/>
                </a:solidFill>
                <a:latin typeface="Calibri"/>
              </a:rPr>
              <a:t>Bispecific antibody fragment</a:t>
            </a:r>
            <a:endParaRPr b="0" lang="en-US" sz="1800" spc="-1" strike="noStrike">
              <a:latin typeface="Arial"/>
            </a:endParaRPr>
          </a:p>
        </p:txBody>
      </p:sp>
      <p:sp>
        <p:nvSpPr>
          <p:cNvPr id="1712" name="CustomShape 56"/>
          <p:cNvSpPr/>
          <p:nvPr/>
        </p:nvSpPr>
        <p:spPr>
          <a:xfrm>
            <a:off x="2484360" y="428760"/>
            <a:ext cx="837720" cy="22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13" name="CustomShape 57"/>
          <p:cNvSpPr/>
          <p:nvPr/>
        </p:nvSpPr>
        <p:spPr>
          <a:xfrm>
            <a:off x="6227640" y="981000"/>
            <a:ext cx="1218960" cy="364680"/>
          </a:xfrm>
          <a:prstGeom prst="rect">
            <a:avLst/>
          </a:prstGeom>
          <a:noFill/>
          <a:ln w="9360">
            <a:noFill/>
          </a:ln>
        </p:spPr>
        <p:style>
          <a:lnRef idx="0"/>
          <a:fillRef idx="0"/>
          <a:effectRef idx="0"/>
          <a:fontRef idx="minor"/>
        </p:style>
        <p:txBody>
          <a:bodyPr lIns="90000" rIns="90000" tIns="45000" bIns="45000"/>
          <a:p>
            <a:pPr algn="ctr">
              <a:lnSpc>
                <a:spcPct val="100000"/>
              </a:lnSpc>
              <a:spcBef>
                <a:spcPts val="901"/>
              </a:spcBef>
            </a:pPr>
            <a:r>
              <a:rPr b="0" lang="en-US" sz="1800" spc="-1" strike="noStrike">
                <a:solidFill>
                  <a:srgbClr val="000000"/>
                </a:solidFill>
                <a:latin typeface="Calibri"/>
              </a:rPr>
              <a:t>c-Kit</a:t>
            </a:r>
            <a:endParaRPr b="0" lang="en-US" sz="1800" spc="-1" strike="noStrike">
              <a:latin typeface="Arial"/>
            </a:endParaRPr>
          </a:p>
        </p:txBody>
      </p:sp>
      <p:grpSp>
        <p:nvGrpSpPr>
          <p:cNvPr id="1714" name="Group 58"/>
          <p:cNvGrpSpPr/>
          <p:nvPr/>
        </p:nvGrpSpPr>
        <p:grpSpPr>
          <a:xfrm>
            <a:off x="5073840" y="1279800"/>
            <a:ext cx="773640" cy="1364400"/>
            <a:chOff x="5073840" y="1279800"/>
            <a:chExt cx="773640" cy="1364400"/>
          </a:xfrm>
        </p:grpSpPr>
        <p:grpSp>
          <p:nvGrpSpPr>
            <p:cNvPr id="1715" name="Group 59"/>
            <p:cNvGrpSpPr/>
            <p:nvPr/>
          </p:nvGrpSpPr>
          <p:grpSpPr>
            <a:xfrm>
              <a:off x="5073840" y="1279800"/>
              <a:ext cx="566280" cy="397080"/>
              <a:chOff x="5073840" y="1279800"/>
              <a:chExt cx="566280" cy="397080"/>
            </a:xfrm>
          </p:grpSpPr>
          <p:sp>
            <p:nvSpPr>
              <p:cNvPr id="1716" name="CustomShape 60"/>
              <p:cNvSpPr/>
              <p:nvPr/>
            </p:nvSpPr>
            <p:spPr>
              <a:xfrm rot="9874800">
                <a:off x="5136840" y="1324800"/>
                <a:ext cx="60480" cy="61200"/>
              </a:xfrm>
              <a:custGeom>
                <a:avLst/>
                <a:gdLst/>
                <a:ahLst/>
                <a:rect l="l" t="t" r="r" b="b"/>
                <a:pathLst>
                  <a:path w="91" h="90">
                    <a:moveTo>
                      <a:pt x="0" y="90"/>
                    </a:moveTo>
                    <a:lnTo>
                      <a:pt x="46" y="45"/>
                    </a:lnTo>
                    <a:lnTo>
                      <a:pt x="91" y="45"/>
                    </a:lnTo>
                    <a:lnTo>
                      <a:pt x="46" y="45"/>
                    </a:lnTo>
                    <a:lnTo>
                      <a:pt x="0" y="0"/>
                    </a:lnTo>
                  </a:path>
                </a:pathLst>
              </a:custGeom>
              <a:solidFill>
                <a:schemeClr val="accent1"/>
              </a:solidFill>
              <a:ln w="3240">
                <a:solidFill>
                  <a:schemeClr val="tx1"/>
                </a:solidFill>
                <a:round/>
              </a:ln>
            </p:spPr>
            <p:style>
              <a:lnRef idx="0"/>
              <a:fillRef idx="0"/>
              <a:effectRef idx="0"/>
              <a:fontRef idx="minor"/>
            </p:style>
          </p:sp>
          <p:sp>
            <p:nvSpPr>
              <p:cNvPr id="1717" name="CustomShape 61"/>
              <p:cNvSpPr/>
              <p:nvPr/>
            </p:nvSpPr>
            <p:spPr>
              <a:xfrm flipH="1" rot="9874800">
                <a:off x="5080680" y="1341720"/>
                <a:ext cx="59040" cy="63000"/>
              </a:xfrm>
              <a:custGeom>
                <a:avLst/>
                <a:gdLst/>
                <a:ahLst/>
                <a:rect l="l" t="t" r="r" b="b"/>
                <a:pathLst>
                  <a:path w="91" h="90">
                    <a:moveTo>
                      <a:pt x="0" y="90"/>
                    </a:moveTo>
                    <a:lnTo>
                      <a:pt x="46" y="45"/>
                    </a:lnTo>
                    <a:lnTo>
                      <a:pt x="91" y="45"/>
                    </a:lnTo>
                    <a:lnTo>
                      <a:pt x="46" y="45"/>
                    </a:lnTo>
                    <a:lnTo>
                      <a:pt x="0" y="0"/>
                    </a:lnTo>
                  </a:path>
                </a:pathLst>
              </a:custGeom>
              <a:solidFill>
                <a:schemeClr val="accent1"/>
              </a:solidFill>
              <a:ln w="3240">
                <a:solidFill>
                  <a:schemeClr val="tx1"/>
                </a:solidFill>
                <a:round/>
              </a:ln>
            </p:spPr>
            <p:style>
              <a:lnRef idx="0"/>
              <a:fillRef idx="0"/>
              <a:effectRef idx="0"/>
              <a:fontRef idx="minor"/>
            </p:style>
          </p:sp>
          <p:sp>
            <p:nvSpPr>
              <p:cNvPr id="1718" name="CustomShape 62"/>
              <p:cNvSpPr/>
              <p:nvPr/>
            </p:nvSpPr>
            <p:spPr>
              <a:xfrm rot="7477200">
                <a:off x="5250600" y="1343520"/>
                <a:ext cx="91080" cy="219240"/>
              </a:xfrm>
              <a:prstGeom prst="roundRect">
                <a:avLst>
                  <a:gd name="adj" fmla="val 16667"/>
                </a:avLst>
              </a:prstGeom>
              <a:solidFill>
                <a:srgbClr val="7030a0"/>
              </a:solidFill>
              <a:ln w="3240">
                <a:solidFill>
                  <a:schemeClr val="tx1"/>
                </a:solidFill>
                <a:round/>
              </a:ln>
            </p:spPr>
            <p:style>
              <a:lnRef idx="0"/>
              <a:fillRef idx="0"/>
              <a:effectRef idx="0"/>
              <a:fontRef idx="minor"/>
            </p:style>
          </p:sp>
          <p:sp>
            <p:nvSpPr>
              <p:cNvPr id="1719" name="CustomShape 63"/>
              <p:cNvSpPr/>
              <p:nvPr/>
            </p:nvSpPr>
            <p:spPr>
              <a:xfrm rot="7477200">
                <a:off x="5429880" y="1468440"/>
                <a:ext cx="91080" cy="217800"/>
              </a:xfrm>
              <a:prstGeom prst="roundRect">
                <a:avLst>
                  <a:gd name="adj" fmla="val 16667"/>
                </a:avLst>
              </a:prstGeom>
              <a:solidFill>
                <a:srgbClr val="7030a0"/>
              </a:solidFill>
              <a:ln w="3240">
                <a:solidFill>
                  <a:schemeClr val="tx1"/>
                </a:solidFill>
                <a:round/>
              </a:ln>
            </p:spPr>
            <p:style>
              <a:lnRef idx="0"/>
              <a:fillRef idx="0"/>
              <a:effectRef idx="0"/>
              <a:fontRef idx="minor"/>
            </p:style>
          </p:sp>
          <p:sp>
            <p:nvSpPr>
              <p:cNvPr id="1720" name="CustomShape 64"/>
              <p:cNvSpPr/>
              <p:nvPr/>
            </p:nvSpPr>
            <p:spPr>
              <a:xfrm rot="7477200">
                <a:off x="5302440" y="1267200"/>
                <a:ext cx="91080" cy="219240"/>
              </a:xfrm>
              <a:prstGeom prst="roundRect">
                <a:avLst>
                  <a:gd name="adj" fmla="val 16667"/>
                </a:avLst>
              </a:prstGeom>
              <a:solidFill>
                <a:srgbClr val="7030a0"/>
              </a:solidFill>
              <a:ln w="3240">
                <a:solidFill>
                  <a:schemeClr val="tx1"/>
                </a:solidFill>
                <a:round/>
              </a:ln>
            </p:spPr>
            <p:style>
              <a:lnRef idx="0"/>
              <a:fillRef idx="0"/>
              <a:effectRef idx="0"/>
              <a:fontRef idx="minor"/>
            </p:style>
          </p:sp>
          <p:sp>
            <p:nvSpPr>
              <p:cNvPr id="1721" name="CustomShape 65"/>
              <p:cNvSpPr/>
              <p:nvPr/>
            </p:nvSpPr>
            <p:spPr>
              <a:xfrm rot="7477200">
                <a:off x="5478840" y="1394280"/>
                <a:ext cx="91080" cy="217800"/>
              </a:xfrm>
              <a:prstGeom prst="roundRect">
                <a:avLst>
                  <a:gd name="adj" fmla="val 16667"/>
                </a:avLst>
              </a:prstGeom>
              <a:solidFill>
                <a:srgbClr val="7030a0"/>
              </a:solidFill>
              <a:ln w="3240">
                <a:solidFill>
                  <a:schemeClr val="tx1"/>
                </a:solidFill>
                <a:round/>
              </a:ln>
            </p:spPr>
            <p:style>
              <a:lnRef idx="0"/>
              <a:fillRef idx="0"/>
              <a:effectRef idx="0"/>
              <a:fontRef idx="minor"/>
            </p:style>
          </p:sp>
        </p:grpSp>
        <p:sp>
          <p:nvSpPr>
            <p:cNvPr id="1722" name="CustomShape 66"/>
            <p:cNvSpPr/>
            <p:nvPr/>
          </p:nvSpPr>
          <p:spPr>
            <a:xfrm flipH="1">
              <a:off x="5550840" y="1540080"/>
              <a:ext cx="296280" cy="1104120"/>
            </a:xfrm>
            <a:custGeom>
              <a:avLst/>
              <a:gdLst/>
              <a:ahLst/>
              <a:rect l="l" t="t" r="r" b="b"/>
              <a:pathLst>
                <a:path w="256" h="838">
                  <a:moveTo>
                    <a:pt x="203" y="23"/>
                  </a:moveTo>
                  <a:cubicBezTo>
                    <a:pt x="188" y="0"/>
                    <a:pt x="128" y="6"/>
                    <a:pt x="95" y="21"/>
                  </a:cubicBezTo>
                  <a:cubicBezTo>
                    <a:pt x="62" y="36"/>
                    <a:pt x="4" y="73"/>
                    <a:pt x="4" y="111"/>
                  </a:cubicBezTo>
                  <a:cubicBezTo>
                    <a:pt x="4" y="149"/>
                    <a:pt x="65" y="232"/>
                    <a:pt x="95" y="247"/>
                  </a:cubicBezTo>
                  <a:cubicBezTo>
                    <a:pt x="125" y="262"/>
                    <a:pt x="170" y="189"/>
                    <a:pt x="186" y="202"/>
                  </a:cubicBezTo>
                  <a:cubicBezTo>
                    <a:pt x="202" y="215"/>
                    <a:pt x="205" y="311"/>
                    <a:pt x="190" y="326"/>
                  </a:cubicBezTo>
                  <a:cubicBezTo>
                    <a:pt x="175" y="341"/>
                    <a:pt x="126" y="283"/>
                    <a:pt x="95" y="293"/>
                  </a:cubicBezTo>
                  <a:cubicBezTo>
                    <a:pt x="64" y="303"/>
                    <a:pt x="8" y="343"/>
                    <a:pt x="4" y="383"/>
                  </a:cubicBezTo>
                  <a:cubicBezTo>
                    <a:pt x="0" y="423"/>
                    <a:pt x="38" y="510"/>
                    <a:pt x="69" y="532"/>
                  </a:cubicBezTo>
                  <a:cubicBezTo>
                    <a:pt x="100" y="554"/>
                    <a:pt x="170" y="501"/>
                    <a:pt x="190" y="514"/>
                  </a:cubicBezTo>
                  <a:cubicBezTo>
                    <a:pt x="210" y="527"/>
                    <a:pt x="187" y="571"/>
                    <a:pt x="186" y="610"/>
                  </a:cubicBezTo>
                  <a:cubicBezTo>
                    <a:pt x="185" y="649"/>
                    <a:pt x="179" y="716"/>
                    <a:pt x="186" y="746"/>
                  </a:cubicBezTo>
                  <a:cubicBezTo>
                    <a:pt x="193" y="776"/>
                    <a:pt x="223" y="838"/>
                    <a:pt x="231" y="792"/>
                  </a:cubicBezTo>
                  <a:cubicBezTo>
                    <a:pt x="239" y="746"/>
                    <a:pt x="256" y="524"/>
                    <a:pt x="233" y="472"/>
                  </a:cubicBezTo>
                  <a:cubicBezTo>
                    <a:pt x="210" y="420"/>
                    <a:pt x="118" y="496"/>
                    <a:pt x="93" y="478"/>
                  </a:cubicBezTo>
                  <a:cubicBezTo>
                    <a:pt x="68" y="460"/>
                    <a:pt x="58" y="379"/>
                    <a:pt x="81" y="363"/>
                  </a:cubicBezTo>
                  <a:cubicBezTo>
                    <a:pt x="104" y="347"/>
                    <a:pt x="206" y="417"/>
                    <a:pt x="231" y="383"/>
                  </a:cubicBezTo>
                  <a:cubicBezTo>
                    <a:pt x="256" y="349"/>
                    <a:pt x="252" y="191"/>
                    <a:pt x="231" y="157"/>
                  </a:cubicBezTo>
                  <a:cubicBezTo>
                    <a:pt x="210" y="123"/>
                    <a:pt x="133" y="188"/>
                    <a:pt x="105" y="181"/>
                  </a:cubicBezTo>
                  <a:cubicBezTo>
                    <a:pt x="77" y="174"/>
                    <a:pt x="57" y="133"/>
                    <a:pt x="63" y="114"/>
                  </a:cubicBezTo>
                  <a:cubicBezTo>
                    <a:pt x="69" y="95"/>
                    <a:pt x="116" y="71"/>
                    <a:pt x="140" y="66"/>
                  </a:cubicBezTo>
                  <a:cubicBezTo>
                    <a:pt x="164" y="61"/>
                    <a:pt x="198" y="91"/>
                    <a:pt x="209" y="84"/>
                  </a:cubicBezTo>
                  <a:cubicBezTo>
                    <a:pt x="220" y="77"/>
                    <a:pt x="204" y="36"/>
                    <a:pt x="203" y="23"/>
                  </a:cubicBezTo>
                  <a:close/>
                </a:path>
              </a:pathLst>
            </a:custGeom>
            <a:solidFill>
              <a:srgbClr val="7030a0"/>
            </a:solidFill>
            <a:ln w="3240">
              <a:solidFill>
                <a:schemeClr val="tx1"/>
              </a:solidFill>
              <a:round/>
            </a:ln>
          </p:spPr>
          <p:style>
            <a:lnRef idx="0"/>
            <a:fillRef idx="0"/>
            <a:effectRef idx="0"/>
            <a:fontRef idx="minor"/>
          </p:style>
        </p:sp>
      </p:grpSp>
      <p:sp>
        <p:nvSpPr>
          <p:cNvPr id="1723" name="CustomShape 67"/>
          <p:cNvSpPr/>
          <p:nvPr/>
        </p:nvSpPr>
        <p:spPr>
          <a:xfrm>
            <a:off x="5150880" y="836640"/>
            <a:ext cx="664200" cy="364680"/>
          </a:xfrm>
          <a:prstGeom prst="rect">
            <a:avLst/>
          </a:prstGeom>
          <a:noFill/>
          <a:ln w="9360">
            <a:noFill/>
          </a:ln>
        </p:spPr>
        <p:style>
          <a:lnRef idx="0"/>
          <a:fillRef idx="0"/>
          <a:effectRef idx="0"/>
          <a:fontRef idx="minor"/>
        </p:style>
        <p:txBody>
          <a:bodyPr wrap="none" lIns="90000" rIns="90000" tIns="45000" bIns="45000"/>
          <a:p>
            <a:pPr algn="ctr">
              <a:lnSpc>
                <a:spcPct val="100000"/>
              </a:lnSpc>
              <a:spcBef>
                <a:spcPts val="901"/>
              </a:spcBef>
            </a:pPr>
            <a:r>
              <a:rPr b="0" lang="en-US" sz="1800" spc="-1" strike="noStrike">
                <a:solidFill>
                  <a:srgbClr val="000000"/>
                </a:solidFill>
                <a:latin typeface="Calibri"/>
              </a:rPr>
              <a:t>CCR3</a:t>
            </a:r>
            <a:endParaRPr b="0" lang="en-US" sz="1800" spc="-1" strike="noStrike">
              <a:latin typeface="Arial"/>
            </a:endParaRPr>
          </a:p>
        </p:txBody>
      </p:sp>
      <p:sp>
        <p:nvSpPr>
          <p:cNvPr id="1724" name="Line 68"/>
          <p:cNvSpPr/>
          <p:nvPr/>
        </p:nvSpPr>
        <p:spPr>
          <a:xfrm>
            <a:off x="4911480" y="1125360"/>
            <a:ext cx="503280" cy="1440000"/>
          </a:xfrm>
          <a:prstGeom prst="line">
            <a:avLst/>
          </a:prstGeom>
          <a:ln w="28440">
            <a:solidFill>
              <a:srgbClr val="4a7ebb"/>
            </a:solidFill>
            <a:custDash>
              <a:ds d="400000" sp="300000"/>
            </a:custDash>
            <a:round/>
          </a:ln>
        </p:spPr>
        <p:style>
          <a:lnRef idx="1">
            <a:schemeClr val="accent1"/>
          </a:lnRef>
          <a:fillRef idx="0">
            <a:schemeClr val="accent1"/>
          </a:fillRef>
          <a:effectRef idx="0">
            <a:schemeClr val="accent1"/>
          </a:effectRef>
          <a:fontRef idx="minor"/>
        </p:style>
      </p:sp>
      <p:sp>
        <p:nvSpPr>
          <p:cNvPr id="1725" name="CustomShape 69"/>
          <p:cNvSpPr/>
          <p:nvPr/>
        </p:nvSpPr>
        <p:spPr>
          <a:xfrm>
            <a:off x="3905280" y="333360"/>
            <a:ext cx="998280" cy="364680"/>
          </a:xfrm>
          <a:prstGeom prst="rect">
            <a:avLst/>
          </a:prstGeom>
          <a:noFill/>
          <a:ln w="9360">
            <a:noFill/>
          </a:ln>
        </p:spPr>
        <p:style>
          <a:lnRef idx="0"/>
          <a:fillRef idx="0"/>
          <a:effectRef idx="0"/>
          <a:fontRef idx="minor"/>
        </p:style>
        <p:txBody>
          <a:bodyPr lIns="90000" rIns="90000" tIns="45000" bIns="45000"/>
          <a:p>
            <a:pPr algn="ctr">
              <a:lnSpc>
                <a:spcPct val="100000"/>
              </a:lnSpc>
              <a:spcBef>
                <a:spcPts val="901"/>
              </a:spcBef>
            </a:pPr>
            <a:r>
              <a:rPr b="0" lang="en-US" sz="1800" spc="-1" strike="noStrike">
                <a:solidFill>
                  <a:srgbClr val="000000"/>
                </a:solidFill>
                <a:latin typeface="Calibri"/>
              </a:rPr>
              <a:t>IgE</a:t>
            </a:r>
            <a:endParaRPr b="0" lang="en-US" sz="1800" spc="-1" strike="noStrike">
              <a:latin typeface="Arial"/>
            </a:endParaRPr>
          </a:p>
        </p:txBody>
      </p:sp>
      <p:grpSp>
        <p:nvGrpSpPr>
          <p:cNvPr id="1726" name="Group 70"/>
          <p:cNvGrpSpPr/>
          <p:nvPr/>
        </p:nvGrpSpPr>
        <p:grpSpPr>
          <a:xfrm>
            <a:off x="0" y="3213000"/>
            <a:ext cx="5544720" cy="1511280"/>
            <a:chOff x="0" y="3213000"/>
            <a:chExt cx="5544720" cy="1511280"/>
          </a:xfrm>
        </p:grpSpPr>
        <p:pic>
          <p:nvPicPr>
            <p:cNvPr id="1727" name="Picture 41" descr=""/>
            <p:cNvPicPr/>
            <p:nvPr/>
          </p:nvPicPr>
          <p:blipFill>
            <a:blip r:embed="rId1"/>
            <a:srcRect l="10070" t="0" r="4754" b="0"/>
            <a:stretch/>
          </p:blipFill>
          <p:spPr>
            <a:xfrm>
              <a:off x="0" y="3213000"/>
              <a:ext cx="5544720" cy="1343160"/>
            </a:xfrm>
            <a:prstGeom prst="rect">
              <a:avLst/>
            </a:prstGeom>
            <a:ln w="9360">
              <a:noFill/>
            </a:ln>
          </p:spPr>
        </p:pic>
        <p:pic>
          <p:nvPicPr>
            <p:cNvPr id="1728" name="Picture 42" descr=""/>
            <p:cNvPicPr/>
            <p:nvPr/>
          </p:nvPicPr>
          <p:blipFill>
            <a:blip r:embed="rId2"/>
            <a:stretch/>
          </p:blipFill>
          <p:spPr>
            <a:xfrm>
              <a:off x="3114000" y="4315680"/>
              <a:ext cx="1151280" cy="408600"/>
            </a:xfrm>
            <a:prstGeom prst="rect">
              <a:avLst/>
            </a:prstGeom>
            <a:ln w="9360">
              <a:noFill/>
            </a:ln>
          </p:spPr>
        </p:pic>
      </p:grpSp>
      <p:pic>
        <p:nvPicPr>
          <p:cNvPr id="1729" name="Picture 43" descr=""/>
          <p:cNvPicPr/>
          <p:nvPr/>
        </p:nvPicPr>
        <p:blipFill>
          <a:blip r:embed="rId3"/>
          <a:srcRect l="22378" t="29227" r="32057" b="38976"/>
          <a:stretch/>
        </p:blipFill>
        <p:spPr>
          <a:xfrm>
            <a:off x="0" y="4653000"/>
            <a:ext cx="5003280" cy="2231640"/>
          </a:xfrm>
          <a:prstGeom prst="rect">
            <a:avLst/>
          </a:prstGeom>
          <a:ln w="9360">
            <a:noFill/>
          </a:ln>
        </p:spPr>
      </p:pic>
      <p:pic>
        <p:nvPicPr>
          <p:cNvPr id="1730" name="Picture 44" descr=""/>
          <p:cNvPicPr/>
          <p:nvPr/>
        </p:nvPicPr>
        <p:blipFill>
          <a:blip r:embed="rId4"/>
          <a:srcRect l="14111" t="15753" r="46602" b="38976"/>
          <a:stretch/>
        </p:blipFill>
        <p:spPr>
          <a:xfrm>
            <a:off x="5030640" y="4194000"/>
            <a:ext cx="4113000" cy="2663640"/>
          </a:xfrm>
          <a:prstGeom prst="rect">
            <a:avLst/>
          </a:prstGeom>
          <a:ln w="9360">
            <a:noFill/>
          </a:ln>
        </p:spPr>
      </p:pic>
      <p:sp>
        <p:nvSpPr>
          <p:cNvPr id="1731" name="Line 71"/>
          <p:cNvSpPr/>
          <p:nvPr/>
        </p:nvSpPr>
        <p:spPr>
          <a:xfrm>
            <a:off x="0" y="4652640"/>
            <a:ext cx="5076720" cy="360"/>
          </a:xfrm>
          <a:prstGeom prst="line">
            <a:avLst/>
          </a:prstGeom>
          <a:ln>
            <a:solidFill>
              <a:srgbClr val="4a7ebb"/>
            </a:solidFill>
            <a:round/>
          </a:ln>
        </p:spPr>
        <p:style>
          <a:lnRef idx="1">
            <a:schemeClr val="accent1"/>
          </a:lnRef>
          <a:fillRef idx="0">
            <a:schemeClr val="accent1"/>
          </a:fillRef>
          <a:effectRef idx="0">
            <a:schemeClr val="accent1"/>
          </a:effectRef>
          <a:fontRef idx="minor"/>
        </p:style>
      </p:sp>
      <p:grpSp>
        <p:nvGrpSpPr>
          <p:cNvPr id="1732" name="Group 72"/>
          <p:cNvGrpSpPr/>
          <p:nvPr/>
        </p:nvGrpSpPr>
        <p:grpSpPr>
          <a:xfrm>
            <a:off x="5867640" y="1199880"/>
            <a:ext cx="773640" cy="1364400"/>
            <a:chOff x="5867640" y="1199880"/>
            <a:chExt cx="773640" cy="1364400"/>
          </a:xfrm>
        </p:grpSpPr>
        <p:grpSp>
          <p:nvGrpSpPr>
            <p:cNvPr id="1733" name="Group 73"/>
            <p:cNvGrpSpPr/>
            <p:nvPr/>
          </p:nvGrpSpPr>
          <p:grpSpPr>
            <a:xfrm>
              <a:off x="5867640" y="1199880"/>
              <a:ext cx="566280" cy="396720"/>
              <a:chOff x="5867640" y="1199880"/>
              <a:chExt cx="566280" cy="396720"/>
            </a:xfrm>
          </p:grpSpPr>
          <p:sp>
            <p:nvSpPr>
              <p:cNvPr id="1734" name="CustomShape 74"/>
              <p:cNvSpPr/>
              <p:nvPr/>
            </p:nvSpPr>
            <p:spPr>
              <a:xfrm rot="9873000">
                <a:off x="5931360" y="1244520"/>
                <a:ext cx="60480" cy="61200"/>
              </a:xfrm>
              <a:custGeom>
                <a:avLst/>
                <a:gdLst/>
                <a:ahLst/>
                <a:rect l="l" t="t" r="r" b="b"/>
                <a:pathLst>
                  <a:path w="91" h="90">
                    <a:moveTo>
                      <a:pt x="0" y="90"/>
                    </a:moveTo>
                    <a:lnTo>
                      <a:pt x="46" y="45"/>
                    </a:lnTo>
                    <a:lnTo>
                      <a:pt x="91" y="45"/>
                    </a:lnTo>
                    <a:lnTo>
                      <a:pt x="46" y="45"/>
                    </a:lnTo>
                    <a:lnTo>
                      <a:pt x="0" y="0"/>
                    </a:lnTo>
                  </a:path>
                </a:pathLst>
              </a:custGeom>
              <a:noFill/>
              <a:ln w="3240">
                <a:solidFill>
                  <a:schemeClr val="tx1"/>
                </a:solidFill>
                <a:round/>
              </a:ln>
            </p:spPr>
            <p:style>
              <a:lnRef idx="0"/>
              <a:fillRef idx="0"/>
              <a:effectRef idx="0"/>
              <a:fontRef idx="minor"/>
            </p:style>
          </p:sp>
          <p:sp>
            <p:nvSpPr>
              <p:cNvPr id="1735" name="CustomShape 75"/>
              <p:cNvSpPr/>
              <p:nvPr/>
            </p:nvSpPr>
            <p:spPr>
              <a:xfrm flipH="1" rot="9873000">
                <a:off x="5874840" y="1261440"/>
                <a:ext cx="59040" cy="63000"/>
              </a:xfrm>
              <a:custGeom>
                <a:avLst/>
                <a:gdLst/>
                <a:ahLst/>
                <a:rect l="l" t="t" r="r" b="b"/>
                <a:pathLst>
                  <a:path w="91" h="90">
                    <a:moveTo>
                      <a:pt x="0" y="90"/>
                    </a:moveTo>
                    <a:lnTo>
                      <a:pt x="46" y="45"/>
                    </a:lnTo>
                    <a:lnTo>
                      <a:pt x="91" y="45"/>
                    </a:lnTo>
                    <a:lnTo>
                      <a:pt x="46" y="45"/>
                    </a:lnTo>
                    <a:lnTo>
                      <a:pt x="0" y="0"/>
                    </a:lnTo>
                  </a:path>
                </a:pathLst>
              </a:custGeom>
              <a:noFill/>
              <a:ln w="3240">
                <a:solidFill>
                  <a:schemeClr val="tx1"/>
                </a:solidFill>
                <a:round/>
              </a:ln>
            </p:spPr>
            <p:style>
              <a:lnRef idx="0"/>
              <a:fillRef idx="0"/>
              <a:effectRef idx="0"/>
              <a:fontRef idx="minor"/>
            </p:style>
          </p:sp>
          <p:sp>
            <p:nvSpPr>
              <p:cNvPr id="1736" name="CustomShape 76"/>
              <p:cNvSpPr/>
              <p:nvPr/>
            </p:nvSpPr>
            <p:spPr>
              <a:xfrm rot="7474200">
                <a:off x="6044400" y="1263600"/>
                <a:ext cx="91080" cy="218880"/>
              </a:xfrm>
              <a:prstGeom prst="roundRect">
                <a:avLst>
                  <a:gd name="adj" fmla="val 16667"/>
                </a:avLst>
              </a:prstGeom>
              <a:noFill/>
              <a:ln w="3240">
                <a:solidFill>
                  <a:schemeClr val="tx1"/>
                </a:solidFill>
                <a:round/>
              </a:ln>
            </p:spPr>
            <p:style>
              <a:lnRef idx="0"/>
              <a:fillRef idx="0"/>
              <a:effectRef idx="0"/>
              <a:fontRef idx="minor"/>
            </p:style>
          </p:sp>
          <p:sp>
            <p:nvSpPr>
              <p:cNvPr id="1737" name="CustomShape 77"/>
              <p:cNvSpPr/>
              <p:nvPr/>
            </p:nvSpPr>
            <p:spPr>
              <a:xfrm rot="7474200">
                <a:off x="6224040" y="1388520"/>
                <a:ext cx="91080" cy="217440"/>
              </a:xfrm>
              <a:prstGeom prst="roundRect">
                <a:avLst>
                  <a:gd name="adj" fmla="val 16667"/>
                </a:avLst>
              </a:prstGeom>
              <a:noFill/>
              <a:ln w="3240">
                <a:solidFill>
                  <a:schemeClr val="tx1"/>
                </a:solidFill>
                <a:round/>
              </a:ln>
            </p:spPr>
            <p:style>
              <a:lnRef idx="0"/>
              <a:fillRef idx="0"/>
              <a:effectRef idx="0"/>
              <a:fontRef idx="minor"/>
            </p:style>
          </p:sp>
          <p:sp>
            <p:nvSpPr>
              <p:cNvPr id="1738" name="CustomShape 78"/>
              <p:cNvSpPr/>
              <p:nvPr/>
            </p:nvSpPr>
            <p:spPr>
              <a:xfrm rot="7474200">
                <a:off x="6096240" y="1187280"/>
                <a:ext cx="91080" cy="218880"/>
              </a:xfrm>
              <a:prstGeom prst="roundRect">
                <a:avLst>
                  <a:gd name="adj" fmla="val 16667"/>
                </a:avLst>
              </a:prstGeom>
              <a:noFill/>
              <a:ln w="3240">
                <a:solidFill>
                  <a:schemeClr val="tx1"/>
                </a:solidFill>
                <a:round/>
              </a:ln>
            </p:spPr>
            <p:style>
              <a:lnRef idx="0"/>
              <a:fillRef idx="0"/>
              <a:effectRef idx="0"/>
              <a:fontRef idx="minor"/>
            </p:style>
          </p:sp>
          <p:sp>
            <p:nvSpPr>
              <p:cNvPr id="1739" name="CustomShape 79"/>
              <p:cNvSpPr/>
              <p:nvPr/>
            </p:nvSpPr>
            <p:spPr>
              <a:xfrm rot="7474200">
                <a:off x="6273000" y="1314360"/>
                <a:ext cx="91080" cy="217440"/>
              </a:xfrm>
              <a:prstGeom prst="roundRect">
                <a:avLst>
                  <a:gd name="adj" fmla="val 16667"/>
                </a:avLst>
              </a:prstGeom>
              <a:noFill/>
              <a:ln w="3240">
                <a:solidFill>
                  <a:schemeClr val="tx1"/>
                </a:solidFill>
                <a:round/>
              </a:ln>
            </p:spPr>
            <p:style>
              <a:lnRef idx="0"/>
              <a:fillRef idx="0"/>
              <a:effectRef idx="0"/>
              <a:fontRef idx="minor"/>
            </p:style>
          </p:sp>
        </p:grpSp>
        <p:sp>
          <p:nvSpPr>
            <p:cNvPr id="1740" name="CustomShape 80"/>
            <p:cNvSpPr/>
            <p:nvPr/>
          </p:nvSpPr>
          <p:spPr>
            <a:xfrm flipH="1">
              <a:off x="6345360" y="1459800"/>
              <a:ext cx="295920" cy="1104480"/>
            </a:xfrm>
            <a:custGeom>
              <a:avLst/>
              <a:gdLst/>
              <a:ahLst/>
              <a:rect l="l" t="t" r="r" b="b"/>
              <a:pathLst>
                <a:path w="256" h="838">
                  <a:moveTo>
                    <a:pt x="203" y="23"/>
                  </a:moveTo>
                  <a:cubicBezTo>
                    <a:pt x="188" y="0"/>
                    <a:pt x="128" y="6"/>
                    <a:pt x="95" y="21"/>
                  </a:cubicBezTo>
                  <a:cubicBezTo>
                    <a:pt x="62" y="36"/>
                    <a:pt x="4" y="73"/>
                    <a:pt x="4" y="111"/>
                  </a:cubicBezTo>
                  <a:cubicBezTo>
                    <a:pt x="4" y="149"/>
                    <a:pt x="65" y="232"/>
                    <a:pt x="95" y="247"/>
                  </a:cubicBezTo>
                  <a:cubicBezTo>
                    <a:pt x="125" y="262"/>
                    <a:pt x="170" y="189"/>
                    <a:pt x="186" y="202"/>
                  </a:cubicBezTo>
                  <a:cubicBezTo>
                    <a:pt x="202" y="215"/>
                    <a:pt x="205" y="311"/>
                    <a:pt x="190" y="326"/>
                  </a:cubicBezTo>
                  <a:cubicBezTo>
                    <a:pt x="175" y="341"/>
                    <a:pt x="126" y="283"/>
                    <a:pt x="95" y="293"/>
                  </a:cubicBezTo>
                  <a:cubicBezTo>
                    <a:pt x="64" y="303"/>
                    <a:pt x="8" y="343"/>
                    <a:pt x="4" y="383"/>
                  </a:cubicBezTo>
                  <a:cubicBezTo>
                    <a:pt x="0" y="423"/>
                    <a:pt x="38" y="510"/>
                    <a:pt x="69" y="532"/>
                  </a:cubicBezTo>
                  <a:cubicBezTo>
                    <a:pt x="100" y="554"/>
                    <a:pt x="170" y="501"/>
                    <a:pt x="190" y="514"/>
                  </a:cubicBezTo>
                  <a:cubicBezTo>
                    <a:pt x="210" y="527"/>
                    <a:pt x="187" y="571"/>
                    <a:pt x="186" y="610"/>
                  </a:cubicBezTo>
                  <a:cubicBezTo>
                    <a:pt x="185" y="649"/>
                    <a:pt x="179" y="716"/>
                    <a:pt x="186" y="746"/>
                  </a:cubicBezTo>
                  <a:cubicBezTo>
                    <a:pt x="193" y="776"/>
                    <a:pt x="223" y="838"/>
                    <a:pt x="231" y="792"/>
                  </a:cubicBezTo>
                  <a:cubicBezTo>
                    <a:pt x="239" y="746"/>
                    <a:pt x="256" y="524"/>
                    <a:pt x="233" y="472"/>
                  </a:cubicBezTo>
                  <a:cubicBezTo>
                    <a:pt x="210" y="420"/>
                    <a:pt x="118" y="496"/>
                    <a:pt x="93" y="478"/>
                  </a:cubicBezTo>
                  <a:cubicBezTo>
                    <a:pt x="68" y="460"/>
                    <a:pt x="58" y="379"/>
                    <a:pt x="81" y="363"/>
                  </a:cubicBezTo>
                  <a:cubicBezTo>
                    <a:pt x="104" y="347"/>
                    <a:pt x="206" y="417"/>
                    <a:pt x="231" y="383"/>
                  </a:cubicBezTo>
                  <a:cubicBezTo>
                    <a:pt x="256" y="349"/>
                    <a:pt x="252" y="191"/>
                    <a:pt x="231" y="157"/>
                  </a:cubicBezTo>
                  <a:cubicBezTo>
                    <a:pt x="210" y="123"/>
                    <a:pt x="133" y="188"/>
                    <a:pt x="105" y="181"/>
                  </a:cubicBezTo>
                  <a:cubicBezTo>
                    <a:pt x="77" y="174"/>
                    <a:pt x="57" y="133"/>
                    <a:pt x="63" y="114"/>
                  </a:cubicBezTo>
                  <a:cubicBezTo>
                    <a:pt x="69" y="95"/>
                    <a:pt x="116" y="71"/>
                    <a:pt x="140" y="66"/>
                  </a:cubicBezTo>
                  <a:cubicBezTo>
                    <a:pt x="164" y="61"/>
                    <a:pt x="198" y="91"/>
                    <a:pt x="209" y="84"/>
                  </a:cubicBezTo>
                  <a:cubicBezTo>
                    <a:pt x="220" y="77"/>
                    <a:pt x="204" y="36"/>
                    <a:pt x="203" y="23"/>
                  </a:cubicBezTo>
                  <a:close/>
                </a:path>
              </a:pathLst>
            </a:custGeom>
            <a:solidFill>
              <a:schemeClr val="accent2"/>
            </a:solidFill>
            <a:ln w="3240">
              <a:solidFill>
                <a:schemeClr val="tx1"/>
              </a:solidFill>
              <a:round/>
            </a:ln>
          </p:spPr>
          <p:style>
            <a:lnRef idx="0"/>
            <a:fillRef idx="0"/>
            <a:effectRef idx="0"/>
            <a:fontRef idx="minor"/>
          </p:style>
        </p:sp>
      </p:grpSp>
      <p:sp>
        <p:nvSpPr>
          <p:cNvPr id="1741" name="Line 81"/>
          <p:cNvSpPr/>
          <p:nvPr/>
        </p:nvSpPr>
        <p:spPr>
          <a:xfrm>
            <a:off x="5795640" y="1196640"/>
            <a:ext cx="505080" cy="1440000"/>
          </a:xfrm>
          <a:prstGeom prst="line">
            <a:avLst/>
          </a:prstGeom>
          <a:ln w="28440">
            <a:solidFill>
              <a:srgbClr val="4a7ebb"/>
            </a:solidFill>
            <a:custDash>
              <a:ds d="400000" sp="300000"/>
            </a:custDash>
            <a:round/>
          </a:ln>
        </p:spPr>
        <p:style>
          <a:lnRef idx="1">
            <a:schemeClr val="accent1"/>
          </a:lnRef>
          <a:fillRef idx="0">
            <a:schemeClr val="accent1"/>
          </a:fillRef>
          <a:effectRef idx="0">
            <a:schemeClr val="accent1"/>
          </a:effectRef>
          <a:fontRef idx="minor"/>
        </p:style>
      </p:sp>
      <p:pic>
        <p:nvPicPr>
          <p:cNvPr id="1742" name="Picture 18" descr=""/>
          <p:cNvPicPr/>
          <p:nvPr/>
        </p:nvPicPr>
        <p:blipFill>
          <a:blip r:embed="rId5"/>
          <a:stretch/>
        </p:blipFill>
        <p:spPr>
          <a:xfrm>
            <a:off x="8948880" y="6267600"/>
            <a:ext cx="194760" cy="590040"/>
          </a:xfrm>
          <a:prstGeom prst="rect">
            <a:avLst/>
          </a:prstGeom>
          <a:ln w="9360">
            <a:noFill/>
          </a:ln>
        </p:spPr>
      </p:pic>
      <p:sp>
        <p:nvSpPr>
          <p:cNvPr id="1743" name="CustomShape 82"/>
          <p:cNvSpPr/>
          <p:nvPr/>
        </p:nvSpPr>
        <p:spPr>
          <a:xfrm>
            <a:off x="6445080" y="2514600"/>
            <a:ext cx="2698560" cy="1002960"/>
          </a:xfrm>
          <a:prstGeom prst="rect">
            <a:avLst/>
          </a:prstGeom>
          <a:noFill/>
          <a:ln w="28440">
            <a:solidFill>
              <a:srgbClr val="ff0000"/>
            </a:solidFill>
            <a:round/>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Ben Efraim </a:t>
            </a:r>
            <a:r>
              <a:rPr b="0" i="1" lang="en-US" sz="1200" spc="-1" strike="noStrike">
                <a:solidFill>
                  <a:srgbClr val="000000"/>
                </a:solidFill>
                <a:latin typeface="Arial"/>
              </a:rPr>
              <a:t>et al</a:t>
            </a:r>
            <a:r>
              <a:rPr b="0" lang="en-US" sz="1200" spc="-1" strike="noStrike">
                <a:solidFill>
                  <a:srgbClr val="000000"/>
                </a:solidFill>
                <a:latin typeface="Arial"/>
              </a:rPr>
              <a:t>., </a:t>
            </a:r>
            <a:r>
              <a:rPr b="1" i="1" lang="en-US" sz="1200" spc="-1" strike="noStrike">
                <a:solidFill>
                  <a:srgbClr val="000000"/>
                </a:solidFill>
                <a:latin typeface="Arial"/>
              </a:rPr>
              <a:t>Allergy </a:t>
            </a:r>
            <a:r>
              <a:rPr b="0" i="1" lang="en-US" sz="1200" spc="-1" strike="noStrike">
                <a:solidFill>
                  <a:srgbClr val="000000"/>
                </a:solidFill>
                <a:latin typeface="Arial"/>
              </a:rPr>
              <a:t> </a:t>
            </a:r>
            <a:r>
              <a:rPr b="0" lang="en-US" sz="1200" spc="-1" strike="noStrike">
                <a:solidFill>
                  <a:srgbClr val="000000"/>
                </a:solidFill>
                <a:latin typeface="Arial"/>
              </a:rPr>
              <a:t>2013 </a:t>
            </a:r>
            <a:r>
              <a:rPr b="1" lang="en-US" sz="1200" spc="-1" strike="noStrike">
                <a:solidFill>
                  <a:srgbClr val="000000"/>
                </a:solidFill>
                <a:latin typeface="Arial"/>
              </a:rPr>
              <a:t>The inhibitory receptor </a:t>
            </a:r>
            <a:r>
              <a:rPr b="1" lang="en-US" sz="1200" spc="-1" strike="noStrike">
                <a:solidFill>
                  <a:srgbClr val="ff0000"/>
                </a:solidFill>
                <a:latin typeface="Arial"/>
              </a:rPr>
              <a:t>CD300a</a:t>
            </a:r>
            <a:r>
              <a:rPr b="1" lang="en-US" sz="1200" spc="-1" strike="noStrike">
                <a:solidFill>
                  <a:srgbClr val="000000"/>
                </a:solidFill>
                <a:latin typeface="Arial"/>
              </a:rPr>
              <a:t> is up-regulated by </a:t>
            </a:r>
            <a:r>
              <a:rPr b="1" lang="en-US" sz="1200" spc="-1" strike="noStrike">
                <a:solidFill>
                  <a:srgbClr val="ff0000"/>
                </a:solidFill>
                <a:latin typeface="Arial"/>
              </a:rPr>
              <a:t>hypoxia and GM-CSF </a:t>
            </a:r>
            <a:r>
              <a:rPr b="1" lang="en-US" sz="1200" spc="-1" strike="noStrike">
                <a:solidFill>
                  <a:srgbClr val="000000"/>
                </a:solidFill>
                <a:latin typeface="Arial"/>
              </a:rPr>
              <a:t>in human peripheral blood eosinophils.</a:t>
            </a:r>
            <a:endParaRPr b="0" lang="en-US" sz="1200" spc="-1" strike="noStrike">
              <a:latin typeface="Arial"/>
            </a:endParaRPr>
          </a:p>
        </p:txBody>
      </p:sp>
      <p:sp>
        <p:nvSpPr>
          <p:cNvPr id="1744" name="CustomShape 83"/>
          <p:cNvSpPr/>
          <p:nvPr/>
        </p:nvSpPr>
        <p:spPr>
          <a:xfrm>
            <a:off x="152280" y="380880"/>
            <a:ext cx="1904760" cy="63792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Karra et al , Submitted "</a:t>
            </a:r>
            <a:r>
              <a:rPr b="0" lang="en-US" sz="1200" spc="-1" strike="noStrike">
                <a:solidFill>
                  <a:srgbClr val="ff0000"/>
                </a:solidFill>
                <a:latin typeface="Arial"/>
              </a:rPr>
              <a:t>CD300a</a:t>
            </a:r>
            <a:r>
              <a:rPr b="0" lang="en-US" sz="1200" spc="-1" strike="noStrike">
                <a:solidFill>
                  <a:srgbClr val="000000"/>
                </a:solidFill>
                <a:latin typeface="Arial"/>
              </a:rPr>
              <a:t> expression and role in </a:t>
            </a:r>
            <a:r>
              <a:rPr b="0" lang="en-US" sz="1200" spc="-1" strike="noStrike">
                <a:solidFill>
                  <a:srgbClr val="ff0000"/>
                </a:solidFill>
                <a:latin typeface="Arial"/>
              </a:rPr>
              <a:t>atopic dermatitis</a:t>
            </a:r>
            <a:r>
              <a:rPr b="0" lang="en-US" sz="1200" spc="-1" strike="noStrike">
                <a:solidFill>
                  <a:srgbClr val="000000"/>
                </a:solidFill>
                <a:latin typeface="Arial"/>
              </a:rPr>
              <a:t>"</a:t>
            </a:r>
            <a:endParaRPr b="0" lang="en-US" sz="1200" spc="-1" strike="noStrike">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5" name="Immagine 4" descr=""/>
          <p:cNvPicPr/>
          <p:nvPr/>
        </p:nvPicPr>
        <p:blipFill>
          <a:blip r:embed="rId1"/>
          <a:srcRect l="0" t="49846" r="0" b="647199"/>
          <a:stretch/>
        </p:blipFill>
        <p:spPr>
          <a:xfrm>
            <a:off x="1244160" y="1491480"/>
            <a:ext cx="6655320" cy="3729240"/>
          </a:xfrm>
          <a:prstGeom prst="rect">
            <a:avLst/>
          </a:prstGeom>
          <a:ln>
            <a:noFill/>
          </a:ln>
        </p:spPr>
      </p:pic>
      <p:sp>
        <p:nvSpPr>
          <p:cNvPr id="1746" name="CustomShape 1"/>
          <p:cNvSpPr/>
          <p:nvPr/>
        </p:nvSpPr>
        <p:spPr>
          <a:xfrm>
            <a:off x="4787280" y="5671080"/>
            <a:ext cx="325728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Karra L et al ,under revision</a:t>
            </a:r>
            <a:endParaRPr b="0" lang="en-US" sz="1800" spc="-1" strike="noStrike">
              <a:latin typeface="Arial"/>
            </a:endParaRPr>
          </a:p>
        </p:txBody>
      </p:sp>
      <p:sp>
        <p:nvSpPr>
          <p:cNvPr id="1747" name="CustomShape 2"/>
          <p:cNvSpPr/>
          <p:nvPr/>
        </p:nvSpPr>
        <p:spPr>
          <a:xfrm>
            <a:off x="685800" y="152280"/>
            <a:ext cx="838152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Arial"/>
              </a:rPr>
              <a:t>CD300a expression is differentially increased in the lesional skin of AD patients. </a:t>
            </a:r>
            <a:endParaRPr b="0" lang="en-US" sz="2800" spc="-1" strike="noStrike">
              <a:latin typeface="Arial"/>
            </a:endParaRPr>
          </a:p>
        </p:txBody>
      </p:sp>
      <p:pic>
        <p:nvPicPr>
          <p:cNvPr id="1748" name="Picture 18" descr=""/>
          <p:cNvPicPr/>
          <p:nvPr/>
        </p:nvPicPr>
        <p:blipFill>
          <a:blip r:embed="rId2"/>
          <a:stretch/>
        </p:blipFill>
        <p:spPr>
          <a:xfrm>
            <a:off x="8809560" y="6298560"/>
            <a:ext cx="194760" cy="590040"/>
          </a:xfrm>
          <a:prstGeom prst="rect">
            <a:avLst/>
          </a:prstGeom>
          <a:ln w="9360">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9" name="Immagine 2" descr=""/>
          <p:cNvPicPr/>
          <p:nvPr/>
        </p:nvPicPr>
        <p:blipFill>
          <a:blip r:embed="rId1"/>
          <a:srcRect l="0" t="17682" r="0" b="352688"/>
          <a:stretch/>
        </p:blipFill>
        <p:spPr>
          <a:xfrm>
            <a:off x="990720" y="765720"/>
            <a:ext cx="6095520" cy="5854680"/>
          </a:xfrm>
          <a:prstGeom prst="rect">
            <a:avLst/>
          </a:prstGeom>
          <a:ln>
            <a:noFill/>
          </a:ln>
        </p:spPr>
      </p:pic>
      <p:sp>
        <p:nvSpPr>
          <p:cNvPr id="1750" name="CustomShape 1"/>
          <p:cNvSpPr/>
          <p:nvPr/>
        </p:nvSpPr>
        <p:spPr>
          <a:xfrm>
            <a:off x="609480" y="23040"/>
            <a:ext cx="844020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Arial"/>
              </a:rPr>
              <a:t>Skin thickness and inflammation are modulated in an AD model in CD300a</a:t>
            </a:r>
            <a:r>
              <a:rPr b="1" lang="en-US" sz="2800" spc="-1" strike="noStrike" baseline="30000">
                <a:solidFill>
                  <a:srgbClr val="000000"/>
                </a:solidFill>
                <a:latin typeface="Arial"/>
              </a:rPr>
              <a:t>-/-</a:t>
            </a:r>
            <a:r>
              <a:rPr b="1" lang="en-US" sz="2800" spc="-1" strike="noStrike">
                <a:solidFill>
                  <a:srgbClr val="000000"/>
                </a:solidFill>
                <a:latin typeface="Arial"/>
              </a:rPr>
              <a:t> mice</a:t>
            </a:r>
            <a:endParaRPr b="0" lang="en-US" sz="2800" spc="-1" strike="noStrike">
              <a:latin typeface="Arial"/>
            </a:endParaRPr>
          </a:p>
        </p:txBody>
      </p:sp>
      <p:pic>
        <p:nvPicPr>
          <p:cNvPr id="1751" name="Picture 18" descr=""/>
          <p:cNvPicPr/>
          <p:nvPr/>
        </p:nvPicPr>
        <p:blipFill>
          <a:blip r:embed="rId2"/>
          <a:stretch/>
        </p:blipFill>
        <p:spPr>
          <a:xfrm>
            <a:off x="8809560" y="6298560"/>
            <a:ext cx="194760" cy="590040"/>
          </a:xfrm>
          <a:prstGeom prst="rect">
            <a:avLst/>
          </a:prstGeom>
          <a:ln w="9360">
            <a:noFill/>
          </a:ln>
        </p:spPr>
      </p:pic>
      <p:sp>
        <p:nvSpPr>
          <p:cNvPr id="1752" name="CustomShape 2"/>
          <p:cNvSpPr/>
          <p:nvPr/>
        </p:nvSpPr>
        <p:spPr>
          <a:xfrm>
            <a:off x="5580360" y="6409080"/>
            <a:ext cx="2712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Karra L et al ,under revision</a:t>
            </a:r>
            <a:endParaRPr b="0" lang="en-US" sz="1800" spc="-1" strike="noStrike">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3" name="Immagine 2" descr=""/>
          <p:cNvPicPr/>
          <p:nvPr/>
        </p:nvPicPr>
        <p:blipFill>
          <a:blip r:embed="rId1"/>
          <a:stretch/>
        </p:blipFill>
        <p:spPr>
          <a:xfrm>
            <a:off x="1371600" y="1280880"/>
            <a:ext cx="5370120" cy="4168440"/>
          </a:xfrm>
          <a:prstGeom prst="rect">
            <a:avLst/>
          </a:prstGeom>
          <a:ln>
            <a:noFill/>
          </a:ln>
        </p:spPr>
      </p:pic>
      <p:sp>
        <p:nvSpPr>
          <p:cNvPr id="1754" name="CustomShape 1"/>
          <p:cNvSpPr/>
          <p:nvPr/>
        </p:nvSpPr>
        <p:spPr>
          <a:xfrm>
            <a:off x="5779440" y="4952880"/>
            <a:ext cx="2878200" cy="6390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Levy &amp; Serhan, </a:t>
            </a:r>
            <a:r>
              <a:rPr b="0" i="1" lang="en-US" sz="1800" spc="-1" strike="noStrike">
                <a:solidFill>
                  <a:srgbClr val="000000"/>
                </a:solidFill>
                <a:latin typeface="Calibri"/>
              </a:rPr>
              <a:t>Annu Rev Physiol</a:t>
            </a:r>
            <a:r>
              <a:rPr b="0" lang="en-US" sz="1800" spc="-1" strike="noStrike">
                <a:solidFill>
                  <a:srgbClr val="000000"/>
                </a:solidFill>
                <a:latin typeface="Calibri"/>
              </a:rPr>
              <a:t>, 2014</a:t>
            </a:r>
            <a:endParaRPr b="0" lang="en-US" sz="1800" spc="-1" strike="noStrike">
              <a:latin typeface="Arial"/>
            </a:endParaRPr>
          </a:p>
        </p:txBody>
      </p:sp>
      <p:sp>
        <p:nvSpPr>
          <p:cNvPr id="1755" name="CustomShape 2"/>
          <p:cNvSpPr/>
          <p:nvPr/>
        </p:nvSpPr>
        <p:spPr>
          <a:xfrm>
            <a:off x="620640" y="242640"/>
            <a:ext cx="792972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Calibri"/>
              </a:rPr>
              <a:t>SPM promote the resolution of tissue inflammation and limit further leukocyte recruitment</a:t>
            </a:r>
            <a:endParaRPr b="0" lang="en-US" sz="2800" spc="-1" strike="noStrike">
              <a:latin typeface="Arial"/>
            </a:endParaRPr>
          </a:p>
        </p:txBody>
      </p:sp>
      <p:sp>
        <p:nvSpPr>
          <p:cNvPr id="1756" name="CustomShape 3"/>
          <p:cNvSpPr/>
          <p:nvPr/>
        </p:nvSpPr>
        <p:spPr>
          <a:xfrm>
            <a:off x="609480" y="5791320"/>
            <a:ext cx="792432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Calibri"/>
              </a:rPr>
              <a:t>Are both  CD300a and SPMs involved in resolution of allergic peritonitis ?</a:t>
            </a:r>
            <a:endParaRPr b="0" lang="en-US" sz="2800" spc="-1" strike="noStrike">
              <a:latin typeface="Arial"/>
            </a:endParaRPr>
          </a:p>
        </p:txBody>
      </p:sp>
      <p:pic>
        <p:nvPicPr>
          <p:cNvPr id="1757" name="Picture 18" descr=""/>
          <p:cNvPicPr/>
          <p:nvPr/>
        </p:nvPicPr>
        <p:blipFill>
          <a:blip r:embed="rId2"/>
          <a:stretch/>
        </p:blipFill>
        <p:spPr>
          <a:xfrm>
            <a:off x="8809560" y="6298560"/>
            <a:ext cx="194760" cy="590040"/>
          </a:xfrm>
          <a:prstGeom prst="rect">
            <a:avLst/>
          </a:prstGeom>
          <a:ln w="9360">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8" name="Immagine 4" descr=""/>
          <p:cNvPicPr/>
          <p:nvPr/>
        </p:nvPicPr>
        <p:blipFill>
          <a:blip r:embed="rId1"/>
          <a:srcRect l="0" t="0" r="0" b="82786"/>
          <a:stretch/>
        </p:blipFill>
        <p:spPr>
          <a:xfrm>
            <a:off x="948960" y="1143000"/>
            <a:ext cx="7342200" cy="4819680"/>
          </a:xfrm>
          <a:prstGeom prst="rect">
            <a:avLst/>
          </a:prstGeom>
          <a:ln>
            <a:noFill/>
          </a:ln>
        </p:spPr>
      </p:pic>
      <p:sp>
        <p:nvSpPr>
          <p:cNvPr id="1759" name="CustomShape 1"/>
          <p:cNvSpPr/>
          <p:nvPr/>
        </p:nvSpPr>
        <p:spPr>
          <a:xfrm>
            <a:off x="4038480" y="6298560"/>
            <a:ext cx="496584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Karra L. et al , Journal of  Immunology: in press</a:t>
            </a:r>
            <a:endParaRPr b="0" lang="en-US" sz="1800" spc="-1" strike="noStrike">
              <a:latin typeface="Arial"/>
            </a:endParaRPr>
          </a:p>
        </p:txBody>
      </p:sp>
      <p:sp>
        <p:nvSpPr>
          <p:cNvPr id="1760" name="CustomShape 2"/>
          <p:cNvSpPr/>
          <p:nvPr/>
        </p:nvSpPr>
        <p:spPr>
          <a:xfrm>
            <a:off x="948960" y="207000"/>
            <a:ext cx="708156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Calibri"/>
              </a:rPr>
              <a:t>CD300a expression on peritoneal cells is modulated in an AP model</a:t>
            </a:r>
            <a:endParaRPr b="0" lang="en-US" sz="2800" spc="-1" strike="noStrike">
              <a:latin typeface="Arial"/>
            </a:endParaRPr>
          </a:p>
        </p:txBody>
      </p:sp>
      <p:pic>
        <p:nvPicPr>
          <p:cNvPr id="1761" name="Picture 18" descr=""/>
          <p:cNvPicPr/>
          <p:nvPr/>
        </p:nvPicPr>
        <p:blipFill>
          <a:blip r:embed="rId2"/>
          <a:stretch/>
        </p:blipFill>
        <p:spPr>
          <a:xfrm>
            <a:off x="8809560" y="6298560"/>
            <a:ext cx="194760" cy="590040"/>
          </a:xfrm>
          <a:prstGeom prst="rect">
            <a:avLst/>
          </a:prstGeom>
          <a:ln w="9360">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Line 1"/>
          <p:cNvSpPr/>
          <p:nvPr/>
        </p:nvSpPr>
        <p:spPr>
          <a:xfrm>
            <a:off x="0" y="4689360"/>
            <a:ext cx="9161280" cy="360"/>
          </a:xfrm>
          <a:prstGeom prst="line">
            <a:avLst/>
          </a:prstGeom>
          <a:ln w="9360">
            <a:solidFill>
              <a:schemeClr val="tx1"/>
            </a:solidFill>
            <a:round/>
          </a:ln>
        </p:spPr>
        <p:style>
          <a:lnRef idx="0"/>
          <a:fillRef idx="0"/>
          <a:effectRef idx="0"/>
          <a:fontRef idx="minor"/>
        </p:style>
      </p:sp>
      <p:sp>
        <p:nvSpPr>
          <p:cNvPr id="380" name="CustomShape 2"/>
          <p:cNvSpPr/>
          <p:nvPr/>
        </p:nvSpPr>
        <p:spPr>
          <a:xfrm>
            <a:off x="2290680" y="2411280"/>
            <a:ext cx="228240" cy="304560"/>
          </a:xfrm>
          <a:prstGeom prst="irregularSeal1">
            <a:avLst/>
          </a:prstGeom>
          <a:solidFill>
            <a:srgbClr val="ffff66"/>
          </a:solidFill>
          <a:ln w="9360">
            <a:solidFill>
              <a:srgbClr val="ff6600"/>
            </a:solidFill>
            <a:miter/>
          </a:ln>
        </p:spPr>
        <p:style>
          <a:lnRef idx="0"/>
          <a:fillRef idx="0"/>
          <a:effectRef idx="0"/>
          <a:fontRef idx="minor"/>
        </p:style>
      </p:sp>
      <p:sp>
        <p:nvSpPr>
          <p:cNvPr id="381" name="CustomShape 3"/>
          <p:cNvSpPr/>
          <p:nvPr/>
        </p:nvSpPr>
        <p:spPr>
          <a:xfrm>
            <a:off x="2097000" y="2583000"/>
            <a:ext cx="151920" cy="180720"/>
          </a:xfrm>
          <a:prstGeom prst="irregularSeal1">
            <a:avLst/>
          </a:prstGeom>
          <a:solidFill>
            <a:srgbClr val="ffff66"/>
          </a:solidFill>
          <a:ln w="9360">
            <a:solidFill>
              <a:srgbClr val="ff6600"/>
            </a:solidFill>
            <a:miter/>
          </a:ln>
        </p:spPr>
        <p:style>
          <a:lnRef idx="0"/>
          <a:fillRef idx="0"/>
          <a:effectRef idx="0"/>
          <a:fontRef idx="minor"/>
        </p:style>
      </p:sp>
      <p:sp>
        <p:nvSpPr>
          <p:cNvPr id="382" name="CustomShape 4"/>
          <p:cNvSpPr/>
          <p:nvPr/>
        </p:nvSpPr>
        <p:spPr>
          <a:xfrm rot="6607200">
            <a:off x="3674520" y="1794600"/>
            <a:ext cx="713880" cy="677520"/>
          </a:xfrm>
          <a:custGeom>
            <a:avLst/>
            <a:gdLst/>
            <a:ahLst/>
            <a:rect l="l" t="t" r="r" b="b"/>
            <a:pathLst>
              <a:path w="528" h="480">
                <a:moveTo>
                  <a:pt x="0" y="0"/>
                </a:moveTo>
                <a:cubicBezTo>
                  <a:pt x="52" y="152"/>
                  <a:pt x="104" y="304"/>
                  <a:pt x="192" y="384"/>
                </a:cubicBezTo>
                <a:cubicBezTo>
                  <a:pt x="280" y="464"/>
                  <a:pt x="404" y="472"/>
                  <a:pt x="528" y="480"/>
                </a:cubicBezTo>
              </a:path>
            </a:pathLst>
          </a:custGeom>
          <a:noFill/>
          <a:ln w="9360">
            <a:solidFill>
              <a:schemeClr val="tx1"/>
            </a:solidFill>
            <a:round/>
            <a:tailEnd len="med" type="triangle" w="med"/>
          </a:ln>
        </p:spPr>
        <p:style>
          <a:lnRef idx="0"/>
          <a:fillRef idx="0"/>
          <a:effectRef idx="0"/>
          <a:fontRef idx="minor"/>
        </p:style>
      </p:sp>
      <p:sp>
        <p:nvSpPr>
          <p:cNvPr id="383" name="CustomShape 5"/>
          <p:cNvSpPr/>
          <p:nvPr/>
        </p:nvSpPr>
        <p:spPr>
          <a:xfrm>
            <a:off x="1692360" y="1747800"/>
            <a:ext cx="114408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Allergen</a:t>
            </a:r>
            <a:endParaRPr b="0" lang="en-US" sz="1400" spc="-1" strike="noStrike">
              <a:latin typeface="Arial"/>
            </a:endParaRPr>
          </a:p>
        </p:txBody>
      </p:sp>
      <p:sp>
        <p:nvSpPr>
          <p:cNvPr id="384" name="CustomShape 6"/>
          <p:cNvSpPr/>
          <p:nvPr/>
        </p:nvSpPr>
        <p:spPr>
          <a:xfrm>
            <a:off x="3508200" y="2459160"/>
            <a:ext cx="106632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000000"/>
                </a:solidFill>
                <a:latin typeface="Calibri"/>
                <a:ea typeface="ＭＳ Ｐゴシック"/>
              </a:rPr>
              <a:t>Eosinophi</a:t>
            </a:r>
            <a:r>
              <a:rPr b="0" lang="en-US" sz="1400" spc="-1" strike="noStrike">
                <a:solidFill>
                  <a:srgbClr val="000000"/>
                </a:solidFill>
                <a:latin typeface="Calibri"/>
                <a:ea typeface="ＭＳ Ｐゴシック"/>
              </a:rPr>
              <a:t>l</a:t>
            </a:r>
            <a:endParaRPr b="0" lang="en-US" sz="1400" spc="-1" strike="noStrike">
              <a:latin typeface="Arial"/>
            </a:endParaRPr>
          </a:p>
        </p:txBody>
      </p:sp>
      <p:sp>
        <p:nvSpPr>
          <p:cNvPr id="385" name="CustomShape 7"/>
          <p:cNvSpPr/>
          <p:nvPr/>
        </p:nvSpPr>
        <p:spPr>
          <a:xfrm>
            <a:off x="452520" y="2371680"/>
            <a:ext cx="571320" cy="647280"/>
          </a:xfrm>
          <a:custGeom>
            <a:avLst/>
            <a:gdLst/>
            <a:ahLst/>
            <a:rect l="l" t="t" r="r" b="b"/>
            <a:pathLst>
              <a:path w="360" h="408">
                <a:moveTo>
                  <a:pt x="150" y="4"/>
                </a:moveTo>
                <a:cubicBezTo>
                  <a:pt x="129" y="6"/>
                  <a:pt x="130" y="101"/>
                  <a:pt x="106" y="121"/>
                </a:cubicBezTo>
                <a:cubicBezTo>
                  <a:pt x="82" y="141"/>
                  <a:pt x="10" y="109"/>
                  <a:pt x="5" y="126"/>
                </a:cubicBezTo>
                <a:cubicBezTo>
                  <a:pt x="0" y="143"/>
                  <a:pt x="76" y="187"/>
                  <a:pt x="78" y="226"/>
                </a:cubicBezTo>
                <a:cubicBezTo>
                  <a:pt x="79" y="265"/>
                  <a:pt x="1" y="346"/>
                  <a:pt x="16" y="357"/>
                </a:cubicBezTo>
                <a:cubicBezTo>
                  <a:pt x="32" y="368"/>
                  <a:pt x="123" y="286"/>
                  <a:pt x="172" y="292"/>
                </a:cubicBezTo>
                <a:cubicBezTo>
                  <a:pt x="221" y="299"/>
                  <a:pt x="293" y="408"/>
                  <a:pt x="311" y="399"/>
                </a:cubicBezTo>
                <a:cubicBezTo>
                  <a:pt x="329" y="389"/>
                  <a:pt x="271" y="286"/>
                  <a:pt x="278" y="237"/>
                </a:cubicBezTo>
                <a:cubicBezTo>
                  <a:pt x="284" y="188"/>
                  <a:pt x="360" y="127"/>
                  <a:pt x="353" y="105"/>
                </a:cubicBezTo>
                <a:cubicBezTo>
                  <a:pt x="345" y="84"/>
                  <a:pt x="266" y="126"/>
                  <a:pt x="233" y="109"/>
                </a:cubicBezTo>
                <a:cubicBezTo>
                  <a:pt x="200" y="93"/>
                  <a:pt x="167" y="0"/>
                  <a:pt x="150" y="4"/>
                </a:cubicBezTo>
                <a:close/>
              </a:path>
            </a:pathLst>
          </a:custGeom>
          <a:solidFill>
            <a:schemeClr val="bg1"/>
          </a:solidFill>
          <a:ln w="9360">
            <a:solidFill>
              <a:schemeClr val="tx1"/>
            </a:solidFill>
            <a:round/>
          </a:ln>
        </p:spPr>
        <p:style>
          <a:lnRef idx="0"/>
          <a:fillRef idx="0"/>
          <a:effectRef idx="0"/>
          <a:fontRef idx="minor"/>
        </p:style>
      </p:sp>
      <p:sp>
        <p:nvSpPr>
          <p:cNvPr id="386" name="CustomShape 8"/>
          <p:cNvSpPr/>
          <p:nvPr/>
        </p:nvSpPr>
        <p:spPr>
          <a:xfrm>
            <a:off x="615960" y="2631960"/>
            <a:ext cx="191880" cy="149040"/>
          </a:xfrm>
          <a:prstGeom prst="ellipse">
            <a:avLst/>
          </a:prstGeom>
          <a:solidFill>
            <a:schemeClr val="bg1"/>
          </a:solidFill>
          <a:ln w="9360">
            <a:solidFill>
              <a:schemeClr val="tx1"/>
            </a:solidFill>
            <a:round/>
          </a:ln>
        </p:spPr>
        <p:style>
          <a:lnRef idx="0"/>
          <a:fillRef idx="0"/>
          <a:effectRef idx="0"/>
          <a:fontRef idx="minor"/>
        </p:style>
      </p:sp>
      <p:sp>
        <p:nvSpPr>
          <p:cNvPr id="387" name="CustomShape 9"/>
          <p:cNvSpPr/>
          <p:nvPr/>
        </p:nvSpPr>
        <p:spPr>
          <a:xfrm>
            <a:off x="246240" y="1967040"/>
            <a:ext cx="91404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APC</a:t>
            </a:r>
            <a:endParaRPr b="0" lang="en-US" sz="1400" spc="-1" strike="noStrike">
              <a:latin typeface="Arial"/>
            </a:endParaRPr>
          </a:p>
        </p:txBody>
      </p:sp>
      <p:sp>
        <p:nvSpPr>
          <p:cNvPr id="388" name="CustomShape 10"/>
          <p:cNvSpPr/>
          <p:nvPr/>
        </p:nvSpPr>
        <p:spPr>
          <a:xfrm>
            <a:off x="33480" y="3516480"/>
            <a:ext cx="96804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CD4</a:t>
            </a:r>
            <a:r>
              <a:rPr b="0" lang="en-US" sz="1400" spc="-1" strike="noStrike" baseline="30000">
                <a:solidFill>
                  <a:srgbClr val="000000"/>
                </a:solidFill>
                <a:latin typeface="Calibri"/>
                <a:ea typeface="ＭＳ Ｐゴシック"/>
              </a:rPr>
              <a:t>+</a:t>
            </a:r>
            <a:r>
              <a:rPr b="0" lang="en-US" sz="1400" spc="-1" strike="noStrike">
                <a:solidFill>
                  <a:srgbClr val="000000"/>
                </a:solidFill>
                <a:latin typeface="Calibri"/>
                <a:ea typeface="ＭＳ Ｐゴシック"/>
              </a:rPr>
              <a:t> T cell</a:t>
            </a:r>
            <a:endParaRPr b="0" lang="en-US" sz="1400" spc="-1" strike="noStrike">
              <a:latin typeface="Arial"/>
            </a:endParaRPr>
          </a:p>
        </p:txBody>
      </p:sp>
      <p:grpSp>
        <p:nvGrpSpPr>
          <p:cNvPr id="389" name="Group 11"/>
          <p:cNvGrpSpPr/>
          <p:nvPr/>
        </p:nvGrpSpPr>
        <p:grpSpPr>
          <a:xfrm>
            <a:off x="276120" y="4451400"/>
            <a:ext cx="504360" cy="572760"/>
            <a:chOff x="276120" y="4451400"/>
            <a:chExt cx="504360" cy="572760"/>
          </a:xfrm>
        </p:grpSpPr>
        <p:sp>
          <p:nvSpPr>
            <p:cNvPr id="390" name="CustomShape 12"/>
            <p:cNvSpPr/>
            <p:nvPr/>
          </p:nvSpPr>
          <p:spPr>
            <a:xfrm>
              <a:off x="276120" y="4451400"/>
              <a:ext cx="504360" cy="572760"/>
            </a:xfrm>
            <a:prstGeom prst="ellipse">
              <a:avLst/>
            </a:prstGeom>
            <a:solidFill>
              <a:schemeClr val="folHlink"/>
            </a:solidFill>
            <a:ln w="9360">
              <a:solidFill>
                <a:schemeClr val="tx1"/>
              </a:solidFill>
              <a:round/>
            </a:ln>
          </p:spPr>
          <p:style>
            <a:lnRef idx="0"/>
            <a:fillRef idx="0"/>
            <a:effectRef idx="0"/>
            <a:fontRef idx="minor"/>
          </p:style>
        </p:sp>
        <p:sp>
          <p:nvSpPr>
            <p:cNvPr id="391" name="CustomShape 13"/>
            <p:cNvSpPr/>
            <p:nvPr/>
          </p:nvSpPr>
          <p:spPr>
            <a:xfrm>
              <a:off x="319320" y="4510800"/>
              <a:ext cx="380160" cy="419400"/>
            </a:xfrm>
            <a:prstGeom prst="ellipse">
              <a:avLst/>
            </a:prstGeom>
            <a:solidFill>
              <a:schemeClr val="folHlink"/>
            </a:solidFill>
            <a:ln w="9360">
              <a:solidFill>
                <a:schemeClr val="tx1"/>
              </a:solidFill>
              <a:round/>
            </a:ln>
          </p:spPr>
          <p:style>
            <a:lnRef idx="0"/>
            <a:fillRef idx="0"/>
            <a:effectRef idx="0"/>
            <a:fontRef idx="minor"/>
          </p:style>
        </p:sp>
      </p:grpSp>
      <p:grpSp>
        <p:nvGrpSpPr>
          <p:cNvPr id="392" name="Group 14"/>
          <p:cNvGrpSpPr/>
          <p:nvPr/>
        </p:nvGrpSpPr>
        <p:grpSpPr>
          <a:xfrm>
            <a:off x="900000" y="3963960"/>
            <a:ext cx="441000" cy="410760"/>
            <a:chOff x="900000" y="3963960"/>
            <a:chExt cx="441000" cy="410760"/>
          </a:xfrm>
        </p:grpSpPr>
        <p:sp>
          <p:nvSpPr>
            <p:cNvPr id="393" name="CustomShape 15"/>
            <p:cNvSpPr/>
            <p:nvPr/>
          </p:nvSpPr>
          <p:spPr>
            <a:xfrm>
              <a:off x="900000" y="3963960"/>
              <a:ext cx="441000" cy="410760"/>
            </a:xfrm>
            <a:prstGeom prst="ellipse">
              <a:avLst/>
            </a:prstGeom>
            <a:solidFill>
              <a:schemeClr val="bg1"/>
            </a:solidFill>
            <a:ln w="9360">
              <a:solidFill>
                <a:schemeClr val="tx1"/>
              </a:solidFill>
              <a:round/>
            </a:ln>
          </p:spPr>
          <p:style>
            <a:lnRef idx="0"/>
            <a:fillRef idx="0"/>
            <a:effectRef idx="0"/>
            <a:fontRef idx="minor"/>
          </p:style>
        </p:sp>
        <p:sp>
          <p:nvSpPr>
            <p:cNvPr id="394" name="CustomShape 16"/>
            <p:cNvSpPr/>
            <p:nvPr/>
          </p:nvSpPr>
          <p:spPr>
            <a:xfrm>
              <a:off x="937800" y="4006800"/>
              <a:ext cx="332280" cy="300960"/>
            </a:xfrm>
            <a:prstGeom prst="ellipse">
              <a:avLst/>
            </a:prstGeom>
            <a:solidFill>
              <a:schemeClr val="bg1"/>
            </a:solidFill>
            <a:ln w="9360">
              <a:solidFill>
                <a:schemeClr val="tx1"/>
              </a:solidFill>
              <a:round/>
            </a:ln>
          </p:spPr>
          <p:style>
            <a:lnRef idx="0"/>
            <a:fillRef idx="0"/>
            <a:effectRef idx="0"/>
            <a:fontRef idx="minor"/>
          </p:style>
        </p:sp>
      </p:grpSp>
      <p:grpSp>
        <p:nvGrpSpPr>
          <p:cNvPr id="395" name="Group 17"/>
          <p:cNvGrpSpPr/>
          <p:nvPr/>
        </p:nvGrpSpPr>
        <p:grpSpPr>
          <a:xfrm>
            <a:off x="959400" y="5252760"/>
            <a:ext cx="240120" cy="243720"/>
            <a:chOff x="959400" y="5252760"/>
            <a:chExt cx="240120" cy="243720"/>
          </a:xfrm>
        </p:grpSpPr>
        <p:sp>
          <p:nvSpPr>
            <p:cNvPr id="396" name="CustomShape 18"/>
            <p:cNvSpPr/>
            <p:nvPr/>
          </p:nvSpPr>
          <p:spPr>
            <a:xfrm rot="5809800">
              <a:off x="1033560" y="5315040"/>
              <a:ext cx="2664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97" name="CustomShape 19"/>
            <p:cNvSpPr/>
            <p:nvPr/>
          </p:nvSpPr>
          <p:spPr>
            <a:xfrm rot="5809800">
              <a:off x="978840" y="530640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98" name="CustomShape 20"/>
            <p:cNvSpPr/>
            <p:nvPr/>
          </p:nvSpPr>
          <p:spPr>
            <a:xfrm rot="5809800">
              <a:off x="976320" y="533952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399" name="CustomShape 21"/>
            <p:cNvSpPr/>
            <p:nvPr/>
          </p:nvSpPr>
          <p:spPr>
            <a:xfrm rot="5809800">
              <a:off x="1031040" y="5348160"/>
              <a:ext cx="2520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0" name="CustomShape 22"/>
            <p:cNvSpPr/>
            <p:nvPr/>
          </p:nvSpPr>
          <p:spPr>
            <a:xfrm rot="5809800">
              <a:off x="1073160" y="5349240"/>
              <a:ext cx="17280" cy="172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401" name="CustomShape 23"/>
            <p:cNvSpPr/>
            <p:nvPr/>
          </p:nvSpPr>
          <p:spPr>
            <a:xfrm flipH="1" rot="5809800">
              <a:off x="1073160" y="5367240"/>
              <a:ext cx="17280" cy="154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402" name="CustomShape 24"/>
            <p:cNvSpPr/>
            <p:nvPr/>
          </p:nvSpPr>
          <p:spPr>
            <a:xfrm rot="3421800">
              <a:off x="1104480" y="530532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3" name="CustomShape 25"/>
            <p:cNvSpPr/>
            <p:nvPr/>
          </p:nvSpPr>
          <p:spPr>
            <a:xfrm rot="3421800">
              <a:off x="1155960" y="527292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4" name="CustomShape 26"/>
            <p:cNvSpPr/>
            <p:nvPr/>
          </p:nvSpPr>
          <p:spPr>
            <a:xfrm rot="3421800">
              <a:off x="1091880" y="528228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5" name="CustomShape 27"/>
            <p:cNvSpPr/>
            <p:nvPr/>
          </p:nvSpPr>
          <p:spPr>
            <a:xfrm rot="3421800">
              <a:off x="1138680" y="525096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6" name="CustomShape 28"/>
            <p:cNvSpPr/>
            <p:nvPr/>
          </p:nvSpPr>
          <p:spPr>
            <a:xfrm flipH="1" rot="8197800">
              <a:off x="1096200" y="5377320"/>
              <a:ext cx="23400" cy="612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7" name="CustomShape 29"/>
            <p:cNvSpPr/>
            <p:nvPr/>
          </p:nvSpPr>
          <p:spPr>
            <a:xfrm flipH="1" rot="8197800">
              <a:off x="1139040" y="5418360"/>
              <a:ext cx="23400" cy="59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8" name="CustomShape 30"/>
            <p:cNvSpPr/>
            <p:nvPr/>
          </p:nvSpPr>
          <p:spPr>
            <a:xfrm flipH="1" rot="8197800">
              <a:off x="1081440" y="5394600"/>
              <a:ext cx="23400" cy="59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09" name="CustomShape 31"/>
            <p:cNvSpPr/>
            <p:nvPr/>
          </p:nvSpPr>
          <p:spPr>
            <a:xfrm flipH="1" rot="8197800">
              <a:off x="1113120" y="5433840"/>
              <a:ext cx="23400" cy="6300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sp>
        <p:nvSpPr>
          <p:cNvPr id="410" name="CustomShape 32"/>
          <p:cNvSpPr/>
          <p:nvPr/>
        </p:nvSpPr>
        <p:spPr>
          <a:xfrm>
            <a:off x="1038240" y="4332240"/>
            <a:ext cx="93456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Th2 cell</a:t>
            </a:r>
            <a:endParaRPr b="0" lang="en-US" sz="1400" spc="-1" strike="noStrike">
              <a:latin typeface="Arial"/>
            </a:endParaRPr>
          </a:p>
        </p:txBody>
      </p:sp>
      <p:sp>
        <p:nvSpPr>
          <p:cNvPr id="411" name="CustomShape 33"/>
          <p:cNvSpPr/>
          <p:nvPr/>
        </p:nvSpPr>
        <p:spPr>
          <a:xfrm>
            <a:off x="47520" y="5207040"/>
            <a:ext cx="75528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B cell</a:t>
            </a:r>
            <a:endParaRPr b="0" lang="en-US" sz="1400" spc="-1" strike="noStrike">
              <a:latin typeface="Arial"/>
            </a:endParaRPr>
          </a:p>
        </p:txBody>
      </p:sp>
      <p:sp>
        <p:nvSpPr>
          <p:cNvPr id="412" name="CustomShape 34"/>
          <p:cNvSpPr/>
          <p:nvPr/>
        </p:nvSpPr>
        <p:spPr>
          <a:xfrm>
            <a:off x="1254240" y="5773680"/>
            <a:ext cx="57600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IgE</a:t>
            </a:r>
            <a:endParaRPr b="0" lang="en-US" sz="1400" spc="-1" strike="noStrike">
              <a:latin typeface="Arial"/>
            </a:endParaRPr>
          </a:p>
        </p:txBody>
      </p:sp>
      <p:sp>
        <p:nvSpPr>
          <p:cNvPr id="413" name="Line 35"/>
          <p:cNvSpPr/>
          <p:nvPr/>
        </p:nvSpPr>
        <p:spPr>
          <a:xfrm>
            <a:off x="892080" y="3511440"/>
            <a:ext cx="152280" cy="345960"/>
          </a:xfrm>
          <a:prstGeom prst="line">
            <a:avLst/>
          </a:prstGeom>
          <a:ln w="9360">
            <a:solidFill>
              <a:schemeClr val="tx1"/>
            </a:solidFill>
            <a:round/>
            <a:tailEnd len="med" type="triangle" w="med"/>
          </a:ln>
        </p:spPr>
        <p:style>
          <a:lnRef idx="0"/>
          <a:fillRef idx="0"/>
          <a:effectRef idx="0"/>
          <a:fontRef idx="minor"/>
        </p:style>
      </p:sp>
      <p:sp>
        <p:nvSpPr>
          <p:cNvPr id="414" name="CustomShape 36"/>
          <p:cNvSpPr/>
          <p:nvPr/>
        </p:nvSpPr>
        <p:spPr>
          <a:xfrm flipH="1" rot="5686800">
            <a:off x="756000" y="4585680"/>
            <a:ext cx="466200" cy="255600"/>
          </a:xfrm>
          <a:custGeom>
            <a:avLst/>
            <a:gdLst/>
            <a:ahLst/>
            <a:rect l="l" t="t" r="r" b="b"/>
            <a:pathLst>
              <a:path w="181" h="159">
                <a:moveTo>
                  <a:pt x="181" y="23"/>
                </a:moveTo>
                <a:cubicBezTo>
                  <a:pt x="128" y="11"/>
                  <a:pt x="75" y="0"/>
                  <a:pt x="45" y="23"/>
                </a:cubicBezTo>
                <a:cubicBezTo>
                  <a:pt x="15" y="46"/>
                  <a:pt x="7" y="102"/>
                  <a:pt x="0" y="159"/>
                </a:cubicBezTo>
              </a:path>
            </a:pathLst>
          </a:custGeom>
          <a:noFill/>
          <a:ln cap="rnd" w="9360">
            <a:solidFill>
              <a:schemeClr val="tx1"/>
            </a:solidFill>
            <a:custDash>
              <a:ds d="500000" sp="400000"/>
            </a:custDash>
            <a:round/>
            <a:tailEnd len="med" type="triangle" w="med"/>
          </a:ln>
        </p:spPr>
        <p:style>
          <a:lnRef idx="0"/>
          <a:fillRef idx="0"/>
          <a:effectRef idx="0"/>
          <a:fontRef idx="minor"/>
        </p:style>
      </p:sp>
      <p:sp>
        <p:nvSpPr>
          <p:cNvPr id="415" name="CustomShape 37"/>
          <p:cNvSpPr/>
          <p:nvPr/>
        </p:nvSpPr>
        <p:spPr>
          <a:xfrm>
            <a:off x="1069920" y="4641840"/>
            <a:ext cx="645840" cy="304560"/>
          </a:xfrm>
          <a:prstGeom prst="rect">
            <a:avLst/>
          </a:prstGeom>
          <a:noFill/>
          <a:ln w="9360">
            <a:noFill/>
          </a:ln>
        </p:spPr>
        <p:style>
          <a:lnRef idx="0"/>
          <a:fillRef idx="0"/>
          <a:effectRef idx="0"/>
          <a:fontRef idx="minor"/>
        </p:style>
      </p:sp>
      <p:sp>
        <p:nvSpPr>
          <p:cNvPr id="416" name="Line 38"/>
          <p:cNvSpPr/>
          <p:nvPr/>
        </p:nvSpPr>
        <p:spPr>
          <a:xfrm>
            <a:off x="2422440" y="2815920"/>
            <a:ext cx="285480" cy="533520"/>
          </a:xfrm>
          <a:prstGeom prst="line">
            <a:avLst/>
          </a:prstGeom>
          <a:ln w="9360">
            <a:solidFill>
              <a:schemeClr val="tx1"/>
            </a:solidFill>
            <a:round/>
            <a:tailEnd len="med" type="triangle" w="med"/>
          </a:ln>
        </p:spPr>
        <p:style>
          <a:lnRef idx="0"/>
          <a:fillRef idx="0"/>
          <a:effectRef idx="0"/>
          <a:fontRef idx="minor"/>
        </p:style>
      </p:sp>
      <p:sp>
        <p:nvSpPr>
          <p:cNvPr id="417" name="CustomShape 39"/>
          <p:cNvSpPr/>
          <p:nvPr/>
        </p:nvSpPr>
        <p:spPr>
          <a:xfrm>
            <a:off x="2173320" y="2125800"/>
            <a:ext cx="228240" cy="256680"/>
          </a:xfrm>
          <a:prstGeom prst="irregularSeal1">
            <a:avLst/>
          </a:prstGeom>
          <a:solidFill>
            <a:srgbClr val="ffff66"/>
          </a:solidFill>
          <a:ln w="9360">
            <a:solidFill>
              <a:srgbClr val="ff6600"/>
            </a:solidFill>
            <a:miter/>
          </a:ln>
        </p:spPr>
        <p:style>
          <a:lnRef idx="0"/>
          <a:fillRef idx="0"/>
          <a:effectRef idx="0"/>
          <a:fontRef idx="minor"/>
        </p:style>
      </p:sp>
      <p:sp>
        <p:nvSpPr>
          <p:cNvPr id="418" name="CustomShape 40"/>
          <p:cNvSpPr/>
          <p:nvPr/>
        </p:nvSpPr>
        <p:spPr>
          <a:xfrm>
            <a:off x="2017800" y="5897520"/>
            <a:ext cx="91404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000000"/>
                </a:solidFill>
                <a:latin typeface="Calibri"/>
                <a:ea typeface="ＭＳ Ｐゴシック"/>
              </a:rPr>
              <a:t>Mast cell</a:t>
            </a:r>
            <a:endParaRPr b="0" lang="en-US" sz="1400" spc="-1" strike="noStrike">
              <a:latin typeface="Arial"/>
            </a:endParaRPr>
          </a:p>
        </p:txBody>
      </p:sp>
      <p:grpSp>
        <p:nvGrpSpPr>
          <p:cNvPr id="419" name="Group 41"/>
          <p:cNvGrpSpPr/>
          <p:nvPr/>
        </p:nvGrpSpPr>
        <p:grpSpPr>
          <a:xfrm>
            <a:off x="1770120" y="4795200"/>
            <a:ext cx="1184760" cy="1071720"/>
            <a:chOff x="1770120" y="4795200"/>
            <a:chExt cx="1184760" cy="1071720"/>
          </a:xfrm>
        </p:grpSpPr>
        <p:grpSp>
          <p:nvGrpSpPr>
            <p:cNvPr id="420" name="Group 42"/>
            <p:cNvGrpSpPr/>
            <p:nvPr/>
          </p:nvGrpSpPr>
          <p:grpSpPr>
            <a:xfrm>
              <a:off x="1770120" y="4795200"/>
              <a:ext cx="1079280" cy="1071720"/>
              <a:chOff x="1770120" y="4795200"/>
              <a:chExt cx="1079280" cy="1071720"/>
            </a:xfrm>
          </p:grpSpPr>
          <p:sp>
            <p:nvSpPr>
              <p:cNvPr id="421" name="CustomShape 43"/>
              <p:cNvSpPr/>
              <p:nvPr/>
            </p:nvSpPr>
            <p:spPr>
              <a:xfrm rot="18184200">
                <a:off x="1927440" y="4935600"/>
                <a:ext cx="764280" cy="79020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5400000"/>
              </a:gradFill>
              <a:ln w="9360">
                <a:solidFill>
                  <a:srgbClr val="3333cc"/>
                </a:solidFill>
                <a:round/>
              </a:ln>
            </p:spPr>
            <p:style>
              <a:lnRef idx="0"/>
              <a:fillRef idx="0"/>
              <a:effectRef idx="0"/>
              <a:fontRef idx="minor"/>
            </p:style>
          </p:sp>
          <p:sp>
            <p:nvSpPr>
              <p:cNvPr id="422" name="CustomShape 44"/>
              <p:cNvSpPr/>
              <p:nvPr/>
            </p:nvSpPr>
            <p:spPr>
              <a:xfrm rot="19500000">
                <a:off x="2107440" y="5136840"/>
                <a:ext cx="509760" cy="48564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6714000"/>
              </a:gradFill>
              <a:ln w="9360">
                <a:solidFill>
                  <a:srgbClr val="3333cc"/>
                </a:solidFill>
                <a:round/>
              </a:ln>
            </p:spPr>
            <p:style>
              <a:lnRef idx="0"/>
              <a:fillRef idx="0"/>
              <a:effectRef idx="0"/>
              <a:fontRef idx="minor"/>
            </p:style>
          </p:sp>
          <p:sp>
            <p:nvSpPr>
              <p:cNvPr id="423" name="CustomShape 45"/>
              <p:cNvSpPr/>
              <p:nvPr/>
            </p:nvSpPr>
            <p:spPr>
              <a:xfrm rot="10657200">
                <a:off x="2068920" y="502488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24" name="CustomShape 46"/>
              <p:cNvSpPr/>
              <p:nvPr/>
            </p:nvSpPr>
            <p:spPr>
              <a:xfrm rot="1984200">
                <a:off x="2368080" y="505728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25" name="CustomShape 47"/>
              <p:cNvSpPr/>
              <p:nvPr/>
            </p:nvSpPr>
            <p:spPr>
              <a:xfrm rot="8279400">
                <a:off x="2293920" y="5013360"/>
                <a:ext cx="86400" cy="896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26" name="CustomShape 48"/>
              <p:cNvSpPr/>
              <p:nvPr/>
            </p:nvSpPr>
            <p:spPr>
              <a:xfrm rot="8278200">
                <a:off x="2173680" y="4989600"/>
                <a:ext cx="86400" cy="885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427" name="CustomShape 49"/>
              <p:cNvSpPr/>
              <p:nvPr/>
            </p:nvSpPr>
            <p:spPr>
              <a:xfrm rot="21438600">
                <a:off x="2071800" y="518508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28" name="CustomShape 50"/>
              <p:cNvSpPr/>
              <p:nvPr/>
            </p:nvSpPr>
            <p:spPr>
              <a:xfrm rot="10657200">
                <a:off x="2101320" y="510012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29" name="CustomShape 51"/>
              <p:cNvSpPr/>
              <p:nvPr/>
            </p:nvSpPr>
            <p:spPr>
              <a:xfrm rot="10657200">
                <a:off x="2205000" y="5063760"/>
                <a:ext cx="88560" cy="903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430" name="CustomShape 52"/>
              <p:cNvSpPr/>
              <p:nvPr/>
            </p:nvSpPr>
            <p:spPr>
              <a:xfrm rot="1984200">
                <a:off x="2033640" y="515988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31" name="CustomShape 53"/>
              <p:cNvSpPr/>
              <p:nvPr/>
            </p:nvSpPr>
            <p:spPr>
              <a:xfrm rot="10657200">
                <a:off x="1944720" y="525384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32" name="CustomShape 54"/>
              <p:cNvSpPr/>
              <p:nvPr/>
            </p:nvSpPr>
            <p:spPr>
              <a:xfrm rot="21438600">
                <a:off x="2008440" y="545580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33" name="CustomShape 55"/>
              <p:cNvSpPr/>
              <p:nvPr/>
            </p:nvSpPr>
            <p:spPr>
              <a:xfrm rot="10657200">
                <a:off x="1998360" y="534528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34" name="CustomShape 56"/>
              <p:cNvSpPr/>
              <p:nvPr/>
            </p:nvSpPr>
            <p:spPr>
              <a:xfrm rot="1984200">
                <a:off x="1970640" y="543096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35" name="CustomShape 57"/>
              <p:cNvSpPr/>
              <p:nvPr/>
            </p:nvSpPr>
            <p:spPr>
              <a:xfrm rot="10657200">
                <a:off x="2091960" y="546264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36" name="CustomShape 58"/>
              <p:cNvSpPr/>
              <p:nvPr/>
            </p:nvSpPr>
            <p:spPr>
              <a:xfrm rot="21438600">
                <a:off x="2079000" y="556524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37" name="CustomShape 59"/>
              <p:cNvSpPr/>
              <p:nvPr/>
            </p:nvSpPr>
            <p:spPr>
              <a:xfrm rot="10657200">
                <a:off x="2050200" y="526572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38" name="CustomShape 60"/>
              <p:cNvSpPr/>
              <p:nvPr/>
            </p:nvSpPr>
            <p:spPr>
              <a:xfrm rot="1984200">
                <a:off x="2040840" y="554004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sp>
          <p:nvSpPr>
            <p:cNvPr id="439" name="CustomShape 61"/>
            <p:cNvSpPr/>
            <p:nvPr/>
          </p:nvSpPr>
          <p:spPr>
            <a:xfrm rot="3130200">
              <a:off x="2679480" y="509580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0" name="CustomShape 62"/>
            <p:cNvSpPr/>
            <p:nvPr/>
          </p:nvSpPr>
          <p:spPr>
            <a:xfrm rot="3130200">
              <a:off x="2621520" y="513720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1" name="CustomShape 63"/>
            <p:cNvSpPr/>
            <p:nvPr/>
          </p:nvSpPr>
          <p:spPr>
            <a:xfrm rot="3130200">
              <a:off x="2647440" y="517140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2" name="CustomShape 64"/>
            <p:cNvSpPr/>
            <p:nvPr/>
          </p:nvSpPr>
          <p:spPr>
            <a:xfrm rot="3130200">
              <a:off x="2703960" y="512676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3" name="CustomShape 65"/>
            <p:cNvSpPr/>
            <p:nvPr/>
          </p:nvSpPr>
          <p:spPr>
            <a:xfrm rot="3130200">
              <a:off x="2724480" y="5100120"/>
              <a:ext cx="20160" cy="2016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444" name="CustomShape 66"/>
            <p:cNvSpPr/>
            <p:nvPr/>
          </p:nvSpPr>
          <p:spPr>
            <a:xfrm flipH="1" rot="3129600">
              <a:off x="2737440" y="5115960"/>
              <a:ext cx="20160" cy="1872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445" name="CustomShape 67"/>
            <p:cNvSpPr/>
            <p:nvPr/>
          </p:nvSpPr>
          <p:spPr>
            <a:xfrm rot="741000">
              <a:off x="2730240" y="50230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6" name="CustomShape 68"/>
            <p:cNvSpPr/>
            <p:nvPr/>
          </p:nvSpPr>
          <p:spPr>
            <a:xfrm rot="741000">
              <a:off x="2747160" y="495252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7" name="CustomShape 69"/>
            <p:cNvSpPr/>
            <p:nvPr/>
          </p:nvSpPr>
          <p:spPr>
            <a:xfrm rot="741000">
              <a:off x="2702160" y="501588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8" name="CustomShape 70"/>
            <p:cNvSpPr/>
            <p:nvPr/>
          </p:nvSpPr>
          <p:spPr>
            <a:xfrm rot="741000">
              <a:off x="2715480" y="494712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49" name="CustomShape 71"/>
            <p:cNvSpPr/>
            <p:nvPr/>
          </p:nvSpPr>
          <p:spPr>
            <a:xfrm flipH="1" rot="5517600">
              <a:off x="2782800" y="509328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0" name="CustomShape 72"/>
            <p:cNvSpPr/>
            <p:nvPr/>
          </p:nvSpPr>
          <p:spPr>
            <a:xfrm flipH="1" rot="5517600">
              <a:off x="2854440" y="509616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1" name="CustomShape 73"/>
            <p:cNvSpPr/>
            <p:nvPr/>
          </p:nvSpPr>
          <p:spPr>
            <a:xfrm flipH="1" rot="5517600">
              <a:off x="2783520" y="512388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2" name="CustomShape 74"/>
            <p:cNvSpPr/>
            <p:nvPr/>
          </p:nvSpPr>
          <p:spPr>
            <a:xfrm flipH="1" rot="5517600">
              <a:off x="2855880" y="512928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3" name="CustomShape 75"/>
            <p:cNvSpPr/>
            <p:nvPr/>
          </p:nvSpPr>
          <p:spPr>
            <a:xfrm rot="5998800">
              <a:off x="2754720" y="528336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4" name="CustomShape 76"/>
            <p:cNvSpPr/>
            <p:nvPr/>
          </p:nvSpPr>
          <p:spPr>
            <a:xfrm rot="5998800">
              <a:off x="2682720" y="527004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5" name="CustomShape 77"/>
            <p:cNvSpPr/>
            <p:nvPr/>
          </p:nvSpPr>
          <p:spPr>
            <a:xfrm rot="5998800">
              <a:off x="2678400" y="531324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6" name="CustomShape 78"/>
            <p:cNvSpPr/>
            <p:nvPr/>
          </p:nvSpPr>
          <p:spPr>
            <a:xfrm rot="5998800">
              <a:off x="2748240" y="532404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57" name="CustomShape 79"/>
            <p:cNvSpPr/>
            <p:nvPr/>
          </p:nvSpPr>
          <p:spPr>
            <a:xfrm rot="5998800">
              <a:off x="2804040" y="5324400"/>
              <a:ext cx="20160" cy="2016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458" name="CustomShape 80"/>
            <p:cNvSpPr/>
            <p:nvPr/>
          </p:nvSpPr>
          <p:spPr>
            <a:xfrm flipH="1" rot="5998200">
              <a:off x="2800800" y="5348160"/>
              <a:ext cx="20160" cy="190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459" name="CustomShape 81"/>
            <p:cNvSpPr/>
            <p:nvPr/>
          </p:nvSpPr>
          <p:spPr>
            <a:xfrm rot="3610200">
              <a:off x="2842920" y="527400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60" name="CustomShape 82"/>
            <p:cNvSpPr/>
            <p:nvPr/>
          </p:nvSpPr>
          <p:spPr>
            <a:xfrm rot="3610200">
              <a:off x="2901600" y="524052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61" name="CustomShape 83"/>
            <p:cNvSpPr/>
            <p:nvPr/>
          </p:nvSpPr>
          <p:spPr>
            <a:xfrm rot="3610200">
              <a:off x="2828520" y="52480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62" name="CustomShape 84"/>
            <p:cNvSpPr/>
            <p:nvPr/>
          </p:nvSpPr>
          <p:spPr>
            <a:xfrm rot="3610200">
              <a:off x="2888280" y="521100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63" name="CustomShape 85"/>
            <p:cNvSpPr/>
            <p:nvPr/>
          </p:nvSpPr>
          <p:spPr>
            <a:xfrm flipH="1" rot="8386200">
              <a:off x="2827440" y="536292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64" name="CustomShape 86"/>
            <p:cNvSpPr/>
            <p:nvPr/>
          </p:nvSpPr>
          <p:spPr>
            <a:xfrm flipH="1" rot="8386200">
              <a:off x="2872800" y="541872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65" name="CustomShape 87"/>
            <p:cNvSpPr/>
            <p:nvPr/>
          </p:nvSpPr>
          <p:spPr>
            <a:xfrm flipH="1" rot="8386200">
              <a:off x="2804400" y="538380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66" name="CustomShape 88"/>
            <p:cNvSpPr/>
            <p:nvPr/>
          </p:nvSpPr>
          <p:spPr>
            <a:xfrm flipH="1" rot="8386200">
              <a:off x="2848320" y="543888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nvGrpSpPr>
            <p:cNvPr id="467" name="Group 89"/>
            <p:cNvGrpSpPr/>
            <p:nvPr/>
          </p:nvGrpSpPr>
          <p:grpSpPr>
            <a:xfrm>
              <a:off x="2504520" y="5064840"/>
              <a:ext cx="158760" cy="142200"/>
              <a:chOff x="2504520" y="5064840"/>
              <a:chExt cx="158760" cy="142200"/>
            </a:xfrm>
          </p:grpSpPr>
          <p:sp>
            <p:nvSpPr>
              <p:cNvPr id="468" name="CustomShape 90"/>
              <p:cNvSpPr/>
              <p:nvPr/>
            </p:nvSpPr>
            <p:spPr>
              <a:xfrm rot="3130200">
                <a:off x="2585160" y="506268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469" name="CustomShape 91"/>
              <p:cNvSpPr/>
              <p:nvPr/>
            </p:nvSpPr>
            <p:spPr>
              <a:xfrm rot="3130200">
                <a:off x="2526480" y="510372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470" name="CustomShape 92"/>
              <p:cNvSpPr/>
              <p:nvPr/>
            </p:nvSpPr>
            <p:spPr>
              <a:xfrm rot="3130200">
                <a:off x="2552040" y="513792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471" name="CustomShape 93"/>
              <p:cNvSpPr/>
              <p:nvPr/>
            </p:nvSpPr>
            <p:spPr>
              <a:xfrm rot="3130200">
                <a:off x="2610000" y="509364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nvGrpSpPr>
            <p:cNvPr id="472" name="Group 94"/>
            <p:cNvGrpSpPr/>
            <p:nvPr/>
          </p:nvGrpSpPr>
          <p:grpSpPr>
            <a:xfrm>
              <a:off x="2617920" y="5363640"/>
              <a:ext cx="150480" cy="91440"/>
              <a:chOff x="2617920" y="5363640"/>
              <a:chExt cx="150480" cy="91440"/>
            </a:xfrm>
          </p:grpSpPr>
          <p:sp>
            <p:nvSpPr>
              <p:cNvPr id="473" name="CustomShape 95"/>
              <p:cNvSpPr/>
              <p:nvPr/>
            </p:nvSpPr>
            <p:spPr>
              <a:xfrm rot="5826600">
                <a:off x="2716200" y="535968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474" name="CustomShape 96"/>
              <p:cNvSpPr/>
              <p:nvPr/>
            </p:nvSpPr>
            <p:spPr>
              <a:xfrm rot="5826600">
                <a:off x="2645640" y="534780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475" name="CustomShape 97"/>
              <p:cNvSpPr/>
              <p:nvPr/>
            </p:nvSpPr>
            <p:spPr>
              <a:xfrm rot="5826600">
                <a:off x="2639880" y="538956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476" name="CustomShape 98"/>
              <p:cNvSpPr/>
              <p:nvPr/>
            </p:nvSpPr>
            <p:spPr>
              <a:xfrm rot="5826600">
                <a:off x="2712240" y="539964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grpSp>
        <p:nvGrpSpPr>
          <p:cNvPr id="477" name="Group 99"/>
          <p:cNvGrpSpPr/>
          <p:nvPr/>
        </p:nvGrpSpPr>
        <p:grpSpPr>
          <a:xfrm>
            <a:off x="1738440" y="3285000"/>
            <a:ext cx="1247760" cy="1089720"/>
            <a:chOff x="1738440" y="3285000"/>
            <a:chExt cx="1247760" cy="1089720"/>
          </a:xfrm>
        </p:grpSpPr>
        <p:grpSp>
          <p:nvGrpSpPr>
            <p:cNvPr id="478" name="Group 100"/>
            <p:cNvGrpSpPr/>
            <p:nvPr/>
          </p:nvGrpSpPr>
          <p:grpSpPr>
            <a:xfrm>
              <a:off x="1738440" y="3285000"/>
              <a:ext cx="1094040" cy="1089720"/>
              <a:chOff x="1738440" y="3285000"/>
              <a:chExt cx="1094040" cy="1089720"/>
            </a:xfrm>
          </p:grpSpPr>
          <p:sp>
            <p:nvSpPr>
              <p:cNvPr id="479" name="CustomShape 101"/>
              <p:cNvSpPr/>
              <p:nvPr/>
            </p:nvSpPr>
            <p:spPr>
              <a:xfrm rot="18510000">
                <a:off x="1903320" y="3434400"/>
                <a:ext cx="764280" cy="79020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5400000"/>
              </a:gradFill>
              <a:ln w="9360">
                <a:solidFill>
                  <a:srgbClr val="3333cc"/>
                </a:solidFill>
                <a:round/>
              </a:ln>
            </p:spPr>
            <p:style>
              <a:lnRef idx="0"/>
              <a:fillRef idx="0"/>
              <a:effectRef idx="0"/>
              <a:fontRef idx="minor"/>
            </p:style>
          </p:sp>
          <p:sp>
            <p:nvSpPr>
              <p:cNvPr id="480" name="CustomShape 102"/>
              <p:cNvSpPr/>
              <p:nvPr/>
            </p:nvSpPr>
            <p:spPr>
              <a:xfrm rot="19825800">
                <a:off x="2078640" y="3640320"/>
                <a:ext cx="509760" cy="48564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6714000"/>
              </a:gradFill>
              <a:ln w="9360">
                <a:solidFill>
                  <a:srgbClr val="3333cc"/>
                </a:solidFill>
                <a:round/>
              </a:ln>
            </p:spPr>
            <p:style>
              <a:lnRef idx="0"/>
              <a:fillRef idx="0"/>
              <a:effectRef idx="0"/>
              <a:fontRef idx="minor"/>
            </p:style>
          </p:sp>
          <p:sp>
            <p:nvSpPr>
              <p:cNvPr id="481" name="CustomShape 103"/>
              <p:cNvSpPr/>
              <p:nvPr/>
            </p:nvSpPr>
            <p:spPr>
              <a:xfrm rot="10983000">
                <a:off x="2070360" y="350604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82" name="CustomShape 104"/>
              <p:cNvSpPr/>
              <p:nvPr/>
            </p:nvSpPr>
            <p:spPr>
              <a:xfrm rot="2310000">
                <a:off x="2365560" y="356508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83" name="CustomShape 105"/>
              <p:cNvSpPr/>
              <p:nvPr/>
            </p:nvSpPr>
            <p:spPr>
              <a:xfrm rot="8605200">
                <a:off x="2295720" y="3516120"/>
                <a:ext cx="86400" cy="896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84" name="CustomShape 106"/>
              <p:cNvSpPr/>
              <p:nvPr/>
            </p:nvSpPr>
            <p:spPr>
              <a:xfrm rot="8604000">
                <a:off x="2178000" y="3480840"/>
                <a:ext cx="86400" cy="885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485" name="CustomShape 107"/>
              <p:cNvSpPr/>
              <p:nvPr/>
            </p:nvSpPr>
            <p:spPr>
              <a:xfrm rot="164400">
                <a:off x="2058480" y="366444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86" name="CustomShape 108"/>
              <p:cNvSpPr/>
              <p:nvPr/>
            </p:nvSpPr>
            <p:spPr>
              <a:xfrm rot="10983000">
                <a:off x="2095560" y="358416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87" name="CustomShape 109"/>
              <p:cNvSpPr/>
              <p:nvPr/>
            </p:nvSpPr>
            <p:spPr>
              <a:xfrm rot="10983000">
                <a:off x="2202480" y="3557520"/>
                <a:ext cx="88560" cy="903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488" name="CustomShape 110"/>
              <p:cNvSpPr/>
              <p:nvPr/>
            </p:nvSpPr>
            <p:spPr>
              <a:xfrm rot="2310000">
                <a:off x="2023200" y="363564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89" name="CustomShape 111"/>
              <p:cNvSpPr/>
              <p:nvPr/>
            </p:nvSpPr>
            <p:spPr>
              <a:xfrm rot="10983000">
                <a:off x="1924920" y="372240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90" name="CustomShape 112"/>
              <p:cNvSpPr/>
              <p:nvPr/>
            </p:nvSpPr>
            <p:spPr>
              <a:xfrm rot="164400">
                <a:off x="1969920" y="392796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91" name="CustomShape 113"/>
              <p:cNvSpPr/>
              <p:nvPr/>
            </p:nvSpPr>
            <p:spPr>
              <a:xfrm rot="10983000">
                <a:off x="1969920" y="381852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92" name="CustomShape 114"/>
              <p:cNvSpPr/>
              <p:nvPr/>
            </p:nvSpPr>
            <p:spPr>
              <a:xfrm rot="2310000">
                <a:off x="1934640" y="389916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93" name="CustomShape 115"/>
              <p:cNvSpPr/>
              <p:nvPr/>
            </p:nvSpPr>
            <p:spPr>
              <a:xfrm rot="10983000">
                <a:off x="2051640" y="394416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94" name="CustomShape 116"/>
              <p:cNvSpPr/>
              <p:nvPr/>
            </p:nvSpPr>
            <p:spPr>
              <a:xfrm rot="164400">
                <a:off x="2029680" y="404352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495" name="CustomShape 117"/>
              <p:cNvSpPr/>
              <p:nvPr/>
            </p:nvSpPr>
            <p:spPr>
              <a:xfrm rot="10983000">
                <a:off x="2028960" y="374436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496" name="CustomShape 118"/>
              <p:cNvSpPr/>
              <p:nvPr/>
            </p:nvSpPr>
            <p:spPr>
              <a:xfrm rot="2310000">
                <a:off x="1994040" y="401472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sp>
          <p:nvSpPr>
            <p:cNvPr id="497" name="CustomShape 119"/>
            <p:cNvSpPr/>
            <p:nvPr/>
          </p:nvSpPr>
          <p:spPr>
            <a:xfrm rot="3454800">
              <a:off x="2673360" y="363204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98" name="CustomShape 120"/>
            <p:cNvSpPr/>
            <p:nvPr/>
          </p:nvSpPr>
          <p:spPr>
            <a:xfrm rot="3454800">
              <a:off x="2611440" y="366696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499" name="CustomShape 121"/>
            <p:cNvSpPr/>
            <p:nvPr/>
          </p:nvSpPr>
          <p:spPr>
            <a:xfrm rot="3454800">
              <a:off x="2633760" y="37036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0" name="CustomShape 122"/>
            <p:cNvSpPr/>
            <p:nvPr/>
          </p:nvSpPr>
          <p:spPr>
            <a:xfrm rot="3454800">
              <a:off x="2695680" y="366552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1" name="CustomShape 123"/>
            <p:cNvSpPr/>
            <p:nvPr/>
          </p:nvSpPr>
          <p:spPr>
            <a:xfrm rot="3454800">
              <a:off x="2719440" y="3639960"/>
              <a:ext cx="20160" cy="2016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502" name="CustomShape 124"/>
            <p:cNvSpPr/>
            <p:nvPr/>
          </p:nvSpPr>
          <p:spPr>
            <a:xfrm flipH="1" rot="3454800">
              <a:off x="2731680" y="3656160"/>
              <a:ext cx="20160" cy="1872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503" name="CustomShape 125"/>
            <p:cNvSpPr/>
            <p:nvPr/>
          </p:nvSpPr>
          <p:spPr>
            <a:xfrm rot="1066800">
              <a:off x="2730240" y="356364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4" name="CustomShape 126"/>
            <p:cNvSpPr/>
            <p:nvPr/>
          </p:nvSpPr>
          <p:spPr>
            <a:xfrm rot="1066800">
              <a:off x="2754000" y="349524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5" name="CustomShape 127"/>
            <p:cNvSpPr/>
            <p:nvPr/>
          </p:nvSpPr>
          <p:spPr>
            <a:xfrm rot="1066800">
              <a:off x="2703240" y="355428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6" name="CustomShape 128"/>
            <p:cNvSpPr/>
            <p:nvPr/>
          </p:nvSpPr>
          <p:spPr>
            <a:xfrm rot="1066800">
              <a:off x="2722320" y="34858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7" name="CustomShape 129"/>
            <p:cNvSpPr/>
            <p:nvPr/>
          </p:nvSpPr>
          <p:spPr>
            <a:xfrm flipH="1" rot="5843400">
              <a:off x="2775600" y="3638160"/>
              <a:ext cx="29880" cy="73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8" name="CustomShape 130"/>
            <p:cNvSpPr/>
            <p:nvPr/>
          </p:nvSpPr>
          <p:spPr>
            <a:xfrm flipH="1" rot="5843400">
              <a:off x="2847240" y="3647880"/>
              <a:ext cx="29880" cy="73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09" name="CustomShape 131"/>
            <p:cNvSpPr/>
            <p:nvPr/>
          </p:nvSpPr>
          <p:spPr>
            <a:xfrm flipH="1" rot="5843400">
              <a:off x="2774160" y="3668400"/>
              <a:ext cx="29880" cy="73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0" name="CustomShape 132"/>
            <p:cNvSpPr/>
            <p:nvPr/>
          </p:nvSpPr>
          <p:spPr>
            <a:xfrm flipH="1" rot="5843400">
              <a:off x="2932920" y="3587400"/>
              <a:ext cx="29880" cy="73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1" name="CustomShape 133"/>
            <p:cNvSpPr/>
            <p:nvPr/>
          </p:nvSpPr>
          <p:spPr>
            <a:xfrm rot="6324000">
              <a:off x="2730600" y="38242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2" name="CustomShape 134"/>
            <p:cNvSpPr/>
            <p:nvPr/>
          </p:nvSpPr>
          <p:spPr>
            <a:xfrm rot="6324000">
              <a:off x="2660760" y="380520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3" name="CustomShape 135"/>
            <p:cNvSpPr/>
            <p:nvPr/>
          </p:nvSpPr>
          <p:spPr>
            <a:xfrm rot="6324000">
              <a:off x="2651400" y="384660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4" name="CustomShape 136"/>
            <p:cNvSpPr/>
            <p:nvPr/>
          </p:nvSpPr>
          <p:spPr>
            <a:xfrm rot="6324000">
              <a:off x="2719440" y="386568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5" name="CustomShape 137"/>
            <p:cNvSpPr/>
            <p:nvPr/>
          </p:nvSpPr>
          <p:spPr>
            <a:xfrm rot="6324000">
              <a:off x="2777040" y="3870360"/>
              <a:ext cx="20160" cy="2016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516" name="CustomShape 138"/>
            <p:cNvSpPr/>
            <p:nvPr/>
          </p:nvSpPr>
          <p:spPr>
            <a:xfrm flipH="1" rot="6324000">
              <a:off x="2770920" y="3894480"/>
              <a:ext cx="20160" cy="1872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517" name="CustomShape 139"/>
            <p:cNvSpPr/>
            <p:nvPr/>
          </p:nvSpPr>
          <p:spPr>
            <a:xfrm rot="3936600">
              <a:off x="2819520" y="382392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8" name="CustomShape 140"/>
            <p:cNvSpPr/>
            <p:nvPr/>
          </p:nvSpPr>
          <p:spPr>
            <a:xfrm rot="3936600">
              <a:off x="2881440" y="37954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19" name="CustomShape 141"/>
            <p:cNvSpPr/>
            <p:nvPr/>
          </p:nvSpPr>
          <p:spPr>
            <a:xfrm rot="3936600">
              <a:off x="2808360" y="379692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20" name="CustomShape 142"/>
            <p:cNvSpPr/>
            <p:nvPr/>
          </p:nvSpPr>
          <p:spPr>
            <a:xfrm rot="3936600">
              <a:off x="2870280" y="376524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21" name="CustomShape 143"/>
            <p:cNvSpPr/>
            <p:nvPr/>
          </p:nvSpPr>
          <p:spPr>
            <a:xfrm flipH="1" rot="8711400">
              <a:off x="2793240" y="391032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22" name="CustomShape 144"/>
            <p:cNvSpPr/>
            <p:nvPr/>
          </p:nvSpPr>
          <p:spPr>
            <a:xfrm flipH="1" rot="8711400">
              <a:off x="2834280" y="397044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23" name="CustomShape 145"/>
            <p:cNvSpPr/>
            <p:nvPr/>
          </p:nvSpPr>
          <p:spPr>
            <a:xfrm flipH="1" rot="8711400">
              <a:off x="2769120" y="392940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524" name="CustomShape 146"/>
            <p:cNvSpPr/>
            <p:nvPr/>
          </p:nvSpPr>
          <p:spPr>
            <a:xfrm flipH="1" rot="8711400">
              <a:off x="2794680" y="398016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nvGrpSpPr>
            <p:cNvPr id="525" name="Group 147"/>
            <p:cNvGrpSpPr/>
            <p:nvPr/>
          </p:nvGrpSpPr>
          <p:grpSpPr>
            <a:xfrm>
              <a:off x="2498400" y="3593880"/>
              <a:ext cx="160920" cy="135000"/>
              <a:chOff x="2498400" y="3593880"/>
              <a:chExt cx="160920" cy="135000"/>
            </a:xfrm>
          </p:grpSpPr>
          <p:sp>
            <p:nvSpPr>
              <p:cNvPr id="526" name="CustomShape 148"/>
              <p:cNvSpPr/>
              <p:nvPr/>
            </p:nvSpPr>
            <p:spPr>
              <a:xfrm rot="3454800">
                <a:off x="2583000" y="358992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527" name="CustomShape 149"/>
              <p:cNvSpPr/>
              <p:nvPr/>
            </p:nvSpPr>
            <p:spPr>
              <a:xfrm rot="3454800">
                <a:off x="2520720" y="362520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528" name="CustomShape 150"/>
              <p:cNvSpPr/>
              <p:nvPr/>
            </p:nvSpPr>
            <p:spPr>
              <a:xfrm rot="3454800">
                <a:off x="2543040" y="366156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529" name="CustomShape 151"/>
              <p:cNvSpPr/>
              <p:nvPr/>
            </p:nvSpPr>
            <p:spPr>
              <a:xfrm rot="3454800">
                <a:off x="2604960" y="362304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nvGrpSpPr>
            <p:cNvPr id="530" name="Group 152"/>
            <p:cNvGrpSpPr/>
            <p:nvPr/>
          </p:nvGrpSpPr>
          <p:grpSpPr>
            <a:xfrm>
              <a:off x="2583720" y="3891240"/>
              <a:ext cx="154440" cy="104040"/>
              <a:chOff x="2583720" y="3891240"/>
              <a:chExt cx="154440" cy="104040"/>
            </a:xfrm>
          </p:grpSpPr>
          <p:sp>
            <p:nvSpPr>
              <p:cNvPr id="531" name="CustomShape 153"/>
              <p:cNvSpPr/>
              <p:nvPr/>
            </p:nvSpPr>
            <p:spPr>
              <a:xfrm rot="6151800">
                <a:off x="2685240" y="389700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532" name="CustomShape 154"/>
              <p:cNvSpPr/>
              <p:nvPr/>
            </p:nvSpPr>
            <p:spPr>
              <a:xfrm rot="6151800">
                <a:off x="2615760" y="387864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533" name="CustomShape 155"/>
              <p:cNvSpPr/>
              <p:nvPr/>
            </p:nvSpPr>
            <p:spPr>
              <a:xfrm rot="6151800">
                <a:off x="2606400" y="391968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534" name="CustomShape 156"/>
              <p:cNvSpPr/>
              <p:nvPr/>
            </p:nvSpPr>
            <p:spPr>
              <a:xfrm rot="6151800">
                <a:off x="2677320" y="393660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sp>
        <p:nvSpPr>
          <p:cNvPr id="535" name="CustomShape 157"/>
          <p:cNvSpPr/>
          <p:nvPr/>
        </p:nvSpPr>
        <p:spPr>
          <a:xfrm rot="19033800">
            <a:off x="2837880" y="3652920"/>
            <a:ext cx="228240" cy="228240"/>
          </a:xfrm>
          <a:prstGeom prst="irregularSeal1">
            <a:avLst/>
          </a:prstGeom>
          <a:solidFill>
            <a:srgbClr val="ffff66"/>
          </a:solidFill>
          <a:ln w="9360">
            <a:solidFill>
              <a:srgbClr val="ff6600"/>
            </a:solidFill>
            <a:miter/>
          </a:ln>
        </p:spPr>
        <p:style>
          <a:lnRef idx="0"/>
          <a:fillRef idx="0"/>
          <a:effectRef idx="0"/>
          <a:fontRef idx="minor"/>
        </p:style>
      </p:sp>
      <p:grpSp>
        <p:nvGrpSpPr>
          <p:cNvPr id="536" name="Group 158"/>
          <p:cNvGrpSpPr/>
          <p:nvPr/>
        </p:nvGrpSpPr>
        <p:grpSpPr>
          <a:xfrm>
            <a:off x="2805480" y="2930040"/>
            <a:ext cx="381960" cy="385920"/>
            <a:chOff x="2805480" y="2930040"/>
            <a:chExt cx="381960" cy="385920"/>
          </a:xfrm>
        </p:grpSpPr>
        <p:sp>
          <p:nvSpPr>
            <p:cNvPr id="537" name="CustomShape 159"/>
            <p:cNvSpPr/>
            <p:nvPr/>
          </p:nvSpPr>
          <p:spPr>
            <a:xfrm rot="14070600">
              <a:off x="2836440" y="3168360"/>
              <a:ext cx="96840" cy="1000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538" name="CustomShape 160"/>
            <p:cNvSpPr/>
            <p:nvPr/>
          </p:nvSpPr>
          <p:spPr>
            <a:xfrm rot="5400000">
              <a:off x="2958840" y="3242880"/>
              <a:ext cx="5580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539" name="CustomShape 161"/>
            <p:cNvSpPr/>
            <p:nvPr/>
          </p:nvSpPr>
          <p:spPr>
            <a:xfrm rot="11694600">
              <a:off x="3081600" y="3072240"/>
              <a:ext cx="94680" cy="97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540" name="CustomShape 162"/>
            <p:cNvSpPr/>
            <p:nvPr/>
          </p:nvSpPr>
          <p:spPr>
            <a:xfrm rot="11692800">
              <a:off x="3031920" y="2948040"/>
              <a:ext cx="94680" cy="968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541" name="CustomShape 163"/>
            <p:cNvSpPr/>
            <p:nvPr/>
          </p:nvSpPr>
          <p:spPr>
            <a:xfrm rot="3252600">
              <a:off x="3018960" y="3151800"/>
              <a:ext cx="5472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542" name="CustomShape 164"/>
            <p:cNvSpPr/>
            <p:nvPr/>
          </p:nvSpPr>
          <p:spPr>
            <a:xfrm rot="14070600">
              <a:off x="2886120" y="2948040"/>
              <a:ext cx="96840" cy="1000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543" name="CustomShape 165"/>
            <p:cNvSpPr/>
            <p:nvPr/>
          </p:nvSpPr>
          <p:spPr>
            <a:xfrm rot="14070600">
              <a:off x="2934720" y="3070440"/>
              <a:ext cx="96840" cy="990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544" name="CustomShape 166"/>
            <p:cNvSpPr/>
            <p:nvPr/>
          </p:nvSpPr>
          <p:spPr>
            <a:xfrm rot="5400000">
              <a:off x="2822760" y="3073320"/>
              <a:ext cx="5580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grpSp>
        <p:nvGrpSpPr>
          <p:cNvPr id="545" name="Group 167"/>
          <p:cNvGrpSpPr/>
          <p:nvPr/>
        </p:nvGrpSpPr>
        <p:grpSpPr>
          <a:xfrm>
            <a:off x="2928240" y="2242440"/>
            <a:ext cx="821880" cy="817200"/>
            <a:chOff x="2928240" y="2242440"/>
            <a:chExt cx="821880" cy="817200"/>
          </a:xfrm>
        </p:grpSpPr>
        <p:sp>
          <p:nvSpPr>
            <p:cNvPr id="546" name="CustomShape 168"/>
            <p:cNvSpPr/>
            <p:nvPr/>
          </p:nvSpPr>
          <p:spPr>
            <a:xfrm rot="7183200">
              <a:off x="3042720" y="2346840"/>
              <a:ext cx="592200" cy="608760"/>
            </a:xfrm>
            <a:custGeom>
              <a:avLst/>
              <a:gdLst/>
              <a:ahLst/>
              <a:rect l="l" t="t" r="r" b="b"/>
              <a:pathLst>
                <a:path w="641" h="631">
                  <a:moveTo>
                    <a:pt x="3" y="283"/>
                  </a:moveTo>
                  <a:cubicBezTo>
                    <a:pt x="6" y="217"/>
                    <a:pt x="6" y="128"/>
                    <a:pt x="75" y="86"/>
                  </a:cubicBezTo>
                  <a:cubicBezTo>
                    <a:pt x="144" y="44"/>
                    <a:pt x="326" y="0"/>
                    <a:pt x="417" y="32"/>
                  </a:cubicBezTo>
                  <a:cubicBezTo>
                    <a:pt x="508" y="64"/>
                    <a:pt x="605" y="197"/>
                    <a:pt x="623" y="278"/>
                  </a:cubicBezTo>
                  <a:cubicBezTo>
                    <a:pt x="641" y="359"/>
                    <a:pt x="589" y="459"/>
                    <a:pt x="525" y="517"/>
                  </a:cubicBezTo>
                  <a:cubicBezTo>
                    <a:pt x="461" y="575"/>
                    <a:pt x="314" y="631"/>
                    <a:pt x="236" y="625"/>
                  </a:cubicBezTo>
                  <a:cubicBezTo>
                    <a:pt x="159" y="620"/>
                    <a:pt x="96" y="539"/>
                    <a:pt x="57" y="482"/>
                  </a:cubicBezTo>
                  <a:cubicBezTo>
                    <a:pt x="18" y="425"/>
                    <a:pt x="0" y="349"/>
                    <a:pt x="3" y="283"/>
                  </a:cubicBezTo>
                  <a:close/>
                </a:path>
              </a:pathLst>
            </a:custGeom>
            <a:gradFill rotWithShape="0">
              <a:gsLst>
                <a:gs pos="0">
                  <a:srgbClr val="ff3737"/>
                </a:gs>
                <a:gs pos="100000">
                  <a:srgbClr val="ffd9d9"/>
                </a:gs>
              </a:gsLst>
              <a:lin ang="12576000"/>
            </a:gradFill>
            <a:ln w="9360">
              <a:solidFill>
                <a:srgbClr val="993366"/>
              </a:solidFill>
              <a:round/>
            </a:ln>
          </p:spPr>
          <p:style>
            <a:lnRef idx="0"/>
            <a:fillRef idx="0"/>
            <a:effectRef idx="0"/>
            <a:fontRef idx="minor"/>
          </p:style>
        </p:sp>
        <p:sp>
          <p:nvSpPr>
            <p:cNvPr id="547" name="CustomShape 169"/>
            <p:cNvSpPr/>
            <p:nvPr/>
          </p:nvSpPr>
          <p:spPr>
            <a:xfrm>
              <a:off x="3107160" y="2572200"/>
              <a:ext cx="429840" cy="309960"/>
            </a:xfrm>
            <a:custGeom>
              <a:avLst/>
              <a:gdLst/>
              <a:ahLst/>
              <a:rect l="l" t="t" r="r" b="b"/>
              <a:pathLst>
                <a:path w="480" h="347">
                  <a:moveTo>
                    <a:pt x="14" y="162"/>
                  </a:moveTo>
                  <a:cubicBezTo>
                    <a:pt x="0" y="107"/>
                    <a:pt x="92" y="0"/>
                    <a:pt x="125" y="6"/>
                  </a:cubicBezTo>
                  <a:cubicBezTo>
                    <a:pt x="158" y="12"/>
                    <a:pt x="176" y="197"/>
                    <a:pt x="212" y="199"/>
                  </a:cubicBezTo>
                  <a:cubicBezTo>
                    <a:pt x="248" y="201"/>
                    <a:pt x="303" y="17"/>
                    <a:pt x="344" y="20"/>
                  </a:cubicBezTo>
                  <a:cubicBezTo>
                    <a:pt x="385" y="23"/>
                    <a:pt x="480" y="165"/>
                    <a:pt x="458" y="218"/>
                  </a:cubicBezTo>
                  <a:cubicBezTo>
                    <a:pt x="436" y="271"/>
                    <a:pt x="285" y="347"/>
                    <a:pt x="211" y="338"/>
                  </a:cubicBezTo>
                  <a:cubicBezTo>
                    <a:pt x="137" y="329"/>
                    <a:pt x="28" y="217"/>
                    <a:pt x="14" y="162"/>
                  </a:cubicBezTo>
                  <a:close/>
                </a:path>
              </a:pathLst>
            </a:custGeom>
            <a:gradFill rotWithShape="0">
              <a:gsLst>
                <a:gs pos="0">
                  <a:srgbClr val="cc0000"/>
                </a:gs>
                <a:gs pos="100000">
                  <a:srgbClr val="e06565"/>
                </a:gs>
              </a:gsLst>
              <a:lin ang="5400000"/>
            </a:gradFill>
            <a:ln w="9360">
              <a:solidFill>
                <a:srgbClr val="993366"/>
              </a:solidFill>
              <a:round/>
            </a:ln>
          </p:spPr>
          <p:style>
            <a:lnRef idx="0"/>
            <a:fillRef idx="0"/>
            <a:effectRef idx="0"/>
            <a:fontRef idx="minor"/>
          </p:style>
        </p:sp>
        <p:sp>
          <p:nvSpPr>
            <p:cNvPr id="548" name="CustomShape 170"/>
            <p:cNvSpPr/>
            <p:nvPr/>
          </p:nvSpPr>
          <p:spPr>
            <a:xfrm>
              <a:off x="3270240" y="2525040"/>
              <a:ext cx="81360" cy="810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549" name="CustomShape 171"/>
            <p:cNvSpPr/>
            <p:nvPr/>
          </p:nvSpPr>
          <p:spPr>
            <a:xfrm>
              <a:off x="3188880" y="2443680"/>
              <a:ext cx="80280" cy="388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550" name="CustomShape 172"/>
            <p:cNvSpPr/>
            <p:nvPr/>
          </p:nvSpPr>
          <p:spPr>
            <a:xfrm rot="19176000">
              <a:off x="3392280" y="2484720"/>
              <a:ext cx="81000" cy="810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551" name="CustomShape 173"/>
            <p:cNvSpPr/>
            <p:nvPr/>
          </p:nvSpPr>
          <p:spPr>
            <a:xfrm rot="19176000">
              <a:off x="3107160" y="2483640"/>
              <a:ext cx="81000" cy="802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552" name="CustomShape 174"/>
            <p:cNvSpPr/>
            <p:nvPr/>
          </p:nvSpPr>
          <p:spPr>
            <a:xfrm rot="10800000">
              <a:off x="3393000" y="2403360"/>
              <a:ext cx="46080" cy="730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553" name="CustomShape 175"/>
            <p:cNvSpPr/>
            <p:nvPr/>
          </p:nvSpPr>
          <p:spPr>
            <a:xfrm>
              <a:off x="3270240" y="2382840"/>
              <a:ext cx="81360" cy="810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554" name="CustomShape 176"/>
            <p:cNvSpPr/>
            <p:nvPr/>
          </p:nvSpPr>
          <p:spPr>
            <a:xfrm>
              <a:off x="3310560" y="2483640"/>
              <a:ext cx="81360" cy="802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555" name="CustomShape 177"/>
            <p:cNvSpPr/>
            <p:nvPr/>
          </p:nvSpPr>
          <p:spPr>
            <a:xfrm rot="13052400">
              <a:off x="3218760" y="2487600"/>
              <a:ext cx="46080" cy="730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grpSp>
      <p:sp>
        <p:nvSpPr>
          <p:cNvPr id="556" name="CustomShape 178"/>
          <p:cNvSpPr/>
          <p:nvPr/>
        </p:nvSpPr>
        <p:spPr>
          <a:xfrm rot="18055200">
            <a:off x="1114920" y="5539680"/>
            <a:ext cx="1066320" cy="845640"/>
          </a:xfrm>
          <a:custGeom>
            <a:avLst/>
            <a:gdLst/>
            <a:ahLst/>
            <a:rect l="l" t="t" r="r" b="b"/>
            <a:pathLst>
              <a:path w="528" h="480">
                <a:moveTo>
                  <a:pt x="0" y="0"/>
                </a:moveTo>
                <a:cubicBezTo>
                  <a:pt x="52" y="152"/>
                  <a:pt x="104" y="304"/>
                  <a:pt x="192" y="384"/>
                </a:cubicBezTo>
                <a:cubicBezTo>
                  <a:pt x="280" y="464"/>
                  <a:pt x="404" y="472"/>
                  <a:pt x="528" y="480"/>
                </a:cubicBezTo>
              </a:path>
            </a:pathLst>
          </a:custGeom>
          <a:noFill/>
          <a:ln w="9360">
            <a:solidFill>
              <a:schemeClr val="tx1"/>
            </a:solidFill>
            <a:round/>
            <a:tailEnd len="med" type="triangle" w="med"/>
          </a:ln>
        </p:spPr>
        <p:style>
          <a:lnRef idx="0"/>
          <a:fillRef idx="0"/>
          <a:effectRef idx="0"/>
          <a:fontRef idx="minor"/>
        </p:style>
      </p:sp>
      <p:grpSp>
        <p:nvGrpSpPr>
          <p:cNvPr id="557" name="Group 179"/>
          <p:cNvGrpSpPr/>
          <p:nvPr/>
        </p:nvGrpSpPr>
        <p:grpSpPr>
          <a:xfrm>
            <a:off x="609480" y="5821200"/>
            <a:ext cx="456840" cy="456840"/>
            <a:chOff x="609480" y="5821200"/>
            <a:chExt cx="456840" cy="456840"/>
          </a:xfrm>
        </p:grpSpPr>
        <p:sp>
          <p:nvSpPr>
            <p:cNvPr id="558" name="CustomShape 180"/>
            <p:cNvSpPr/>
            <p:nvPr/>
          </p:nvSpPr>
          <p:spPr>
            <a:xfrm>
              <a:off x="609480" y="5821200"/>
              <a:ext cx="456840" cy="456840"/>
            </a:xfrm>
            <a:prstGeom prst="ellipse">
              <a:avLst/>
            </a:prstGeom>
            <a:solidFill>
              <a:schemeClr val="bg1"/>
            </a:solidFill>
            <a:ln w="9360">
              <a:solidFill>
                <a:schemeClr val="tx1"/>
              </a:solidFill>
              <a:round/>
            </a:ln>
          </p:spPr>
          <p:style>
            <a:lnRef idx="0"/>
            <a:fillRef idx="0"/>
            <a:effectRef idx="0"/>
            <a:fontRef idx="minor"/>
          </p:style>
        </p:sp>
        <p:sp>
          <p:nvSpPr>
            <p:cNvPr id="559" name="CustomShape 181"/>
            <p:cNvSpPr/>
            <p:nvPr/>
          </p:nvSpPr>
          <p:spPr>
            <a:xfrm>
              <a:off x="648720" y="5868720"/>
              <a:ext cx="344520" cy="334800"/>
            </a:xfrm>
            <a:prstGeom prst="ellipse">
              <a:avLst/>
            </a:prstGeom>
            <a:solidFill>
              <a:schemeClr val="bg1"/>
            </a:solidFill>
            <a:ln w="9360">
              <a:solidFill>
                <a:schemeClr val="tx1"/>
              </a:solidFill>
              <a:round/>
            </a:ln>
          </p:spPr>
          <p:style>
            <a:lnRef idx="0"/>
            <a:fillRef idx="0"/>
            <a:effectRef idx="0"/>
            <a:fontRef idx="minor"/>
          </p:style>
        </p:sp>
      </p:grpSp>
      <p:sp>
        <p:nvSpPr>
          <p:cNvPr id="560" name="CustomShape 182"/>
          <p:cNvSpPr/>
          <p:nvPr/>
        </p:nvSpPr>
        <p:spPr>
          <a:xfrm>
            <a:off x="0" y="6202440"/>
            <a:ext cx="990360" cy="51660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Mast cells precursors</a:t>
            </a:r>
            <a:endParaRPr b="0" lang="en-US" sz="1400" spc="-1" strike="noStrike">
              <a:latin typeface="Arial"/>
            </a:endParaRPr>
          </a:p>
        </p:txBody>
      </p:sp>
      <p:sp>
        <p:nvSpPr>
          <p:cNvPr id="561" name="CustomShape 183"/>
          <p:cNvSpPr/>
          <p:nvPr/>
        </p:nvSpPr>
        <p:spPr>
          <a:xfrm rot="16200000">
            <a:off x="2437920" y="2827440"/>
            <a:ext cx="641160" cy="523440"/>
          </a:xfrm>
          <a:custGeom>
            <a:avLst/>
            <a:gdLst/>
            <a:ahLst/>
            <a:rect l="l" t="t" r="r" b="b"/>
            <a:pathLst>
              <a:path w="288" h="192">
                <a:moveTo>
                  <a:pt x="0" y="0"/>
                </a:moveTo>
                <a:cubicBezTo>
                  <a:pt x="72" y="8"/>
                  <a:pt x="144" y="16"/>
                  <a:pt x="192" y="48"/>
                </a:cubicBezTo>
                <a:cubicBezTo>
                  <a:pt x="240" y="80"/>
                  <a:pt x="264" y="136"/>
                  <a:pt x="288" y="192"/>
                </a:cubicBezTo>
              </a:path>
            </a:pathLst>
          </a:custGeom>
          <a:noFill/>
          <a:ln w="9360">
            <a:solidFill>
              <a:schemeClr val="tx1"/>
            </a:solidFill>
            <a:round/>
            <a:headEnd len="med" type="triangle" w="med"/>
            <a:tailEnd len="med" type="triangle" w="med"/>
          </a:ln>
        </p:spPr>
        <p:style>
          <a:lnRef idx="0"/>
          <a:fillRef idx="0"/>
          <a:effectRef idx="0"/>
          <a:fontRef idx="minor"/>
        </p:style>
      </p:sp>
      <p:grpSp>
        <p:nvGrpSpPr>
          <p:cNvPr id="562" name="Group 184"/>
          <p:cNvGrpSpPr/>
          <p:nvPr/>
        </p:nvGrpSpPr>
        <p:grpSpPr>
          <a:xfrm>
            <a:off x="2449440" y="2260440"/>
            <a:ext cx="6705360" cy="2731320"/>
            <a:chOff x="2449440" y="2260440"/>
            <a:chExt cx="6705360" cy="2731320"/>
          </a:xfrm>
        </p:grpSpPr>
        <p:grpSp>
          <p:nvGrpSpPr>
            <p:cNvPr id="563" name="Group 185"/>
            <p:cNvGrpSpPr/>
            <p:nvPr/>
          </p:nvGrpSpPr>
          <p:grpSpPr>
            <a:xfrm>
              <a:off x="4345920" y="4088160"/>
              <a:ext cx="2003400" cy="278280"/>
              <a:chOff x="4345920" y="4088160"/>
              <a:chExt cx="2003400" cy="278280"/>
            </a:xfrm>
          </p:grpSpPr>
          <p:sp>
            <p:nvSpPr>
              <p:cNvPr id="564" name="CustomShape 186"/>
              <p:cNvSpPr/>
              <p:nvPr/>
            </p:nvSpPr>
            <p:spPr>
              <a:xfrm rot="10657200">
                <a:off x="4348440" y="4132440"/>
                <a:ext cx="1321920" cy="158400"/>
              </a:xfrm>
              <a:custGeom>
                <a:avLst/>
                <a:gdLst/>
                <a:ahLst/>
                <a:rect l="l" t="t" r="r" b="b"/>
                <a:pathLst>
                  <a:path w="1329" h="201">
                    <a:moveTo>
                      <a:pt x="248" y="97"/>
                    </a:moveTo>
                    <a:cubicBezTo>
                      <a:pt x="295" y="93"/>
                      <a:pt x="344" y="91"/>
                      <a:pt x="390" y="80"/>
                    </a:cubicBezTo>
                    <a:cubicBezTo>
                      <a:pt x="468" y="61"/>
                      <a:pt x="538" y="25"/>
                      <a:pt x="612" y="0"/>
                    </a:cubicBezTo>
                    <a:cubicBezTo>
                      <a:pt x="659" y="3"/>
                      <a:pt x="706" y="4"/>
                      <a:pt x="753" y="9"/>
                    </a:cubicBezTo>
                    <a:cubicBezTo>
                      <a:pt x="787" y="13"/>
                      <a:pt x="866" y="64"/>
                      <a:pt x="895" y="88"/>
                    </a:cubicBezTo>
                    <a:cubicBezTo>
                      <a:pt x="905" y="96"/>
                      <a:pt x="911" y="109"/>
                      <a:pt x="922" y="115"/>
                    </a:cubicBezTo>
                    <a:cubicBezTo>
                      <a:pt x="997" y="157"/>
                      <a:pt x="1248" y="160"/>
                      <a:pt x="1329" y="168"/>
                    </a:cubicBezTo>
                    <a:cubicBezTo>
                      <a:pt x="1281" y="201"/>
                      <a:pt x="1082" y="176"/>
                      <a:pt x="1028" y="195"/>
                    </a:cubicBezTo>
                    <a:cubicBezTo>
                      <a:pt x="933" y="192"/>
                      <a:pt x="831" y="173"/>
                      <a:pt x="736" y="168"/>
                    </a:cubicBezTo>
                    <a:cubicBezTo>
                      <a:pt x="724" y="167"/>
                      <a:pt x="721" y="178"/>
                      <a:pt x="709" y="177"/>
                    </a:cubicBezTo>
                    <a:cubicBezTo>
                      <a:pt x="588" y="169"/>
                      <a:pt x="364" y="168"/>
                      <a:pt x="364" y="168"/>
                    </a:cubicBezTo>
                    <a:cubicBezTo>
                      <a:pt x="297" y="155"/>
                      <a:pt x="77" y="144"/>
                      <a:pt x="18" y="106"/>
                    </a:cubicBezTo>
                    <a:cubicBezTo>
                      <a:pt x="0" y="51"/>
                      <a:pt x="151" y="107"/>
                      <a:pt x="248" y="97"/>
                    </a:cubicBezTo>
                    <a:close/>
                  </a:path>
                </a:pathLst>
              </a:custGeom>
              <a:gradFill rotWithShape="0">
                <a:gsLst>
                  <a:gs pos="0">
                    <a:schemeClr val="accent2"/>
                  </a:gs>
                  <a:gs pos="100000">
                    <a:srgbClr val="ca6d6a"/>
                  </a:gs>
                </a:gsLst>
                <a:lin ang="5400000"/>
              </a:gradFill>
              <a:ln w="9360">
                <a:solidFill>
                  <a:schemeClr val="tx1"/>
                </a:solidFill>
                <a:round/>
              </a:ln>
            </p:spPr>
            <p:style>
              <a:lnRef idx="0"/>
              <a:fillRef idx="0"/>
              <a:effectRef idx="0"/>
              <a:fontRef idx="minor"/>
            </p:style>
          </p:sp>
          <p:sp>
            <p:nvSpPr>
              <p:cNvPr id="565" name="CustomShape 187"/>
              <p:cNvSpPr/>
              <p:nvPr/>
            </p:nvSpPr>
            <p:spPr>
              <a:xfrm rot="10657200">
                <a:off x="4845240" y="4199400"/>
                <a:ext cx="226800" cy="70920"/>
              </a:xfrm>
              <a:prstGeom prst="ellipse">
                <a:avLst/>
              </a:prstGeom>
              <a:solidFill>
                <a:srgbClr val="cc99ff"/>
              </a:solidFill>
              <a:ln w="9360">
                <a:solidFill>
                  <a:schemeClr val="tx1"/>
                </a:solidFill>
                <a:round/>
              </a:ln>
            </p:spPr>
            <p:style>
              <a:lnRef idx="0"/>
              <a:fillRef idx="0"/>
              <a:effectRef idx="0"/>
              <a:fontRef idx="minor"/>
            </p:style>
          </p:sp>
          <p:sp>
            <p:nvSpPr>
              <p:cNvPr id="566" name="CustomShape 188"/>
              <p:cNvSpPr/>
              <p:nvPr/>
            </p:nvSpPr>
            <p:spPr>
              <a:xfrm rot="21285600">
                <a:off x="5022720" y="4147920"/>
                <a:ext cx="1321920" cy="158400"/>
              </a:xfrm>
              <a:custGeom>
                <a:avLst/>
                <a:gdLst/>
                <a:ahLst/>
                <a:rect l="l" t="t" r="r" b="b"/>
                <a:pathLst>
                  <a:path w="1329" h="201">
                    <a:moveTo>
                      <a:pt x="248" y="97"/>
                    </a:moveTo>
                    <a:cubicBezTo>
                      <a:pt x="295" y="93"/>
                      <a:pt x="344" y="91"/>
                      <a:pt x="390" y="80"/>
                    </a:cubicBezTo>
                    <a:cubicBezTo>
                      <a:pt x="468" y="61"/>
                      <a:pt x="538" y="25"/>
                      <a:pt x="612" y="0"/>
                    </a:cubicBezTo>
                    <a:cubicBezTo>
                      <a:pt x="659" y="3"/>
                      <a:pt x="706" y="4"/>
                      <a:pt x="753" y="9"/>
                    </a:cubicBezTo>
                    <a:cubicBezTo>
                      <a:pt x="787" y="13"/>
                      <a:pt x="866" y="64"/>
                      <a:pt x="895" y="88"/>
                    </a:cubicBezTo>
                    <a:cubicBezTo>
                      <a:pt x="905" y="96"/>
                      <a:pt x="911" y="109"/>
                      <a:pt x="922" y="115"/>
                    </a:cubicBezTo>
                    <a:cubicBezTo>
                      <a:pt x="997" y="157"/>
                      <a:pt x="1248" y="160"/>
                      <a:pt x="1329" y="168"/>
                    </a:cubicBezTo>
                    <a:cubicBezTo>
                      <a:pt x="1281" y="201"/>
                      <a:pt x="1082" y="176"/>
                      <a:pt x="1028" y="195"/>
                    </a:cubicBezTo>
                    <a:cubicBezTo>
                      <a:pt x="933" y="192"/>
                      <a:pt x="831" y="173"/>
                      <a:pt x="736" y="168"/>
                    </a:cubicBezTo>
                    <a:cubicBezTo>
                      <a:pt x="724" y="167"/>
                      <a:pt x="721" y="178"/>
                      <a:pt x="709" y="177"/>
                    </a:cubicBezTo>
                    <a:cubicBezTo>
                      <a:pt x="588" y="169"/>
                      <a:pt x="364" y="168"/>
                      <a:pt x="364" y="168"/>
                    </a:cubicBezTo>
                    <a:cubicBezTo>
                      <a:pt x="297" y="155"/>
                      <a:pt x="77" y="144"/>
                      <a:pt x="18" y="106"/>
                    </a:cubicBezTo>
                    <a:cubicBezTo>
                      <a:pt x="0" y="51"/>
                      <a:pt x="151" y="107"/>
                      <a:pt x="248" y="97"/>
                    </a:cubicBezTo>
                    <a:close/>
                  </a:path>
                </a:pathLst>
              </a:custGeom>
              <a:gradFill rotWithShape="0">
                <a:gsLst>
                  <a:gs pos="0">
                    <a:schemeClr val="accent2"/>
                  </a:gs>
                  <a:gs pos="100000">
                    <a:schemeClr val="accent2">
                      <a:gamma val="-1"/>
                      <a:tint val="83529"/>
                      <a:invGamma val="-1"/>
                    </a:schemeClr>
                  </a:gs>
                </a:gsLst>
                <a:lin ang="5400000"/>
              </a:gradFill>
              <a:ln w="9360">
                <a:solidFill>
                  <a:schemeClr val="tx1"/>
                </a:solidFill>
                <a:round/>
              </a:ln>
            </p:spPr>
            <p:style>
              <a:lnRef idx="0"/>
              <a:fillRef idx="0"/>
              <a:effectRef idx="0"/>
              <a:fontRef idx="minor"/>
            </p:style>
          </p:sp>
        </p:grpSp>
        <p:grpSp>
          <p:nvGrpSpPr>
            <p:cNvPr id="567" name="Group 189"/>
            <p:cNvGrpSpPr/>
            <p:nvPr/>
          </p:nvGrpSpPr>
          <p:grpSpPr>
            <a:xfrm>
              <a:off x="2449440" y="2260440"/>
              <a:ext cx="6705360" cy="2731320"/>
              <a:chOff x="2449440" y="2260440"/>
              <a:chExt cx="6705360" cy="2731320"/>
            </a:xfrm>
          </p:grpSpPr>
          <p:sp>
            <p:nvSpPr>
              <p:cNvPr id="568" name="CustomShape 190"/>
              <p:cNvSpPr/>
              <p:nvPr/>
            </p:nvSpPr>
            <p:spPr>
              <a:xfrm rot="21228000">
                <a:off x="5252760" y="4214520"/>
                <a:ext cx="225000" cy="70920"/>
              </a:xfrm>
              <a:prstGeom prst="ellipse">
                <a:avLst/>
              </a:prstGeom>
              <a:solidFill>
                <a:srgbClr val="cc99ff"/>
              </a:solidFill>
              <a:ln w="9360">
                <a:solidFill>
                  <a:schemeClr val="tx1"/>
                </a:solidFill>
                <a:round/>
              </a:ln>
            </p:spPr>
            <p:style>
              <a:lnRef idx="0"/>
              <a:fillRef idx="0"/>
              <a:effectRef idx="0"/>
              <a:fontRef idx="minor"/>
            </p:style>
          </p:sp>
          <p:sp>
            <p:nvSpPr>
              <p:cNvPr id="569" name="CustomShape 191"/>
              <p:cNvSpPr/>
              <p:nvPr/>
            </p:nvSpPr>
            <p:spPr>
              <a:xfrm>
                <a:off x="4038480" y="4386240"/>
                <a:ext cx="2687400" cy="60552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800080"/>
                    </a:solidFill>
                    <a:latin typeface="Calibri"/>
                    <a:ea typeface="ＭＳ Ｐゴシック"/>
                  </a:rPr>
                  <a:t>Fibroblasts/MyoFB</a:t>
                </a:r>
                <a:endParaRPr b="0" lang="en-US" sz="1400" spc="-1" strike="noStrike">
                  <a:latin typeface="Arial"/>
                </a:endParaRPr>
              </a:p>
              <a:p>
                <a:pPr algn="ctr">
                  <a:lnSpc>
                    <a:spcPct val="100000"/>
                  </a:lnSpc>
                  <a:spcBef>
                    <a:spcPts val="700"/>
                  </a:spcBef>
                </a:pPr>
                <a:endParaRPr b="0" lang="en-US" sz="1400" spc="-1" strike="noStrike">
                  <a:latin typeface="Arial"/>
                </a:endParaRPr>
              </a:p>
            </p:txBody>
          </p:sp>
          <p:grpSp>
            <p:nvGrpSpPr>
              <p:cNvPr id="570" name="Group 192"/>
              <p:cNvGrpSpPr/>
              <p:nvPr/>
            </p:nvGrpSpPr>
            <p:grpSpPr>
              <a:xfrm>
                <a:off x="6704640" y="3771360"/>
                <a:ext cx="493920" cy="633960"/>
                <a:chOff x="6704640" y="3771360"/>
                <a:chExt cx="493920" cy="633960"/>
              </a:xfrm>
            </p:grpSpPr>
            <p:grpSp>
              <p:nvGrpSpPr>
                <p:cNvPr id="571" name="Group 193"/>
                <p:cNvGrpSpPr/>
                <p:nvPr/>
              </p:nvGrpSpPr>
              <p:grpSpPr>
                <a:xfrm>
                  <a:off x="6925680" y="3779640"/>
                  <a:ext cx="272880" cy="621000"/>
                  <a:chOff x="6925680" y="3779640"/>
                  <a:chExt cx="272880" cy="621000"/>
                </a:xfrm>
              </p:grpSpPr>
              <p:sp>
                <p:nvSpPr>
                  <p:cNvPr id="572" name="CustomShape 194"/>
                  <p:cNvSpPr/>
                  <p:nvPr/>
                </p:nvSpPr>
                <p:spPr>
                  <a:xfrm rot="20400">
                    <a:off x="6940440" y="3780360"/>
                    <a:ext cx="255960" cy="619560"/>
                  </a:xfrm>
                  <a:custGeom>
                    <a:avLst/>
                    <a:gdLst/>
                    <a:ahLst/>
                    <a:rect l="l" t="t" r="r" b="b"/>
                    <a:pathLst>
                      <a:path w="772" h="1854">
                        <a:moveTo>
                          <a:pt x="46" y="1741"/>
                        </a:moveTo>
                        <a:cubicBezTo>
                          <a:pt x="16" y="1628"/>
                          <a:pt x="0" y="1348"/>
                          <a:pt x="0" y="1151"/>
                        </a:cubicBezTo>
                        <a:cubicBezTo>
                          <a:pt x="0" y="954"/>
                          <a:pt x="46" y="727"/>
                          <a:pt x="46" y="561"/>
                        </a:cubicBezTo>
                        <a:cubicBezTo>
                          <a:pt x="46" y="395"/>
                          <a:pt x="0" y="236"/>
                          <a:pt x="0" y="153"/>
                        </a:cubicBezTo>
                        <a:cubicBezTo>
                          <a:pt x="0" y="70"/>
                          <a:pt x="26" y="25"/>
                          <a:pt x="46" y="62"/>
                        </a:cubicBezTo>
                        <a:cubicBezTo>
                          <a:pt x="66" y="99"/>
                          <a:pt x="101" y="304"/>
                          <a:pt x="117" y="377"/>
                        </a:cubicBezTo>
                        <a:cubicBezTo>
                          <a:pt x="133" y="450"/>
                          <a:pt x="129" y="483"/>
                          <a:pt x="143" y="503"/>
                        </a:cubicBezTo>
                        <a:cubicBezTo>
                          <a:pt x="157" y="523"/>
                          <a:pt x="190" y="549"/>
                          <a:pt x="201" y="498"/>
                        </a:cubicBezTo>
                        <a:cubicBezTo>
                          <a:pt x="212" y="447"/>
                          <a:pt x="208" y="270"/>
                          <a:pt x="207" y="197"/>
                        </a:cubicBezTo>
                        <a:cubicBezTo>
                          <a:pt x="206" y="124"/>
                          <a:pt x="185" y="82"/>
                          <a:pt x="196" y="60"/>
                        </a:cubicBezTo>
                        <a:cubicBezTo>
                          <a:pt x="207" y="38"/>
                          <a:pt x="258" y="1"/>
                          <a:pt x="272" y="62"/>
                        </a:cubicBezTo>
                        <a:cubicBezTo>
                          <a:pt x="286" y="123"/>
                          <a:pt x="276" y="351"/>
                          <a:pt x="281" y="424"/>
                        </a:cubicBezTo>
                        <a:cubicBezTo>
                          <a:pt x="286" y="497"/>
                          <a:pt x="283" y="492"/>
                          <a:pt x="302" y="503"/>
                        </a:cubicBezTo>
                        <a:cubicBezTo>
                          <a:pt x="321" y="514"/>
                          <a:pt x="382" y="524"/>
                          <a:pt x="392" y="488"/>
                        </a:cubicBezTo>
                        <a:cubicBezTo>
                          <a:pt x="402" y="452"/>
                          <a:pt x="368" y="360"/>
                          <a:pt x="363" y="289"/>
                        </a:cubicBezTo>
                        <a:cubicBezTo>
                          <a:pt x="358" y="218"/>
                          <a:pt x="355" y="100"/>
                          <a:pt x="363" y="62"/>
                        </a:cubicBezTo>
                        <a:cubicBezTo>
                          <a:pt x="371" y="24"/>
                          <a:pt x="398" y="0"/>
                          <a:pt x="413" y="60"/>
                        </a:cubicBezTo>
                        <a:cubicBezTo>
                          <a:pt x="428" y="120"/>
                          <a:pt x="440" y="349"/>
                          <a:pt x="454" y="425"/>
                        </a:cubicBezTo>
                        <a:cubicBezTo>
                          <a:pt x="468" y="501"/>
                          <a:pt x="476" y="508"/>
                          <a:pt x="499" y="516"/>
                        </a:cubicBezTo>
                        <a:cubicBezTo>
                          <a:pt x="522" y="524"/>
                          <a:pt x="583" y="541"/>
                          <a:pt x="590" y="471"/>
                        </a:cubicBezTo>
                        <a:cubicBezTo>
                          <a:pt x="597" y="401"/>
                          <a:pt x="550" y="169"/>
                          <a:pt x="539" y="97"/>
                        </a:cubicBezTo>
                        <a:cubicBezTo>
                          <a:pt x="528" y="25"/>
                          <a:pt x="513" y="39"/>
                          <a:pt x="524" y="38"/>
                        </a:cubicBezTo>
                        <a:cubicBezTo>
                          <a:pt x="535" y="37"/>
                          <a:pt x="586" y="28"/>
                          <a:pt x="608" y="91"/>
                        </a:cubicBezTo>
                        <a:cubicBezTo>
                          <a:pt x="630" y="154"/>
                          <a:pt x="644" y="273"/>
                          <a:pt x="656" y="419"/>
                        </a:cubicBezTo>
                        <a:cubicBezTo>
                          <a:pt x="668" y="565"/>
                          <a:pt x="669" y="794"/>
                          <a:pt x="681" y="969"/>
                        </a:cubicBezTo>
                        <a:cubicBezTo>
                          <a:pt x="693" y="1144"/>
                          <a:pt x="726" y="1339"/>
                          <a:pt x="726" y="1468"/>
                        </a:cubicBezTo>
                        <a:cubicBezTo>
                          <a:pt x="726" y="1597"/>
                          <a:pt x="772" y="1681"/>
                          <a:pt x="681" y="1741"/>
                        </a:cubicBezTo>
                        <a:cubicBezTo>
                          <a:pt x="590" y="1801"/>
                          <a:pt x="288" y="1831"/>
                          <a:pt x="182" y="1831"/>
                        </a:cubicBezTo>
                        <a:cubicBezTo>
                          <a:pt x="76" y="1831"/>
                          <a:pt x="76" y="1854"/>
                          <a:pt x="46" y="1741"/>
                        </a:cubicBezTo>
                        <a:close/>
                      </a:path>
                    </a:pathLst>
                  </a:custGeom>
                  <a:gradFill rotWithShape="0">
                    <a:gsLst>
                      <a:gs pos="0">
                        <a:srgbClr val="764718"/>
                      </a:gs>
                      <a:gs pos="50000">
                        <a:srgbClr val="ff9933"/>
                      </a:gs>
                      <a:gs pos="100000">
                        <a:srgbClr val="764718"/>
                      </a:gs>
                    </a:gsLst>
                    <a:lin ang="0"/>
                  </a:gradFill>
                  <a:ln w="9360">
                    <a:solidFill>
                      <a:schemeClr val="bg2"/>
                    </a:solidFill>
                    <a:round/>
                  </a:ln>
                </p:spPr>
                <p:style>
                  <a:lnRef idx="0"/>
                  <a:fillRef idx="0"/>
                  <a:effectRef idx="0"/>
                  <a:fontRef idx="minor"/>
                </p:style>
              </p:sp>
              <p:sp>
                <p:nvSpPr>
                  <p:cNvPr id="573" name="CustomShape 195"/>
                  <p:cNvSpPr/>
                  <p:nvPr/>
                </p:nvSpPr>
                <p:spPr>
                  <a:xfrm rot="20400">
                    <a:off x="7011360" y="4159080"/>
                    <a:ext cx="128160" cy="172080"/>
                  </a:xfrm>
                  <a:prstGeom prst="ellipse">
                    <a:avLst/>
                  </a:prstGeom>
                  <a:gradFill rotWithShape="0">
                    <a:gsLst>
                      <a:gs pos="0">
                        <a:srgbClr val="000000"/>
                      </a:gs>
                      <a:gs pos="100000">
                        <a:srgbClr val="660066"/>
                      </a:gs>
                    </a:gsLst>
                    <a:lin ang="0"/>
                  </a:gradFill>
                  <a:ln w="9360">
                    <a:solidFill>
                      <a:schemeClr val="bg2"/>
                    </a:solidFill>
                    <a:round/>
                  </a:ln>
                </p:spPr>
                <p:style>
                  <a:lnRef idx="0"/>
                  <a:fillRef idx="0"/>
                  <a:effectRef idx="0"/>
                  <a:fontRef idx="minor"/>
                </p:style>
              </p:sp>
            </p:grpSp>
            <p:grpSp>
              <p:nvGrpSpPr>
                <p:cNvPr id="574" name="Group 196"/>
                <p:cNvGrpSpPr/>
                <p:nvPr/>
              </p:nvGrpSpPr>
              <p:grpSpPr>
                <a:xfrm>
                  <a:off x="6704640" y="3771360"/>
                  <a:ext cx="318240" cy="633960"/>
                  <a:chOff x="6704640" y="3771360"/>
                  <a:chExt cx="318240" cy="633960"/>
                </a:xfrm>
              </p:grpSpPr>
              <p:sp>
                <p:nvSpPr>
                  <p:cNvPr id="575" name="CustomShape 197"/>
                  <p:cNvSpPr/>
                  <p:nvPr/>
                </p:nvSpPr>
                <p:spPr>
                  <a:xfrm flipV="1" rot="10537800">
                    <a:off x="6727680" y="3778920"/>
                    <a:ext cx="258120" cy="617040"/>
                  </a:xfrm>
                  <a:custGeom>
                    <a:avLst/>
                    <a:gdLst/>
                    <a:ahLst/>
                    <a:rect l="l" t="t" r="r" b="b"/>
                    <a:pathLst>
                      <a:path w="366" h="812">
                        <a:moveTo>
                          <a:pt x="359" y="754"/>
                        </a:moveTo>
                        <a:cubicBezTo>
                          <a:pt x="366" y="703"/>
                          <a:pt x="359" y="580"/>
                          <a:pt x="348" y="493"/>
                        </a:cubicBezTo>
                        <a:cubicBezTo>
                          <a:pt x="337" y="407"/>
                          <a:pt x="297" y="310"/>
                          <a:pt x="294" y="238"/>
                        </a:cubicBezTo>
                        <a:cubicBezTo>
                          <a:pt x="291" y="166"/>
                          <a:pt x="328" y="100"/>
                          <a:pt x="330" y="63"/>
                        </a:cubicBezTo>
                        <a:cubicBezTo>
                          <a:pt x="332" y="26"/>
                          <a:pt x="322" y="0"/>
                          <a:pt x="309" y="16"/>
                        </a:cubicBezTo>
                        <a:cubicBezTo>
                          <a:pt x="296" y="32"/>
                          <a:pt x="262" y="128"/>
                          <a:pt x="251" y="162"/>
                        </a:cubicBezTo>
                        <a:cubicBezTo>
                          <a:pt x="240" y="196"/>
                          <a:pt x="251" y="209"/>
                          <a:pt x="246" y="219"/>
                        </a:cubicBezTo>
                        <a:cubicBezTo>
                          <a:pt x="241" y="228"/>
                          <a:pt x="227" y="241"/>
                          <a:pt x="218" y="219"/>
                        </a:cubicBezTo>
                        <a:cubicBezTo>
                          <a:pt x="211" y="198"/>
                          <a:pt x="197" y="120"/>
                          <a:pt x="200" y="88"/>
                        </a:cubicBezTo>
                        <a:cubicBezTo>
                          <a:pt x="203" y="56"/>
                          <a:pt x="238" y="35"/>
                          <a:pt x="235" y="26"/>
                        </a:cubicBezTo>
                        <a:cubicBezTo>
                          <a:pt x="232" y="17"/>
                          <a:pt x="192" y="3"/>
                          <a:pt x="182" y="31"/>
                        </a:cubicBezTo>
                        <a:cubicBezTo>
                          <a:pt x="172" y="59"/>
                          <a:pt x="180" y="159"/>
                          <a:pt x="178" y="192"/>
                        </a:cubicBezTo>
                        <a:cubicBezTo>
                          <a:pt x="176" y="225"/>
                          <a:pt x="180" y="222"/>
                          <a:pt x="172" y="228"/>
                        </a:cubicBezTo>
                        <a:cubicBezTo>
                          <a:pt x="164" y="234"/>
                          <a:pt x="135" y="242"/>
                          <a:pt x="130" y="226"/>
                        </a:cubicBezTo>
                        <a:cubicBezTo>
                          <a:pt x="123" y="211"/>
                          <a:pt x="133" y="169"/>
                          <a:pt x="132" y="137"/>
                        </a:cubicBezTo>
                        <a:cubicBezTo>
                          <a:pt x="131" y="106"/>
                          <a:pt x="125" y="54"/>
                          <a:pt x="119" y="38"/>
                        </a:cubicBezTo>
                        <a:cubicBezTo>
                          <a:pt x="114" y="23"/>
                          <a:pt x="100" y="13"/>
                          <a:pt x="96" y="40"/>
                        </a:cubicBezTo>
                        <a:cubicBezTo>
                          <a:pt x="93" y="68"/>
                          <a:pt x="99" y="169"/>
                          <a:pt x="97" y="202"/>
                        </a:cubicBezTo>
                        <a:cubicBezTo>
                          <a:pt x="95" y="237"/>
                          <a:pt x="91" y="240"/>
                          <a:pt x="80" y="244"/>
                        </a:cubicBezTo>
                        <a:cubicBezTo>
                          <a:pt x="71" y="250"/>
                          <a:pt x="43" y="260"/>
                          <a:pt x="36" y="231"/>
                        </a:cubicBezTo>
                        <a:cubicBezTo>
                          <a:pt x="29" y="201"/>
                          <a:pt x="44" y="96"/>
                          <a:pt x="40" y="64"/>
                        </a:cubicBezTo>
                        <a:cubicBezTo>
                          <a:pt x="36" y="32"/>
                          <a:pt x="18" y="37"/>
                          <a:pt x="13" y="37"/>
                        </a:cubicBezTo>
                        <a:cubicBezTo>
                          <a:pt x="8" y="37"/>
                          <a:pt x="9" y="36"/>
                          <a:pt x="7" y="65"/>
                        </a:cubicBezTo>
                        <a:cubicBezTo>
                          <a:pt x="5" y="94"/>
                          <a:pt x="0" y="147"/>
                          <a:pt x="3" y="212"/>
                        </a:cubicBezTo>
                        <a:cubicBezTo>
                          <a:pt x="5" y="276"/>
                          <a:pt x="16" y="376"/>
                          <a:pt x="21" y="453"/>
                        </a:cubicBezTo>
                        <a:cubicBezTo>
                          <a:pt x="24" y="531"/>
                          <a:pt x="20" y="618"/>
                          <a:pt x="27" y="674"/>
                        </a:cubicBezTo>
                        <a:cubicBezTo>
                          <a:pt x="34" y="731"/>
                          <a:pt x="17" y="770"/>
                          <a:pt x="63" y="791"/>
                        </a:cubicBezTo>
                        <a:cubicBezTo>
                          <a:pt x="109" y="812"/>
                          <a:pt x="251" y="808"/>
                          <a:pt x="300" y="802"/>
                        </a:cubicBezTo>
                        <a:cubicBezTo>
                          <a:pt x="350" y="795"/>
                          <a:pt x="351" y="805"/>
                          <a:pt x="359" y="754"/>
                        </a:cubicBezTo>
                        <a:close/>
                      </a:path>
                    </a:pathLst>
                  </a:custGeom>
                  <a:gradFill rotWithShape="0">
                    <a:gsLst>
                      <a:gs pos="0">
                        <a:srgbClr val="764718"/>
                      </a:gs>
                      <a:gs pos="50000">
                        <a:srgbClr val="ff9933"/>
                      </a:gs>
                      <a:gs pos="100000">
                        <a:srgbClr val="764718"/>
                      </a:gs>
                    </a:gsLst>
                    <a:lin ang="0"/>
                  </a:gradFill>
                  <a:ln w="9360">
                    <a:solidFill>
                      <a:schemeClr val="bg2"/>
                    </a:solidFill>
                    <a:round/>
                  </a:ln>
                </p:spPr>
                <p:style>
                  <a:lnRef idx="0"/>
                  <a:fillRef idx="0"/>
                  <a:effectRef idx="0"/>
                  <a:fontRef idx="minor"/>
                </p:style>
              </p:sp>
              <p:sp>
                <p:nvSpPr>
                  <p:cNvPr id="576" name="CustomShape 198"/>
                  <p:cNvSpPr/>
                  <p:nvPr/>
                </p:nvSpPr>
                <p:spPr>
                  <a:xfrm flipH="1" flipV="1" rot="10995000">
                    <a:off x="6805440" y="4164480"/>
                    <a:ext cx="128880" cy="171360"/>
                  </a:xfrm>
                  <a:prstGeom prst="ellipse">
                    <a:avLst/>
                  </a:prstGeom>
                  <a:gradFill rotWithShape="0">
                    <a:gsLst>
                      <a:gs pos="0">
                        <a:srgbClr val="000000"/>
                      </a:gs>
                      <a:gs pos="100000">
                        <a:srgbClr val="660066"/>
                      </a:gs>
                    </a:gsLst>
                    <a:lin ang="10800000"/>
                  </a:gradFill>
                  <a:ln w="9360">
                    <a:solidFill>
                      <a:schemeClr val="bg2"/>
                    </a:solidFill>
                    <a:round/>
                  </a:ln>
                </p:spPr>
                <p:style>
                  <a:lnRef idx="0"/>
                  <a:fillRef idx="0"/>
                  <a:effectRef idx="0"/>
                  <a:fontRef idx="minor"/>
                </p:style>
              </p:sp>
            </p:grpSp>
          </p:grpSp>
          <p:sp>
            <p:nvSpPr>
              <p:cNvPr id="577" name="CustomShape 199"/>
              <p:cNvSpPr/>
              <p:nvPr/>
            </p:nvSpPr>
            <p:spPr>
              <a:xfrm>
                <a:off x="5943600" y="4386240"/>
                <a:ext cx="199368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800080"/>
                    </a:solidFill>
                    <a:latin typeface="Calibri"/>
                    <a:ea typeface="ＭＳ Ｐゴシック"/>
                  </a:rPr>
                  <a:t>Epithelial cells</a:t>
                </a:r>
                <a:endParaRPr b="0" lang="en-US" sz="1400" spc="-1" strike="noStrike">
                  <a:latin typeface="Arial"/>
                </a:endParaRPr>
              </a:p>
            </p:txBody>
          </p:sp>
          <p:grpSp>
            <p:nvGrpSpPr>
              <p:cNvPr id="578" name="Group 200"/>
              <p:cNvGrpSpPr/>
              <p:nvPr/>
            </p:nvGrpSpPr>
            <p:grpSpPr>
              <a:xfrm>
                <a:off x="3542760" y="3929760"/>
                <a:ext cx="425880" cy="543600"/>
                <a:chOff x="3542760" y="3929760"/>
                <a:chExt cx="425880" cy="543600"/>
              </a:xfrm>
            </p:grpSpPr>
            <p:grpSp>
              <p:nvGrpSpPr>
                <p:cNvPr id="579" name="Group 201"/>
                <p:cNvGrpSpPr/>
                <p:nvPr/>
              </p:nvGrpSpPr>
              <p:grpSpPr>
                <a:xfrm>
                  <a:off x="3557520" y="3929760"/>
                  <a:ext cx="411120" cy="543600"/>
                  <a:chOff x="3557520" y="3929760"/>
                  <a:chExt cx="411120" cy="543600"/>
                </a:xfrm>
              </p:grpSpPr>
              <p:grpSp>
                <p:nvGrpSpPr>
                  <p:cNvPr id="580" name="Group 202"/>
                  <p:cNvGrpSpPr/>
                  <p:nvPr/>
                </p:nvGrpSpPr>
                <p:grpSpPr>
                  <a:xfrm>
                    <a:off x="3557520" y="4046760"/>
                    <a:ext cx="411120" cy="426600"/>
                    <a:chOff x="3557520" y="4046760"/>
                    <a:chExt cx="411120" cy="426600"/>
                  </a:xfrm>
                </p:grpSpPr>
                <p:sp>
                  <p:nvSpPr>
                    <p:cNvPr id="581" name="CustomShape 203"/>
                    <p:cNvSpPr/>
                    <p:nvPr/>
                  </p:nvSpPr>
                  <p:spPr>
                    <a:xfrm rot="10516800">
                      <a:off x="3672000" y="4137480"/>
                      <a:ext cx="281160" cy="324720"/>
                    </a:xfrm>
                    <a:custGeom>
                      <a:avLst/>
                      <a:gdLst/>
                      <a:ahLst/>
                      <a:rect l="l" t="t" r="r" b="b"/>
                      <a:pathLst>
                        <a:path w="352" h="840">
                          <a:moveTo>
                            <a:pt x="32" y="16"/>
                          </a:moveTo>
                          <a:cubicBezTo>
                            <a:pt x="0" y="0"/>
                            <a:pt x="112" y="120"/>
                            <a:pt x="128" y="208"/>
                          </a:cubicBezTo>
                          <a:cubicBezTo>
                            <a:pt x="144" y="296"/>
                            <a:pt x="104" y="440"/>
                            <a:pt x="128" y="544"/>
                          </a:cubicBezTo>
                          <a:cubicBezTo>
                            <a:pt x="152" y="648"/>
                            <a:pt x="256" y="824"/>
                            <a:pt x="272" y="832"/>
                          </a:cubicBezTo>
                          <a:cubicBezTo>
                            <a:pt x="288" y="840"/>
                            <a:pt x="216" y="680"/>
                            <a:pt x="224" y="592"/>
                          </a:cubicBezTo>
                          <a:cubicBezTo>
                            <a:pt x="232" y="504"/>
                            <a:pt x="352" y="400"/>
                            <a:pt x="320" y="304"/>
                          </a:cubicBezTo>
                          <a:cubicBezTo>
                            <a:pt x="288" y="208"/>
                            <a:pt x="64" y="32"/>
                            <a:pt x="32" y="16"/>
                          </a:cubicBezTo>
                          <a:close/>
                        </a:path>
                      </a:pathLst>
                    </a:custGeom>
                    <a:gradFill rotWithShape="0">
                      <a:gsLst>
                        <a:gs pos="0">
                          <a:srgbClr val="762525"/>
                        </a:gs>
                        <a:gs pos="100000">
                          <a:srgbClr val="ff5050"/>
                        </a:gs>
                      </a:gsLst>
                      <a:lin ang="18900000"/>
                    </a:gradFill>
                    <a:ln w="9360">
                      <a:solidFill>
                        <a:schemeClr val="bg2"/>
                      </a:solidFill>
                      <a:round/>
                    </a:ln>
                  </p:spPr>
                  <p:style>
                    <a:lnRef idx="0"/>
                    <a:fillRef idx="0"/>
                    <a:effectRef idx="0"/>
                    <a:fontRef idx="minor"/>
                  </p:style>
                </p:sp>
                <p:sp>
                  <p:nvSpPr>
                    <p:cNvPr id="582" name="CustomShape 204"/>
                    <p:cNvSpPr/>
                    <p:nvPr/>
                  </p:nvSpPr>
                  <p:spPr>
                    <a:xfrm rot="10516800">
                      <a:off x="3546360" y="4057560"/>
                      <a:ext cx="228240" cy="262800"/>
                    </a:xfrm>
                    <a:custGeom>
                      <a:avLst/>
                      <a:gdLst/>
                      <a:ahLst/>
                      <a:rect l="l" t="t" r="r" b="b"/>
                      <a:pathLst>
                        <a:path w="286" h="680">
                          <a:moveTo>
                            <a:pt x="58" y="134"/>
                          </a:moveTo>
                          <a:cubicBezTo>
                            <a:pt x="43" y="176"/>
                            <a:pt x="37" y="198"/>
                            <a:pt x="42" y="254"/>
                          </a:cubicBezTo>
                          <a:cubicBezTo>
                            <a:pt x="47" y="310"/>
                            <a:pt x="92" y="400"/>
                            <a:pt x="90" y="470"/>
                          </a:cubicBezTo>
                          <a:cubicBezTo>
                            <a:pt x="88" y="540"/>
                            <a:pt x="0" y="680"/>
                            <a:pt x="30" y="674"/>
                          </a:cubicBezTo>
                          <a:cubicBezTo>
                            <a:pt x="60" y="668"/>
                            <a:pt x="254" y="522"/>
                            <a:pt x="270" y="434"/>
                          </a:cubicBezTo>
                          <a:cubicBezTo>
                            <a:pt x="286" y="346"/>
                            <a:pt x="149" y="218"/>
                            <a:pt x="126" y="146"/>
                          </a:cubicBezTo>
                          <a:cubicBezTo>
                            <a:pt x="103" y="74"/>
                            <a:pt x="141" y="4"/>
                            <a:pt x="130" y="2"/>
                          </a:cubicBezTo>
                          <a:cubicBezTo>
                            <a:pt x="119" y="0"/>
                            <a:pt x="73" y="92"/>
                            <a:pt x="58" y="134"/>
                          </a:cubicBezTo>
                          <a:close/>
                        </a:path>
                      </a:pathLst>
                    </a:custGeom>
                    <a:solidFill>
                      <a:srgbClr val="ff5050"/>
                    </a:solidFill>
                    <a:ln w="9360">
                      <a:solidFill>
                        <a:schemeClr val="bg2"/>
                      </a:solidFill>
                      <a:round/>
                    </a:ln>
                  </p:spPr>
                  <p:style>
                    <a:lnRef idx="0"/>
                    <a:fillRef idx="0"/>
                    <a:effectRef idx="0"/>
                    <a:fontRef idx="minor"/>
                  </p:style>
                </p:sp>
              </p:grpSp>
              <p:sp>
                <p:nvSpPr>
                  <p:cNvPr id="583" name="CustomShape 205"/>
                  <p:cNvSpPr/>
                  <p:nvPr/>
                </p:nvSpPr>
                <p:spPr>
                  <a:xfrm rot="10516800">
                    <a:off x="3707280" y="3939840"/>
                    <a:ext cx="195120" cy="389880"/>
                  </a:xfrm>
                  <a:custGeom>
                    <a:avLst/>
                    <a:gdLst/>
                    <a:ahLst/>
                    <a:rect l="l" t="t" r="r" b="b"/>
                    <a:pathLst>
                      <a:path w="245" h="1009">
                        <a:moveTo>
                          <a:pt x="37" y="30"/>
                        </a:moveTo>
                        <a:cubicBezTo>
                          <a:pt x="65" y="0"/>
                          <a:pt x="84" y="214"/>
                          <a:pt x="117" y="298"/>
                        </a:cubicBezTo>
                        <a:cubicBezTo>
                          <a:pt x="150" y="382"/>
                          <a:pt x="245" y="421"/>
                          <a:pt x="237" y="534"/>
                        </a:cubicBezTo>
                        <a:cubicBezTo>
                          <a:pt x="229" y="647"/>
                          <a:pt x="93" y="947"/>
                          <a:pt x="69" y="978"/>
                        </a:cubicBezTo>
                        <a:cubicBezTo>
                          <a:pt x="45" y="1009"/>
                          <a:pt x="103" y="817"/>
                          <a:pt x="93" y="718"/>
                        </a:cubicBezTo>
                        <a:cubicBezTo>
                          <a:pt x="83" y="619"/>
                          <a:pt x="18" y="497"/>
                          <a:pt x="9" y="382"/>
                        </a:cubicBezTo>
                        <a:cubicBezTo>
                          <a:pt x="0" y="267"/>
                          <a:pt x="31" y="103"/>
                          <a:pt x="37" y="30"/>
                        </a:cubicBezTo>
                        <a:close/>
                      </a:path>
                    </a:pathLst>
                  </a:custGeom>
                  <a:gradFill rotWithShape="0">
                    <a:gsLst>
                      <a:gs pos="0">
                        <a:srgbClr val="762525"/>
                      </a:gs>
                      <a:gs pos="100000">
                        <a:srgbClr val="ff5050"/>
                      </a:gs>
                    </a:gsLst>
                    <a:lin ang="18900000"/>
                  </a:gradFill>
                  <a:ln w="9360">
                    <a:solidFill>
                      <a:schemeClr val="bg2"/>
                    </a:solidFill>
                    <a:round/>
                  </a:ln>
                </p:spPr>
                <p:style>
                  <a:lnRef idx="0"/>
                  <a:fillRef idx="0"/>
                  <a:effectRef idx="0"/>
                  <a:fontRef idx="minor"/>
                </p:style>
              </p:sp>
              <p:sp>
                <p:nvSpPr>
                  <p:cNvPr id="584" name="CustomShape 206"/>
                  <p:cNvSpPr/>
                  <p:nvPr/>
                </p:nvSpPr>
                <p:spPr>
                  <a:xfrm rot="10516800">
                    <a:off x="3819600" y="4092120"/>
                    <a:ext cx="44640" cy="144000"/>
                  </a:xfrm>
                  <a:custGeom>
                    <a:avLst/>
                    <a:gdLst/>
                    <a:ahLst/>
                    <a:rect l="l" t="t" r="r" b="b"/>
                    <a:pathLst>
                      <a:path w="57" h="372">
                        <a:moveTo>
                          <a:pt x="57" y="0"/>
                        </a:moveTo>
                        <a:cubicBezTo>
                          <a:pt x="48" y="26"/>
                          <a:pt x="10" y="94"/>
                          <a:pt x="5" y="156"/>
                        </a:cubicBezTo>
                        <a:cubicBezTo>
                          <a:pt x="0" y="218"/>
                          <a:pt x="21" y="327"/>
                          <a:pt x="25" y="372"/>
                        </a:cubicBezTo>
                      </a:path>
                    </a:pathLst>
                  </a:custGeom>
                  <a:noFill/>
                  <a:ln w="9360">
                    <a:solidFill>
                      <a:schemeClr val="bg2"/>
                    </a:solidFill>
                    <a:round/>
                  </a:ln>
                </p:spPr>
                <p:style>
                  <a:lnRef idx="0"/>
                  <a:fillRef idx="0"/>
                  <a:effectRef idx="0"/>
                  <a:fontRef idx="minor"/>
                </p:style>
              </p:sp>
              <p:sp>
                <p:nvSpPr>
                  <p:cNvPr id="585" name="CustomShape 207"/>
                  <p:cNvSpPr/>
                  <p:nvPr/>
                </p:nvSpPr>
                <p:spPr>
                  <a:xfrm rot="10516800">
                    <a:off x="3724200" y="4092840"/>
                    <a:ext cx="127440" cy="98640"/>
                  </a:xfrm>
                  <a:custGeom>
                    <a:avLst/>
                    <a:gdLst/>
                    <a:ahLst/>
                    <a:rect l="l" t="t" r="r" b="b"/>
                    <a:pathLst>
                      <a:path w="160" h="256">
                        <a:moveTo>
                          <a:pt x="0" y="0"/>
                        </a:moveTo>
                        <a:cubicBezTo>
                          <a:pt x="9" y="24"/>
                          <a:pt x="29" y="109"/>
                          <a:pt x="56" y="152"/>
                        </a:cubicBezTo>
                        <a:cubicBezTo>
                          <a:pt x="83" y="195"/>
                          <a:pt x="138" y="234"/>
                          <a:pt x="160" y="256"/>
                        </a:cubicBezTo>
                      </a:path>
                    </a:pathLst>
                  </a:custGeom>
                  <a:noFill/>
                  <a:ln w="9360">
                    <a:solidFill>
                      <a:schemeClr val="bg2"/>
                    </a:solidFill>
                    <a:round/>
                  </a:ln>
                </p:spPr>
                <p:style>
                  <a:lnRef idx="0"/>
                  <a:fillRef idx="0"/>
                  <a:effectRef idx="0"/>
                  <a:fontRef idx="minor"/>
                </p:style>
              </p:sp>
              <p:sp>
                <p:nvSpPr>
                  <p:cNvPr id="586" name="CustomShape 208"/>
                  <p:cNvSpPr/>
                  <p:nvPr/>
                </p:nvSpPr>
                <p:spPr>
                  <a:xfrm rot="10516800">
                    <a:off x="3728520" y="4241880"/>
                    <a:ext cx="105480" cy="135720"/>
                  </a:xfrm>
                  <a:custGeom>
                    <a:avLst/>
                    <a:gdLst/>
                    <a:ahLst/>
                    <a:rect l="l" t="t" r="r" b="b"/>
                    <a:pathLst>
                      <a:path w="132" h="352">
                        <a:moveTo>
                          <a:pt x="0" y="352"/>
                        </a:moveTo>
                        <a:cubicBezTo>
                          <a:pt x="5" y="312"/>
                          <a:pt x="10" y="171"/>
                          <a:pt x="32" y="112"/>
                        </a:cubicBezTo>
                        <a:cubicBezTo>
                          <a:pt x="54" y="53"/>
                          <a:pt x="111" y="23"/>
                          <a:pt x="132" y="0"/>
                        </a:cubicBezTo>
                      </a:path>
                    </a:pathLst>
                  </a:custGeom>
                  <a:noFill/>
                  <a:ln w="9360">
                    <a:solidFill>
                      <a:schemeClr val="bg2"/>
                    </a:solidFill>
                    <a:round/>
                  </a:ln>
                </p:spPr>
                <p:style>
                  <a:lnRef idx="0"/>
                  <a:fillRef idx="0"/>
                  <a:effectRef idx="0"/>
                  <a:fontRef idx="minor"/>
                </p:style>
              </p:sp>
            </p:grpSp>
            <p:sp>
              <p:nvSpPr>
                <p:cNvPr id="587" name="CustomShape 209"/>
                <p:cNvSpPr/>
                <p:nvPr/>
              </p:nvSpPr>
              <p:spPr>
                <a:xfrm rot="11736600">
                  <a:off x="3576600" y="4121280"/>
                  <a:ext cx="108000" cy="86400"/>
                </a:xfrm>
                <a:custGeom>
                  <a:avLst/>
                  <a:gdLst/>
                  <a:ahLst/>
                  <a:rect l="l" t="t" r="r" b="b"/>
                  <a:pathLst>
                    <a:path w="120" h="144">
                      <a:moveTo>
                        <a:pt x="8" y="0"/>
                      </a:moveTo>
                      <a:cubicBezTo>
                        <a:pt x="0" y="0"/>
                        <a:pt x="40" y="24"/>
                        <a:pt x="56" y="48"/>
                      </a:cubicBezTo>
                      <a:cubicBezTo>
                        <a:pt x="72" y="72"/>
                        <a:pt x="96" y="144"/>
                        <a:pt x="104" y="144"/>
                      </a:cubicBezTo>
                      <a:cubicBezTo>
                        <a:pt x="112" y="144"/>
                        <a:pt x="120" y="72"/>
                        <a:pt x="104" y="48"/>
                      </a:cubicBezTo>
                      <a:cubicBezTo>
                        <a:pt x="88" y="24"/>
                        <a:pt x="16" y="0"/>
                        <a:pt x="8" y="0"/>
                      </a:cubicBezTo>
                      <a:close/>
                    </a:path>
                  </a:pathLst>
                </a:custGeom>
                <a:solidFill>
                  <a:srgbClr val="660066"/>
                </a:solidFill>
                <a:ln w="9360">
                  <a:solidFill>
                    <a:schemeClr val="bg2"/>
                  </a:solidFill>
                  <a:round/>
                </a:ln>
              </p:spPr>
              <p:style>
                <a:lnRef idx="0"/>
                <a:fillRef idx="0"/>
                <a:effectRef idx="0"/>
                <a:fontRef idx="minor"/>
              </p:style>
            </p:sp>
          </p:grpSp>
          <p:sp>
            <p:nvSpPr>
              <p:cNvPr id="588" name="CustomShape 210"/>
              <p:cNvSpPr/>
              <p:nvPr/>
            </p:nvSpPr>
            <p:spPr>
              <a:xfrm>
                <a:off x="2449440" y="4397400"/>
                <a:ext cx="268740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800080"/>
                    </a:solidFill>
                    <a:latin typeface="Calibri"/>
                    <a:ea typeface="ＭＳ Ｐゴシック"/>
                  </a:rPr>
                  <a:t>Smooth muscle cells</a:t>
                </a:r>
                <a:endParaRPr b="0" lang="en-US" sz="1400" spc="-1" strike="noStrike">
                  <a:latin typeface="Arial"/>
                </a:endParaRPr>
              </a:p>
            </p:txBody>
          </p:sp>
          <p:grpSp>
            <p:nvGrpSpPr>
              <p:cNvPr id="589" name="Group 211"/>
              <p:cNvGrpSpPr/>
              <p:nvPr/>
            </p:nvGrpSpPr>
            <p:grpSpPr>
              <a:xfrm>
                <a:off x="7510320" y="3612240"/>
                <a:ext cx="480600" cy="601560"/>
                <a:chOff x="7510320" y="3612240"/>
                <a:chExt cx="480600" cy="601560"/>
              </a:xfrm>
            </p:grpSpPr>
            <p:sp>
              <p:nvSpPr>
                <p:cNvPr id="590" name="CustomShape 212"/>
                <p:cNvSpPr/>
                <p:nvPr/>
              </p:nvSpPr>
              <p:spPr>
                <a:xfrm>
                  <a:off x="7510320" y="3734640"/>
                  <a:ext cx="152640" cy="358920"/>
                </a:xfrm>
                <a:custGeom>
                  <a:avLst/>
                  <a:gdLst/>
                  <a:ahLst/>
                  <a:rect l="l" t="t" r="r" b="b"/>
                  <a:pathLst>
                    <a:path w="254" h="686">
                      <a:moveTo>
                        <a:pt x="137" y="0"/>
                      </a:moveTo>
                      <a:cubicBezTo>
                        <a:pt x="116" y="22"/>
                        <a:pt x="98" y="38"/>
                        <a:pt x="73" y="55"/>
                      </a:cubicBezTo>
                      <a:cubicBezTo>
                        <a:pt x="60" y="95"/>
                        <a:pt x="35" y="127"/>
                        <a:pt x="18" y="165"/>
                      </a:cubicBezTo>
                      <a:cubicBezTo>
                        <a:pt x="10" y="183"/>
                        <a:pt x="0" y="220"/>
                        <a:pt x="0" y="220"/>
                      </a:cubicBezTo>
                      <a:cubicBezTo>
                        <a:pt x="3" y="317"/>
                        <a:pt x="4" y="415"/>
                        <a:pt x="9" y="512"/>
                      </a:cubicBezTo>
                      <a:cubicBezTo>
                        <a:pt x="14" y="605"/>
                        <a:pt x="98" y="642"/>
                        <a:pt x="164" y="686"/>
                      </a:cubicBezTo>
                      <a:cubicBezTo>
                        <a:pt x="178" y="647"/>
                        <a:pt x="180" y="607"/>
                        <a:pt x="192" y="567"/>
                      </a:cubicBezTo>
                      <a:cubicBezTo>
                        <a:pt x="212" y="499"/>
                        <a:pt x="228" y="436"/>
                        <a:pt x="238" y="366"/>
                      </a:cubicBezTo>
                      <a:cubicBezTo>
                        <a:pt x="232" y="238"/>
                        <a:pt x="254" y="82"/>
                        <a:pt x="137" y="0"/>
                      </a:cubicBezTo>
                      <a:close/>
                    </a:path>
                  </a:pathLst>
                </a:custGeom>
                <a:gradFill rotWithShape="0">
                  <a:gsLst>
                    <a:gs pos="0">
                      <a:srgbClr val="ff3300"/>
                    </a:gs>
                    <a:gs pos="100000">
                      <a:srgbClr val="a22000"/>
                    </a:gs>
                  </a:gsLst>
                  <a:lin ang="5400000"/>
                </a:gradFill>
                <a:ln w="9360">
                  <a:solidFill>
                    <a:schemeClr val="tx1"/>
                  </a:solidFill>
                  <a:round/>
                </a:ln>
              </p:spPr>
              <p:style>
                <a:lnRef idx="0"/>
                <a:fillRef idx="0"/>
                <a:effectRef idx="0"/>
                <a:fontRef idx="minor"/>
              </p:style>
            </p:sp>
            <p:sp>
              <p:nvSpPr>
                <p:cNvPr id="591" name="CustomShape 213"/>
                <p:cNvSpPr/>
                <p:nvPr/>
              </p:nvSpPr>
              <p:spPr>
                <a:xfrm rot="20224200">
                  <a:off x="7564320" y="3683160"/>
                  <a:ext cx="399960" cy="169560"/>
                </a:xfrm>
                <a:custGeom>
                  <a:avLst/>
                  <a:gdLst/>
                  <a:ahLst/>
                  <a:rect l="l" t="t" r="r" b="b"/>
                  <a:pathLst>
                    <a:path w="667" h="323">
                      <a:moveTo>
                        <a:pt x="0" y="31"/>
                      </a:moveTo>
                      <a:cubicBezTo>
                        <a:pt x="29" y="0"/>
                        <a:pt x="19" y="3"/>
                        <a:pt x="82" y="3"/>
                      </a:cubicBezTo>
                      <a:cubicBezTo>
                        <a:pt x="201" y="3"/>
                        <a:pt x="320" y="9"/>
                        <a:pt x="439" y="12"/>
                      </a:cubicBezTo>
                      <a:cubicBezTo>
                        <a:pt x="483" y="35"/>
                        <a:pt x="516" y="67"/>
                        <a:pt x="558" y="95"/>
                      </a:cubicBezTo>
                      <a:cubicBezTo>
                        <a:pt x="567" y="101"/>
                        <a:pt x="585" y="113"/>
                        <a:pt x="585" y="113"/>
                      </a:cubicBezTo>
                      <a:cubicBezTo>
                        <a:pt x="595" y="143"/>
                        <a:pt x="631" y="195"/>
                        <a:pt x="631" y="195"/>
                      </a:cubicBezTo>
                      <a:cubicBezTo>
                        <a:pt x="667" y="307"/>
                        <a:pt x="574" y="310"/>
                        <a:pt x="494" y="323"/>
                      </a:cubicBezTo>
                      <a:cubicBezTo>
                        <a:pt x="445" y="320"/>
                        <a:pt x="396" y="320"/>
                        <a:pt x="348" y="314"/>
                      </a:cubicBezTo>
                      <a:cubicBezTo>
                        <a:pt x="329" y="311"/>
                        <a:pt x="293" y="296"/>
                        <a:pt x="293" y="296"/>
                      </a:cubicBezTo>
                      <a:cubicBezTo>
                        <a:pt x="263" y="268"/>
                        <a:pt x="220" y="259"/>
                        <a:pt x="183" y="241"/>
                      </a:cubicBezTo>
                      <a:cubicBezTo>
                        <a:pt x="153" y="226"/>
                        <a:pt x="142" y="206"/>
                        <a:pt x="110" y="195"/>
                      </a:cubicBezTo>
                      <a:cubicBezTo>
                        <a:pt x="85" y="157"/>
                        <a:pt x="51" y="117"/>
                        <a:pt x="18" y="86"/>
                      </a:cubicBezTo>
                      <a:cubicBezTo>
                        <a:pt x="6" y="49"/>
                        <a:pt x="12" y="67"/>
                        <a:pt x="0" y="31"/>
                      </a:cubicBezTo>
                      <a:close/>
                    </a:path>
                  </a:pathLst>
                </a:custGeom>
                <a:gradFill rotWithShape="0">
                  <a:gsLst>
                    <a:gs pos="0">
                      <a:srgbClr val="ff3300"/>
                    </a:gs>
                    <a:gs pos="100000">
                      <a:srgbClr val="a22000"/>
                    </a:gs>
                  </a:gsLst>
                  <a:lin ang="5400000"/>
                </a:gradFill>
                <a:ln w="9360">
                  <a:solidFill>
                    <a:schemeClr val="tx1"/>
                  </a:solidFill>
                  <a:round/>
                </a:ln>
              </p:spPr>
              <p:style>
                <a:lnRef idx="0"/>
                <a:fillRef idx="0"/>
                <a:effectRef idx="0"/>
                <a:fontRef idx="minor"/>
              </p:style>
            </p:sp>
            <p:sp>
              <p:nvSpPr>
                <p:cNvPr id="592" name="CustomShape 214"/>
                <p:cNvSpPr/>
                <p:nvPr/>
              </p:nvSpPr>
              <p:spPr>
                <a:xfrm>
                  <a:off x="7838280" y="3709440"/>
                  <a:ext cx="152640" cy="358920"/>
                </a:xfrm>
                <a:custGeom>
                  <a:avLst/>
                  <a:gdLst/>
                  <a:ahLst/>
                  <a:rect l="l" t="t" r="r" b="b"/>
                  <a:pathLst>
                    <a:path w="254" h="686">
                      <a:moveTo>
                        <a:pt x="137" y="0"/>
                      </a:moveTo>
                      <a:cubicBezTo>
                        <a:pt x="116" y="22"/>
                        <a:pt x="98" y="38"/>
                        <a:pt x="73" y="55"/>
                      </a:cubicBezTo>
                      <a:cubicBezTo>
                        <a:pt x="60" y="95"/>
                        <a:pt x="35" y="127"/>
                        <a:pt x="18" y="165"/>
                      </a:cubicBezTo>
                      <a:cubicBezTo>
                        <a:pt x="10" y="183"/>
                        <a:pt x="0" y="220"/>
                        <a:pt x="0" y="220"/>
                      </a:cubicBezTo>
                      <a:cubicBezTo>
                        <a:pt x="3" y="317"/>
                        <a:pt x="4" y="415"/>
                        <a:pt x="9" y="512"/>
                      </a:cubicBezTo>
                      <a:cubicBezTo>
                        <a:pt x="14" y="605"/>
                        <a:pt x="98" y="642"/>
                        <a:pt x="164" y="686"/>
                      </a:cubicBezTo>
                      <a:cubicBezTo>
                        <a:pt x="178" y="647"/>
                        <a:pt x="180" y="607"/>
                        <a:pt x="192" y="567"/>
                      </a:cubicBezTo>
                      <a:cubicBezTo>
                        <a:pt x="212" y="499"/>
                        <a:pt x="228" y="436"/>
                        <a:pt x="238" y="366"/>
                      </a:cubicBezTo>
                      <a:cubicBezTo>
                        <a:pt x="232" y="238"/>
                        <a:pt x="254" y="82"/>
                        <a:pt x="137" y="0"/>
                      </a:cubicBezTo>
                      <a:close/>
                    </a:path>
                  </a:pathLst>
                </a:custGeom>
                <a:gradFill rotWithShape="0">
                  <a:gsLst>
                    <a:gs pos="0">
                      <a:srgbClr val="ff3300"/>
                    </a:gs>
                    <a:gs pos="100000">
                      <a:srgbClr val="a22000"/>
                    </a:gs>
                  </a:gsLst>
                  <a:lin ang="5400000"/>
                </a:gradFill>
                <a:ln w="9360">
                  <a:solidFill>
                    <a:schemeClr val="tx1"/>
                  </a:solidFill>
                  <a:round/>
                </a:ln>
              </p:spPr>
              <p:style>
                <a:lnRef idx="0"/>
                <a:fillRef idx="0"/>
                <a:effectRef idx="0"/>
                <a:fontRef idx="minor"/>
              </p:style>
            </p:sp>
            <p:sp>
              <p:nvSpPr>
                <p:cNvPr id="593" name="CustomShape 215"/>
                <p:cNvSpPr/>
                <p:nvPr/>
              </p:nvSpPr>
              <p:spPr>
                <a:xfrm rot="20224200">
                  <a:off x="7564320" y="3971160"/>
                  <a:ext cx="399960" cy="169560"/>
                </a:xfrm>
                <a:custGeom>
                  <a:avLst/>
                  <a:gdLst/>
                  <a:ahLst/>
                  <a:rect l="l" t="t" r="r" b="b"/>
                  <a:pathLst>
                    <a:path w="667" h="323">
                      <a:moveTo>
                        <a:pt x="0" y="31"/>
                      </a:moveTo>
                      <a:cubicBezTo>
                        <a:pt x="29" y="0"/>
                        <a:pt x="19" y="3"/>
                        <a:pt x="82" y="3"/>
                      </a:cubicBezTo>
                      <a:cubicBezTo>
                        <a:pt x="201" y="3"/>
                        <a:pt x="320" y="9"/>
                        <a:pt x="439" y="12"/>
                      </a:cubicBezTo>
                      <a:cubicBezTo>
                        <a:pt x="483" y="35"/>
                        <a:pt x="516" y="67"/>
                        <a:pt x="558" y="95"/>
                      </a:cubicBezTo>
                      <a:cubicBezTo>
                        <a:pt x="567" y="101"/>
                        <a:pt x="585" y="113"/>
                        <a:pt x="585" y="113"/>
                      </a:cubicBezTo>
                      <a:cubicBezTo>
                        <a:pt x="595" y="143"/>
                        <a:pt x="631" y="195"/>
                        <a:pt x="631" y="195"/>
                      </a:cubicBezTo>
                      <a:cubicBezTo>
                        <a:pt x="667" y="307"/>
                        <a:pt x="574" y="310"/>
                        <a:pt x="494" y="323"/>
                      </a:cubicBezTo>
                      <a:cubicBezTo>
                        <a:pt x="445" y="320"/>
                        <a:pt x="396" y="320"/>
                        <a:pt x="348" y="314"/>
                      </a:cubicBezTo>
                      <a:cubicBezTo>
                        <a:pt x="329" y="311"/>
                        <a:pt x="293" y="296"/>
                        <a:pt x="293" y="296"/>
                      </a:cubicBezTo>
                      <a:cubicBezTo>
                        <a:pt x="263" y="268"/>
                        <a:pt x="220" y="259"/>
                        <a:pt x="183" y="241"/>
                      </a:cubicBezTo>
                      <a:cubicBezTo>
                        <a:pt x="153" y="226"/>
                        <a:pt x="142" y="206"/>
                        <a:pt x="110" y="195"/>
                      </a:cubicBezTo>
                      <a:cubicBezTo>
                        <a:pt x="85" y="157"/>
                        <a:pt x="51" y="117"/>
                        <a:pt x="18" y="86"/>
                      </a:cubicBezTo>
                      <a:cubicBezTo>
                        <a:pt x="6" y="49"/>
                        <a:pt x="12" y="67"/>
                        <a:pt x="0" y="31"/>
                      </a:cubicBezTo>
                      <a:close/>
                    </a:path>
                  </a:pathLst>
                </a:custGeom>
                <a:gradFill rotWithShape="0">
                  <a:gsLst>
                    <a:gs pos="0">
                      <a:srgbClr val="ff3300"/>
                    </a:gs>
                    <a:gs pos="100000">
                      <a:srgbClr val="a22000"/>
                    </a:gs>
                  </a:gsLst>
                  <a:lin ang="5400000"/>
                </a:gradFill>
                <a:ln w="9360">
                  <a:solidFill>
                    <a:schemeClr val="tx1"/>
                  </a:solidFill>
                  <a:round/>
                </a:ln>
              </p:spPr>
              <p:style>
                <a:lnRef idx="0"/>
                <a:fillRef idx="0"/>
                <a:effectRef idx="0"/>
                <a:fontRef idx="minor"/>
              </p:style>
            </p:sp>
            <p:sp>
              <p:nvSpPr>
                <p:cNvPr id="594" name="CustomShape 216"/>
                <p:cNvSpPr/>
                <p:nvPr/>
              </p:nvSpPr>
              <p:spPr>
                <a:xfrm>
                  <a:off x="7617240" y="3800520"/>
                  <a:ext cx="251280" cy="217080"/>
                </a:xfrm>
                <a:custGeom>
                  <a:avLst/>
                  <a:gdLst/>
                  <a:ahLst/>
                  <a:rect l="l" t="t" r="r" b="b"/>
                  <a:pathLst>
                    <a:path w="418" h="415">
                      <a:moveTo>
                        <a:pt x="73" y="31"/>
                      </a:moveTo>
                      <a:cubicBezTo>
                        <a:pt x="66" y="158"/>
                        <a:pt x="0" y="291"/>
                        <a:pt x="9" y="415"/>
                      </a:cubicBezTo>
                      <a:cubicBezTo>
                        <a:pt x="121" y="379"/>
                        <a:pt x="254" y="327"/>
                        <a:pt x="374" y="314"/>
                      </a:cubicBezTo>
                      <a:cubicBezTo>
                        <a:pt x="391" y="231"/>
                        <a:pt x="418" y="141"/>
                        <a:pt x="383" y="49"/>
                      </a:cubicBezTo>
                      <a:cubicBezTo>
                        <a:pt x="381" y="42"/>
                        <a:pt x="298" y="9"/>
                        <a:pt x="283" y="13"/>
                      </a:cubicBezTo>
                      <a:cubicBezTo>
                        <a:pt x="246" y="9"/>
                        <a:pt x="190" y="0"/>
                        <a:pt x="164" y="3"/>
                      </a:cubicBezTo>
                      <a:cubicBezTo>
                        <a:pt x="138" y="6"/>
                        <a:pt x="141" y="19"/>
                        <a:pt x="127" y="31"/>
                      </a:cubicBezTo>
                      <a:cubicBezTo>
                        <a:pt x="113" y="43"/>
                        <a:pt x="91" y="77"/>
                        <a:pt x="82" y="77"/>
                      </a:cubicBezTo>
                      <a:cubicBezTo>
                        <a:pt x="73" y="76"/>
                        <a:pt x="73" y="31"/>
                        <a:pt x="73" y="31"/>
                      </a:cubicBezTo>
                      <a:close/>
                    </a:path>
                  </a:pathLst>
                </a:custGeom>
                <a:solidFill>
                  <a:srgbClr val="ffffff"/>
                </a:solidFill>
                <a:ln w="9360">
                  <a:solidFill>
                    <a:schemeClr val="tx1"/>
                  </a:solidFill>
                  <a:round/>
                </a:ln>
              </p:spPr>
              <p:style>
                <a:lnRef idx="0"/>
                <a:fillRef idx="0"/>
                <a:effectRef idx="0"/>
                <a:fontRef idx="minor"/>
              </p:style>
            </p:sp>
            <p:sp>
              <p:nvSpPr>
                <p:cNvPr id="595" name="CustomShape 217"/>
                <p:cNvSpPr/>
                <p:nvPr/>
              </p:nvSpPr>
              <p:spPr>
                <a:xfrm>
                  <a:off x="7546680" y="3844080"/>
                  <a:ext cx="63720" cy="82080"/>
                </a:xfrm>
                <a:custGeom>
                  <a:avLst/>
                  <a:gdLst/>
                  <a:ahLst/>
                  <a:rect l="l" t="t" r="r" b="b"/>
                  <a:pathLst>
                    <a:path w="106" h="157">
                      <a:moveTo>
                        <a:pt x="34" y="20"/>
                      </a:moveTo>
                      <a:cubicBezTo>
                        <a:pt x="31" y="29"/>
                        <a:pt x="30" y="39"/>
                        <a:pt x="25" y="47"/>
                      </a:cubicBezTo>
                      <a:cubicBezTo>
                        <a:pt x="21" y="55"/>
                        <a:pt x="8" y="57"/>
                        <a:pt x="7" y="66"/>
                      </a:cubicBezTo>
                      <a:cubicBezTo>
                        <a:pt x="0" y="138"/>
                        <a:pt x="3" y="131"/>
                        <a:pt x="43" y="157"/>
                      </a:cubicBezTo>
                      <a:cubicBezTo>
                        <a:pt x="85" y="117"/>
                        <a:pt x="106" y="80"/>
                        <a:pt x="71" y="11"/>
                      </a:cubicBezTo>
                      <a:cubicBezTo>
                        <a:pt x="65" y="0"/>
                        <a:pt x="46" y="17"/>
                        <a:pt x="34" y="20"/>
                      </a:cubicBezTo>
                      <a:close/>
                    </a:path>
                  </a:pathLst>
                </a:custGeom>
                <a:gradFill rotWithShape="0">
                  <a:gsLst>
                    <a:gs pos="0">
                      <a:srgbClr val="800000"/>
                    </a:gs>
                    <a:gs pos="100000">
                      <a:srgbClr val="a64d4d"/>
                    </a:gs>
                  </a:gsLst>
                  <a:lin ang="5400000"/>
                </a:gradFill>
                <a:ln w="9360">
                  <a:solidFill>
                    <a:schemeClr val="tx1"/>
                  </a:solidFill>
                  <a:round/>
                </a:ln>
              </p:spPr>
              <p:style>
                <a:lnRef idx="0"/>
                <a:fillRef idx="0"/>
                <a:effectRef idx="0"/>
                <a:fontRef idx="minor"/>
              </p:style>
            </p:sp>
            <p:sp>
              <p:nvSpPr>
                <p:cNvPr id="596" name="CustomShape 218"/>
                <p:cNvSpPr/>
                <p:nvPr/>
              </p:nvSpPr>
              <p:spPr>
                <a:xfrm>
                  <a:off x="7884000" y="3828240"/>
                  <a:ext cx="63720" cy="82080"/>
                </a:xfrm>
                <a:custGeom>
                  <a:avLst/>
                  <a:gdLst/>
                  <a:ahLst/>
                  <a:rect l="l" t="t" r="r" b="b"/>
                  <a:pathLst>
                    <a:path w="106" h="157">
                      <a:moveTo>
                        <a:pt x="34" y="20"/>
                      </a:moveTo>
                      <a:cubicBezTo>
                        <a:pt x="31" y="29"/>
                        <a:pt x="30" y="39"/>
                        <a:pt x="25" y="47"/>
                      </a:cubicBezTo>
                      <a:cubicBezTo>
                        <a:pt x="21" y="55"/>
                        <a:pt x="8" y="57"/>
                        <a:pt x="7" y="66"/>
                      </a:cubicBezTo>
                      <a:cubicBezTo>
                        <a:pt x="0" y="138"/>
                        <a:pt x="3" y="131"/>
                        <a:pt x="43" y="157"/>
                      </a:cubicBezTo>
                      <a:cubicBezTo>
                        <a:pt x="85" y="117"/>
                        <a:pt x="106" y="80"/>
                        <a:pt x="71" y="11"/>
                      </a:cubicBezTo>
                      <a:cubicBezTo>
                        <a:pt x="65" y="0"/>
                        <a:pt x="46" y="17"/>
                        <a:pt x="34" y="20"/>
                      </a:cubicBezTo>
                      <a:close/>
                    </a:path>
                  </a:pathLst>
                </a:custGeom>
                <a:gradFill rotWithShape="0">
                  <a:gsLst>
                    <a:gs pos="0">
                      <a:srgbClr val="800000"/>
                    </a:gs>
                    <a:gs pos="100000">
                      <a:srgbClr val="a64d4d"/>
                    </a:gs>
                  </a:gsLst>
                  <a:lin ang="5400000"/>
                </a:gradFill>
                <a:ln w="9360">
                  <a:solidFill>
                    <a:schemeClr val="tx1"/>
                  </a:solidFill>
                  <a:round/>
                </a:ln>
              </p:spPr>
              <p:style>
                <a:lnRef idx="0"/>
                <a:fillRef idx="0"/>
                <a:effectRef idx="0"/>
                <a:fontRef idx="minor"/>
              </p:style>
            </p:sp>
            <p:sp>
              <p:nvSpPr>
                <p:cNvPr id="597" name="CustomShape 219"/>
                <p:cNvSpPr/>
                <p:nvPr/>
              </p:nvSpPr>
              <p:spPr>
                <a:xfrm rot="3671400">
                  <a:off x="7750080" y="4039560"/>
                  <a:ext cx="55440" cy="93600"/>
                </a:xfrm>
                <a:custGeom>
                  <a:avLst/>
                  <a:gdLst/>
                  <a:ahLst/>
                  <a:rect l="l" t="t" r="r" b="b"/>
                  <a:pathLst>
                    <a:path w="106" h="157">
                      <a:moveTo>
                        <a:pt x="34" y="20"/>
                      </a:moveTo>
                      <a:cubicBezTo>
                        <a:pt x="31" y="29"/>
                        <a:pt x="30" y="39"/>
                        <a:pt x="25" y="47"/>
                      </a:cubicBezTo>
                      <a:cubicBezTo>
                        <a:pt x="21" y="55"/>
                        <a:pt x="8" y="57"/>
                        <a:pt x="7" y="66"/>
                      </a:cubicBezTo>
                      <a:cubicBezTo>
                        <a:pt x="0" y="138"/>
                        <a:pt x="3" y="131"/>
                        <a:pt x="43" y="157"/>
                      </a:cubicBezTo>
                      <a:cubicBezTo>
                        <a:pt x="85" y="117"/>
                        <a:pt x="106" y="80"/>
                        <a:pt x="71" y="11"/>
                      </a:cubicBezTo>
                      <a:cubicBezTo>
                        <a:pt x="65" y="0"/>
                        <a:pt x="46" y="17"/>
                        <a:pt x="34" y="20"/>
                      </a:cubicBezTo>
                      <a:close/>
                    </a:path>
                  </a:pathLst>
                </a:custGeom>
                <a:gradFill rotWithShape="0">
                  <a:gsLst>
                    <a:gs pos="0">
                      <a:srgbClr val="800000"/>
                    </a:gs>
                    <a:gs pos="100000">
                      <a:srgbClr val="a64d4d"/>
                    </a:gs>
                  </a:gsLst>
                  <a:lin ang="5400000"/>
                </a:gradFill>
                <a:ln w="9360">
                  <a:solidFill>
                    <a:schemeClr val="tx1"/>
                  </a:solidFill>
                  <a:round/>
                </a:ln>
              </p:spPr>
              <p:style>
                <a:lnRef idx="0"/>
                <a:fillRef idx="0"/>
                <a:effectRef idx="0"/>
                <a:fontRef idx="minor"/>
              </p:style>
            </p:sp>
            <p:sp>
              <p:nvSpPr>
                <p:cNvPr id="598" name="CustomShape 220"/>
                <p:cNvSpPr/>
                <p:nvPr/>
              </p:nvSpPr>
              <p:spPr>
                <a:xfrm rot="3671400">
                  <a:off x="7722000" y="3690720"/>
                  <a:ext cx="55440" cy="93600"/>
                </a:xfrm>
                <a:custGeom>
                  <a:avLst/>
                  <a:gdLst/>
                  <a:ahLst/>
                  <a:rect l="l" t="t" r="r" b="b"/>
                  <a:pathLst>
                    <a:path w="106" h="157">
                      <a:moveTo>
                        <a:pt x="34" y="20"/>
                      </a:moveTo>
                      <a:cubicBezTo>
                        <a:pt x="31" y="29"/>
                        <a:pt x="30" y="39"/>
                        <a:pt x="25" y="47"/>
                      </a:cubicBezTo>
                      <a:cubicBezTo>
                        <a:pt x="21" y="55"/>
                        <a:pt x="8" y="57"/>
                        <a:pt x="7" y="66"/>
                      </a:cubicBezTo>
                      <a:cubicBezTo>
                        <a:pt x="0" y="138"/>
                        <a:pt x="3" y="131"/>
                        <a:pt x="43" y="157"/>
                      </a:cubicBezTo>
                      <a:cubicBezTo>
                        <a:pt x="85" y="117"/>
                        <a:pt x="106" y="80"/>
                        <a:pt x="71" y="11"/>
                      </a:cubicBezTo>
                      <a:cubicBezTo>
                        <a:pt x="65" y="0"/>
                        <a:pt x="46" y="17"/>
                        <a:pt x="34" y="20"/>
                      </a:cubicBezTo>
                      <a:close/>
                    </a:path>
                  </a:pathLst>
                </a:custGeom>
                <a:gradFill rotWithShape="0">
                  <a:gsLst>
                    <a:gs pos="0">
                      <a:srgbClr val="800000"/>
                    </a:gs>
                    <a:gs pos="100000">
                      <a:srgbClr val="a64d4d"/>
                    </a:gs>
                  </a:gsLst>
                  <a:lin ang="5400000"/>
                </a:gradFill>
                <a:ln w="9360">
                  <a:solidFill>
                    <a:schemeClr val="tx1"/>
                  </a:solidFill>
                  <a:round/>
                </a:ln>
              </p:spPr>
              <p:style>
                <a:lnRef idx="0"/>
                <a:fillRef idx="0"/>
                <a:effectRef idx="0"/>
                <a:fontRef idx="minor"/>
              </p:style>
            </p:sp>
          </p:grpSp>
          <p:sp>
            <p:nvSpPr>
              <p:cNvPr id="599" name="CustomShape 221"/>
              <p:cNvSpPr/>
              <p:nvPr/>
            </p:nvSpPr>
            <p:spPr>
              <a:xfrm>
                <a:off x="7953480" y="4006800"/>
                <a:ext cx="1201320" cy="60552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800080"/>
                    </a:solidFill>
                    <a:latin typeface="Calibri"/>
                    <a:ea typeface="ＭＳ Ｐゴシック"/>
                  </a:rPr>
                  <a:t>Endothelial </a:t>
                </a:r>
                <a:endParaRPr b="0" lang="en-US" sz="1400" spc="-1" strike="noStrike">
                  <a:latin typeface="Arial"/>
                </a:endParaRPr>
              </a:p>
              <a:p>
                <a:pPr algn="ctr">
                  <a:lnSpc>
                    <a:spcPct val="100000"/>
                  </a:lnSpc>
                  <a:spcBef>
                    <a:spcPts val="700"/>
                  </a:spcBef>
                </a:pPr>
                <a:r>
                  <a:rPr b="1" lang="en-US" sz="1400" spc="-1" strike="noStrike">
                    <a:solidFill>
                      <a:srgbClr val="800080"/>
                    </a:solidFill>
                    <a:latin typeface="Calibri"/>
                    <a:ea typeface="ＭＳ Ｐゴシック"/>
                  </a:rPr>
                  <a:t>cells</a:t>
                </a:r>
                <a:endParaRPr b="0" lang="en-US" sz="1400" spc="-1" strike="noStrike">
                  <a:latin typeface="Arial"/>
                </a:endParaRPr>
              </a:p>
            </p:txBody>
          </p:sp>
          <p:grpSp>
            <p:nvGrpSpPr>
              <p:cNvPr id="600" name="Group 222"/>
              <p:cNvGrpSpPr/>
              <p:nvPr/>
            </p:nvGrpSpPr>
            <p:grpSpPr>
              <a:xfrm>
                <a:off x="8323200" y="2260440"/>
                <a:ext cx="583920" cy="761760"/>
                <a:chOff x="8323200" y="2260440"/>
                <a:chExt cx="583920" cy="761760"/>
              </a:xfrm>
            </p:grpSpPr>
            <p:sp>
              <p:nvSpPr>
                <p:cNvPr id="601" name="CustomShape 223"/>
                <p:cNvSpPr/>
                <p:nvPr/>
              </p:nvSpPr>
              <p:spPr>
                <a:xfrm>
                  <a:off x="8373960" y="2260440"/>
                  <a:ext cx="361440" cy="657000"/>
                </a:xfrm>
                <a:custGeom>
                  <a:avLst/>
                  <a:gdLst/>
                  <a:ahLst/>
                  <a:rect l="l" t="t" r="r" b="b"/>
                  <a:pathLst>
                    <a:path w="1096850" h="2361126">
                      <a:moveTo>
                        <a:pt x="57955" y="266163"/>
                      </a:moveTo>
                      <a:cubicBezTo>
                        <a:pt x="115910" y="154546"/>
                        <a:pt x="311239" y="17172"/>
                        <a:pt x="418563" y="8586"/>
                      </a:cubicBezTo>
                      <a:cubicBezTo>
                        <a:pt x="525887" y="0"/>
                        <a:pt x="628918" y="23610"/>
                        <a:pt x="701898" y="214647"/>
                      </a:cubicBezTo>
                      <a:cubicBezTo>
                        <a:pt x="774878" y="405684"/>
                        <a:pt x="802783" y="850005"/>
                        <a:pt x="856445" y="1154805"/>
                      </a:cubicBezTo>
                      <a:cubicBezTo>
                        <a:pt x="910107" y="1459605"/>
                        <a:pt x="1096850" y="1850264"/>
                        <a:pt x="1023870" y="2043447"/>
                      </a:cubicBezTo>
                      <a:cubicBezTo>
                        <a:pt x="950890" y="2236630"/>
                        <a:pt x="570963" y="2361126"/>
                        <a:pt x="418563" y="2313904"/>
                      </a:cubicBezTo>
                      <a:cubicBezTo>
                        <a:pt x="266163" y="2266682"/>
                        <a:pt x="167425" y="2032715"/>
                        <a:pt x="109470" y="1760112"/>
                      </a:cubicBezTo>
                      <a:cubicBezTo>
                        <a:pt x="51515" y="1487509"/>
                        <a:pt x="79419" y="933718"/>
                        <a:pt x="70833" y="678287"/>
                      </a:cubicBezTo>
                      <a:cubicBezTo>
                        <a:pt x="62247" y="422856"/>
                        <a:pt x="0" y="377780"/>
                        <a:pt x="57955" y="266163"/>
                      </a:cubicBezTo>
                      <a:close/>
                    </a:path>
                  </a:pathLst>
                </a:custGeom>
                <a:solidFill>
                  <a:schemeClr val="accent4">
                    <a:lumMod val="40000"/>
                    <a:lumOff val="60000"/>
                  </a:schemeClr>
                </a:solidFill>
                <a:ln w="76320">
                  <a:round/>
                </a:ln>
              </p:spPr>
              <p:style>
                <a:lnRef idx="2">
                  <a:schemeClr val="accent1">
                    <a:shade val="50000"/>
                  </a:schemeClr>
                </a:lnRef>
                <a:fillRef idx="1">
                  <a:schemeClr val="accent1"/>
                </a:fillRef>
                <a:effectRef idx="0">
                  <a:schemeClr val="accent1"/>
                </a:effectRef>
                <a:fontRef idx="minor"/>
              </p:style>
            </p:sp>
            <p:grpSp>
              <p:nvGrpSpPr>
                <p:cNvPr id="602" name="Group 224"/>
                <p:cNvGrpSpPr/>
                <p:nvPr/>
              </p:nvGrpSpPr>
              <p:grpSpPr>
                <a:xfrm>
                  <a:off x="8323200" y="2381040"/>
                  <a:ext cx="338760" cy="526320"/>
                  <a:chOff x="8323200" y="2381040"/>
                  <a:chExt cx="338760" cy="526320"/>
                </a:xfrm>
              </p:grpSpPr>
              <p:sp>
                <p:nvSpPr>
                  <p:cNvPr id="603" name="CustomShape 225"/>
                  <p:cNvSpPr/>
                  <p:nvPr/>
                </p:nvSpPr>
                <p:spPr>
                  <a:xfrm rot="20030400">
                    <a:off x="8409600" y="2412720"/>
                    <a:ext cx="211680" cy="441360"/>
                  </a:xfrm>
                  <a:custGeom>
                    <a:avLst/>
                    <a:gdLst/>
                    <a:ahLst/>
                    <a:rect l="l" t="t" r="r" b="b"/>
                    <a:pathLst>
                      <a:path w="995967" h="2775397">
                        <a:moveTo>
                          <a:pt x="624626" y="0"/>
                        </a:moveTo>
                        <a:cubicBezTo>
                          <a:pt x="574183" y="170645"/>
                          <a:pt x="523741" y="341290"/>
                          <a:pt x="573110" y="437882"/>
                        </a:cubicBezTo>
                        <a:cubicBezTo>
                          <a:pt x="622479" y="534474"/>
                          <a:pt x="862885" y="489398"/>
                          <a:pt x="920840" y="579550"/>
                        </a:cubicBezTo>
                        <a:cubicBezTo>
                          <a:pt x="978795" y="669702"/>
                          <a:pt x="995967" y="907961"/>
                          <a:pt x="920840" y="978795"/>
                        </a:cubicBezTo>
                        <a:cubicBezTo>
                          <a:pt x="845713" y="1049629"/>
                          <a:pt x="577403" y="938011"/>
                          <a:pt x="470079" y="1004552"/>
                        </a:cubicBezTo>
                        <a:cubicBezTo>
                          <a:pt x="362755" y="1071093"/>
                          <a:pt x="225381" y="1255691"/>
                          <a:pt x="276896" y="1378040"/>
                        </a:cubicBezTo>
                        <a:cubicBezTo>
                          <a:pt x="328411" y="1500389"/>
                          <a:pt x="727657" y="1624885"/>
                          <a:pt x="779172" y="1738648"/>
                        </a:cubicBezTo>
                        <a:cubicBezTo>
                          <a:pt x="830687" y="1852411"/>
                          <a:pt x="701899" y="1994079"/>
                          <a:pt x="585989" y="2060620"/>
                        </a:cubicBezTo>
                        <a:cubicBezTo>
                          <a:pt x="470079" y="2127161"/>
                          <a:pt x="167426" y="2058473"/>
                          <a:pt x="83713" y="2137893"/>
                        </a:cubicBezTo>
                        <a:cubicBezTo>
                          <a:pt x="0" y="2217313"/>
                          <a:pt x="12879" y="2436254"/>
                          <a:pt x="83713" y="2537138"/>
                        </a:cubicBezTo>
                        <a:cubicBezTo>
                          <a:pt x="154547" y="2638022"/>
                          <a:pt x="429296" y="2711003"/>
                          <a:pt x="508716" y="2743200"/>
                        </a:cubicBezTo>
                        <a:cubicBezTo>
                          <a:pt x="588136" y="2775397"/>
                          <a:pt x="574183" y="2752859"/>
                          <a:pt x="560231" y="2730321"/>
                        </a:cubicBezTo>
                      </a:path>
                    </a:pathLst>
                  </a:custGeom>
                  <a:solidFill>
                    <a:schemeClr val="accent2"/>
                  </a:solidFill>
                  <a:ln w="76320">
                    <a:solidFill>
                      <a:schemeClr val="accent2">
                        <a:lumMod val="60000"/>
                        <a:lumOff val="40000"/>
                      </a:schemeClr>
                    </a:solidFill>
                    <a:round/>
                  </a:ln>
                  <a:scene3d>
                    <a:camera prst="orthographicFront"/>
                    <a:lightRig dir="t" rig="threePt"/>
                  </a:scene3d>
                  <a:sp3d/>
                </p:spPr>
                <p:style>
                  <a:lnRef idx="1">
                    <a:schemeClr val="accent1"/>
                  </a:lnRef>
                  <a:fillRef idx="0">
                    <a:schemeClr val="accent1"/>
                  </a:fillRef>
                  <a:effectRef idx="0">
                    <a:schemeClr val="accent1"/>
                  </a:effectRef>
                  <a:fontRef idx="minor"/>
                </p:style>
              </p:sp>
              <p:sp>
                <p:nvSpPr>
                  <p:cNvPr id="604" name="CustomShape 226"/>
                  <p:cNvSpPr/>
                  <p:nvPr/>
                </p:nvSpPr>
                <p:spPr>
                  <a:xfrm rot="20030400">
                    <a:off x="8443080" y="2400840"/>
                    <a:ext cx="190800" cy="435600"/>
                  </a:xfrm>
                  <a:custGeom>
                    <a:avLst/>
                    <a:gdLst/>
                    <a:ahLst/>
                    <a:rect l="l" t="t" r="r" b="b"/>
                    <a:pathLst>
                      <a:path w="897227" h="2678805">
                        <a:moveTo>
                          <a:pt x="897227" y="0"/>
                        </a:moveTo>
                        <a:cubicBezTo>
                          <a:pt x="748046" y="194256"/>
                          <a:pt x="598866" y="388513"/>
                          <a:pt x="485103" y="515155"/>
                        </a:cubicBezTo>
                        <a:cubicBezTo>
                          <a:pt x="371340" y="641797"/>
                          <a:pt x="201768" y="643943"/>
                          <a:pt x="214647" y="759853"/>
                        </a:cubicBezTo>
                        <a:cubicBezTo>
                          <a:pt x="227526" y="875763"/>
                          <a:pt x="525887" y="1081825"/>
                          <a:pt x="562377" y="1210614"/>
                        </a:cubicBezTo>
                        <a:cubicBezTo>
                          <a:pt x="598867" y="1339403"/>
                          <a:pt x="517301" y="1455313"/>
                          <a:pt x="433588" y="1532586"/>
                        </a:cubicBezTo>
                        <a:cubicBezTo>
                          <a:pt x="349875" y="1609859"/>
                          <a:pt x="120202" y="1575515"/>
                          <a:pt x="60101" y="1674253"/>
                        </a:cubicBezTo>
                        <a:cubicBezTo>
                          <a:pt x="0" y="1772991"/>
                          <a:pt x="19317" y="2009104"/>
                          <a:pt x="72979" y="2125014"/>
                        </a:cubicBezTo>
                        <a:cubicBezTo>
                          <a:pt x="126641" y="2240924"/>
                          <a:pt x="367047" y="2277414"/>
                          <a:pt x="382072" y="2369712"/>
                        </a:cubicBezTo>
                        <a:cubicBezTo>
                          <a:pt x="397098" y="2462011"/>
                          <a:pt x="280115" y="2570408"/>
                          <a:pt x="163132" y="2678805"/>
                        </a:cubicBezTo>
                      </a:path>
                    </a:pathLst>
                  </a:custGeom>
                  <a:noFill/>
                  <a:ln w="76320">
                    <a:solidFill>
                      <a:srgbClr val="4a7ebb"/>
                    </a:solidFill>
                    <a:round/>
                  </a:ln>
                  <a:scene3d>
                    <a:camera prst="orthographicFront"/>
                    <a:lightRig dir="t" rig="threePt"/>
                  </a:scene3d>
                  <a:sp3d/>
                </p:spPr>
                <p:style>
                  <a:lnRef idx="1">
                    <a:schemeClr val="accent1"/>
                  </a:lnRef>
                  <a:fillRef idx="0">
                    <a:schemeClr val="accent1"/>
                  </a:fillRef>
                  <a:effectRef idx="0">
                    <a:schemeClr val="accent1"/>
                  </a:effectRef>
                  <a:fontRef idx="minor"/>
                </p:style>
              </p:sp>
              <p:sp>
                <p:nvSpPr>
                  <p:cNvPr id="605" name="Line 227"/>
                  <p:cNvSpPr/>
                  <p:nvPr/>
                </p:nvSpPr>
                <p:spPr>
                  <a:xfrm flipV="1">
                    <a:off x="8451360" y="2448360"/>
                    <a:ext cx="87840" cy="4284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06" name="Line 228"/>
                  <p:cNvSpPr/>
                  <p:nvPr/>
                </p:nvSpPr>
                <p:spPr>
                  <a:xfrm flipV="1">
                    <a:off x="8452800" y="2471760"/>
                    <a:ext cx="102240" cy="4968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07" name="Line 229"/>
                  <p:cNvSpPr/>
                  <p:nvPr/>
                </p:nvSpPr>
                <p:spPr>
                  <a:xfrm flipV="1">
                    <a:off x="8444880" y="2459880"/>
                    <a:ext cx="102240" cy="5004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08" name="Line 230"/>
                  <p:cNvSpPr/>
                  <p:nvPr/>
                </p:nvSpPr>
                <p:spPr>
                  <a:xfrm flipV="1">
                    <a:off x="8463600" y="2550600"/>
                    <a:ext cx="87480" cy="4284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09" name="Line 231"/>
                  <p:cNvSpPr/>
                  <p:nvPr/>
                </p:nvSpPr>
                <p:spPr>
                  <a:xfrm flipV="1">
                    <a:off x="8471880" y="2555280"/>
                    <a:ext cx="101880" cy="4968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10" name="Line 232"/>
                  <p:cNvSpPr/>
                  <p:nvPr/>
                </p:nvSpPr>
                <p:spPr>
                  <a:xfrm flipV="1">
                    <a:off x="8479800" y="2574000"/>
                    <a:ext cx="87480" cy="4284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11" name="Line 233"/>
                  <p:cNvSpPr/>
                  <p:nvPr/>
                </p:nvSpPr>
                <p:spPr>
                  <a:xfrm flipV="1">
                    <a:off x="8519760" y="2631600"/>
                    <a:ext cx="87480" cy="4248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12" name="Line 234"/>
                  <p:cNvSpPr/>
                  <p:nvPr/>
                </p:nvSpPr>
                <p:spPr>
                  <a:xfrm flipV="1">
                    <a:off x="8527680" y="2643480"/>
                    <a:ext cx="87840" cy="4248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13" name="Line 235"/>
                  <p:cNvSpPr/>
                  <p:nvPr/>
                </p:nvSpPr>
                <p:spPr>
                  <a:xfrm flipV="1">
                    <a:off x="8535600" y="2654640"/>
                    <a:ext cx="87480" cy="4284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14" name="Line 236"/>
                  <p:cNvSpPr/>
                  <p:nvPr/>
                </p:nvSpPr>
                <p:spPr>
                  <a:xfrm flipV="1">
                    <a:off x="8532000" y="2734200"/>
                    <a:ext cx="87840" cy="4284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15" name="Line 237"/>
                  <p:cNvSpPr/>
                  <p:nvPr/>
                </p:nvSpPr>
                <p:spPr>
                  <a:xfrm flipV="1">
                    <a:off x="8540280" y="2745720"/>
                    <a:ext cx="87480" cy="4284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sp>
                <p:nvSpPr>
                  <p:cNvPr id="616" name="Line 238"/>
                  <p:cNvSpPr/>
                  <p:nvPr/>
                </p:nvSpPr>
                <p:spPr>
                  <a:xfrm flipV="1">
                    <a:off x="8547840" y="2757240"/>
                    <a:ext cx="87840" cy="42480"/>
                  </a:xfrm>
                  <a:prstGeom prst="line">
                    <a:avLst/>
                  </a:prstGeom>
                  <a:ln w="28440">
                    <a:solidFill>
                      <a:schemeClr val="tx2">
                        <a:lumMod val="75000"/>
                      </a:schemeClr>
                    </a:solidFill>
                    <a:round/>
                  </a:ln>
                </p:spPr>
                <p:style>
                  <a:lnRef idx="1">
                    <a:schemeClr val="accent1"/>
                  </a:lnRef>
                  <a:fillRef idx="0">
                    <a:schemeClr val="accent1"/>
                  </a:fillRef>
                  <a:effectRef idx="0">
                    <a:schemeClr val="accent1"/>
                  </a:effectRef>
                  <a:fontRef idx="minor"/>
                </p:style>
              </p:sp>
            </p:grpSp>
            <p:sp>
              <p:nvSpPr>
                <p:cNvPr id="617" name="CustomShape 239"/>
                <p:cNvSpPr/>
                <p:nvPr/>
              </p:nvSpPr>
              <p:spPr>
                <a:xfrm>
                  <a:off x="8562600" y="2788200"/>
                  <a:ext cx="344520" cy="234000"/>
                </a:xfrm>
                <a:custGeom>
                  <a:avLst/>
                  <a:gdLst/>
                  <a:ahLst/>
                  <a:rect l="l" t="t" r="r" b="b"/>
                  <a:pathLst>
                    <a:path w="1156953" h="1848118">
                      <a:moveTo>
                        <a:pt x="27904" y="772732"/>
                      </a:moveTo>
                      <a:cubicBezTo>
                        <a:pt x="13952" y="934791"/>
                        <a:pt x="0" y="1096850"/>
                        <a:pt x="92299" y="1262129"/>
                      </a:cubicBezTo>
                      <a:cubicBezTo>
                        <a:pt x="184598" y="1427408"/>
                        <a:pt x="465786" y="1680692"/>
                        <a:pt x="581696" y="1764405"/>
                      </a:cubicBezTo>
                      <a:cubicBezTo>
                        <a:pt x="697606" y="1848118"/>
                        <a:pt x="695459" y="1818067"/>
                        <a:pt x="787758" y="1764405"/>
                      </a:cubicBezTo>
                      <a:cubicBezTo>
                        <a:pt x="880057" y="1710743"/>
                        <a:pt x="1114023" y="1556197"/>
                        <a:pt x="1135488" y="1442434"/>
                      </a:cubicBezTo>
                      <a:cubicBezTo>
                        <a:pt x="1156953" y="1328671"/>
                        <a:pt x="968062" y="1204174"/>
                        <a:pt x="916547" y="1081825"/>
                      </a:cubicBezTo>
                      <a:cubicBezTo>
                        <a:pt x="865032" y="959476"/>
                        <a:pt x="813516" y="787758"/>
                        <a:pt x="826395" y="708338"/>
                      </a:cubicBezTo>
                      <a:cubicBezTo>
                        <a:pt x="839274" y="628918"/>
                        <a:pt x="959476" y="654676"/>
                        <a:pt x="993820" y="605307"/>
                      </a:cubicBezTo>
                      <a:cubicBezTo>
                        <a:pt x="1028164" y="555938"/>
                        <a:pt x="1051775" y="472226"/>
                        <a:pt x="1032457" y="412124"/>
                      </a:cubicBezTo>
                      <a:cubicBezTo>
                        <a:pt x="1013139" y="352023"/>
                        <a:pt x="910107" y="289774"/>
                        <a:pt x="877910" y="244698"/>
                      </a:cubicBezTo>
                      <a:cubicBezTo>
                        <a:pt x="845713" y="199622"/>
                        <a:pt x="832834" y="176011"/>
                        <a:pt x="839273" y="141667"/>
                      </a:cubicBezTo>
                      <a:cubicBezTo>
                        <a:pt x="845712" y="107323"/>
                        <a:pt x="903668" y="62247"/>
                        <a:pt x="916547" y="38636"/>
                      </a:cubicBezTo>
                      <a:cubicBezTo>
                        <a:pt x="929426" y="15025"/>
                        <a:pt x="922986" y="7512"/>
                        <a:pt x="916547" y="0"/>
                      </a:cubicBezTo>
                    </a:path>
                  </a:pathLst>
                </a:custGeom>
                <a:noFill/>
                <a:ln w="76320">
                  <a:solidFill>
                    <a:srgbClr val="4a7ebb"/>
                  </a:solidFill>
                  <a:round/>
                </a:ln>
                <a:scene3d>
                  <a:camera prst="orthographicFront"/>
                  <a:lightRig dir="t" rig="threePt"/>
                </a:scene3d>
                <a:sp3d/>
              </p:spPr>
              <p:style>
                <a:lnRef idx="1">
                  <a:schemeClr val="accent1"/>
                </a:lnRef>
                <a:fillRef idx="0">
                  <a:schemeClr val="accent1"/>
                </a:fillRef>
                <a:effectRef idx="0">
                  <a:schemeClr val="accent1"/>
                </a:effectRef>
                <a:fontRef idx="minor"/>
              </p:style>
            </p:sp>
          </p:grpSp>
          <p:sp>
            <p:nvSpPr>
              <p:cNvPr id="618" name="CustomShape 240"/>
              <p:cNvSpPr/>
              <p:nvPr/>
            </p:nvSpPr>
            <p:spPr>
              <a:xfrm>
                <a:off x="7985160" y="3068640"/>
                <a:ext cx="1082160" cy="60552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800080"/>
                    </a:solidFill>
                    <a:latin typeface="Calibri"/>
                    <a:ea typeface="ＭＳ Ｐゴシック"/>
                  </a:rPr>
                  <a:t>Bacteria </a:t>
                </a:r>
                <a:endParaRPr b="0" lang="en-US" sz="1400" spc="-1" strike="noStrike">
                  <a:latin typeface="Arial"/>
                </a:endParaRPr>
              </a:p>
              <a:p>
                <a:pPr>
                  <a:lnSpc>
                    <a:spcPct val="100000"/>
                  </a:lnSpc>
                  <a:spcBef>
                    <a:spcPts val="700"/>
                  </a:spcBef>
                </a:pPr>
                <a:r>
                  <a:rPr b="1" lang="en-US" sz="1400" spc="-1" strike="noStrike">
                    <a:solidFill>
                      <a:srgbClr val="800080"/>
                    </a:solidFill>
                    <a:latin typeface="Calibri"/>
                    <a:ea typeface="ＭＳ Ｐゴシック"/>
                  </a:rPr>
                  <a:t>Viruses</a:t>
                </a:r>
                <a:endParaRPr b="0" lang="en-US" sz="1400" spc="-1" strike="noStrike">
                  <a:latin typeface="Arial"/>
                </a:endParaRPr>
              </a:p>
            </p:txBody>
          </p:sp>
        </p:grpSp>
      </p:grpSp>
      <p:grpSp>
        <p:nvGrpSpPr>
          <p:cNvPr id="619" name="Group 241"/>
          <p:cNvGrpSpPr/>
          <p:nvPr/>
        </p:nvGrpSpPr>
        <p:grpSpPr>
          <a:xfrm>
            <a:off x="1284480" y="5318280"/>
            <a:ext cx="550440" cy="471960"/>
            <a:chOff x="1284480" y="5318280"/>
            <a:chExt cx="550440" cy="471960"/>
          </a:xfrm>
        </p:grpSpPr>
        <p:sp>
          <p:nvSpPr>
            <p:cNvPr id="620" name="CustomShape 242"/>
            <p:cNvSpPr/>
            <p:nvPr/>
          </p:nvSpPr>
          <p:spPr>
            <a:xfrm rot="19498800">
              <a:off x="1444680" y="5375520"/>
              <a:ext cx="282600" cy="258480"/>
            </a:xfrm>
            <a:custGeom>
              <a:avLst/>
              <a:gdLst/>
              <a:ahLst/>
              <a:rect l="l" t="t" r="r" b="b"/>
              <a:pathLst>
                <a:path w="288" h="192">
                  <a:moveTo>
                    <a:pt x="0" y="0"/>
                  </a:moveTo>
                  <a:cubicBezTo>
                    <a:pt x="72" y="8"/>
                    <a:pt x="144" y="16"/>
                    <a:pt x="192" y="48"/>
                  </a:cubicBezTo>
                  <a:cubicBezTo>
                    <a:pt x="240" y="80"/>
                    <a:pt x="264" y="136"/>
                    <a:pt x="288" y="192"/>
                  </a:cubicBezTo>
                </a:path>
              </a:pathLst>
            </a:custGeom>
            <a:noFill/>
            <a:ln w="9360">
              <a:solidFill>
                <a:schemeClr val="tx1"/>
              </a:solidFill>
              <a:round/>
              <a:tailEnd len="med" type="triangle" w="med"/>
            </a:ln>
          </p:spPr>
          <p:style>
            <a:lnRef idx="0"/>
            <a:fillRef idx="0"/>
            <a:effectRef idx="0"/>
            <a:fontRef idx="minor"/>
          </p:style>
        </p:sp>
        <p:sp>
          <p:nvSpPr>
            <p:cNvPr id="621" name="CustomShape 243"/>
            <p:cNvSpPr/>
            <p:nvPr/>
          </p:nvSpPr>
          <p:spPr>
            <a:xfrm rot="8490000">
              <a:off x="1398240" y="5489280"/>
              <a:ext cx="240120" cy="253800"/>
            </a:xfrm>
            <a:custGeom>
              <a:avLst/>
              <a:gdLst/>
              <a:ahLst/>
              <a:rect l="l" t="t" r="r" b="b"/>
              <a:pathLst>
                <a:path w="288" h="192">
                  <a:moveTo>
                    <a:pt x="0" y="0"/>
                  </a:moveTo>
                  <a:cubicBezTo>
                    <a:pt x="72" y="8"/>
                    <a:pt x="144" y="16"/>
                    <a:pt x="192" y="48"/>
                  </a:cubicBezTo>
                  <a:cubicBezTo>
                    <a:pt x="240" y="80"/>
                    <a:pt x="264" y="136"/>
                    <a:pt x="288" y="192"/>
                  </a:cubicBezTo>
                </a:path>
              </a:pathLst>
            </a:custGeom>
            <a:noFill/>
            <a:ln w="9360">
              <a:solidFill>
                <a:schemeClr val="tx1"/>
              </a:solidFill>
              <a:round/>
              <a:tailEnd len="med" type="triangle" w="med"/>
            </a:ln>
          </p:spPr>
          <p:style>
            <a:lnRef idx="0"/>
            <a:fillRef idx="0"/>
            <a:effectRef idx="0"/>
            <a:fontRef idx="minor"/>
          </p:style>
        </p:sp>
      </p:grpSp>
      <p:sp>
        <p:nvSpPr>
          <p:cNvPr id="622" name="CustomShape 244"/>
          <p:cNvSpPr/>
          <p:nvPr/>
        </p:nvSpPr>
        <p:spPr>
          <a:xfrm>
            <a:off x="3352680" y="6443640"/>
            <a:ext cx="5276520" cy="577080"/>
          </a:xfrm>
          <a:prstGeom prst="rect">
            <a:avLst/>
          </a:prstGeom>
          <a:solidFill>
            <a:srgbClr val="ffffff"/>
          </a:solidFill>
          <a:ln w="9360">
            <a:noFill/>
          </a:ln>
        </p:spPr>
        <p:style>
          <a:lnRef idx="0"/>
          <a:fillRef idx="0"/>
          <a:effectRef idx="0"/>
          <a:fontRef idx="minor"/>
        </p:style>
        <p:txBody>
          <a:bodyPr lIns="90000" rIns="90000" tIns="45000" bIns="45000"/>
          <a:p>
            <a:pPr>
              <a:lnSpc>
                <a:spcPct val="100000"/>
              </a:lnSpc>
              <a:spcBef>
                <a:spcPts val="799"/>
              </a:spcBef>
            </a:pPr>
            <a:r>
              <a:rPr b="0" lang="en-US" sz="1600" spc="-1" strike="noStrike">
                <a:solidFill>
                  <a:srgbClr val="000000"/>
                </a:solidFill>
                <a:latin typeface="Calibri"/>
                <a:ea typeface="ＭＳ Ｐゴシック"/>
              </a:rPr>
              <a:t>-------------------------------------Time-------------------------------                                                         </a:t>
            </a:r>
            <a:r>
              <a:rPr b="0" lang="en-US" sz="1600" spc="-1" strike="noStrike">
                <a:solidFill>
                  <a:srgbClr val="ffffff"/>
                </a:solidFill>
                <a:latin typeface="Calibri"/>
                <a:ea typeface="ＭＳ Ｐゴシック"/>
              </a:rPr>
              <a:t> </a:t>
            </a:r>
            <a:r>
              <a:rPr b="0" lang="en-US" sz="1600" spc="-1" strike="noStrike">
                <a:solidFill>
                  <a:srgbClr val="ffffff"/>
                </a:solidFill>
                <a:latin typeface="Wingdings"/>
                <a:ea typeface="ＭＳ Ｐゴシック"/>
              </a:rPr>
              <a:t></a:t>
            </a:r>
            <a:r>
              <a:rPr b="0" lang="en-US" sz="1600" spc="-1" strike="noStrike">
                <a:solidFill>
                  <a:srgbClr val="ffffff"/>
                </a:solidFill>
                <a:latin typeface="Calibri"/>
                <a:ea typeface="ＭＳ Ｐゴシック"/>
              </a:rPr>
              <a:t> </a:t>
            </a:r>
            <a:r>
              <a:rPr b="0" lang="en-US" sz="1600" spc="-1" strike="noStrike">
                <a:solidFill>
                  <a:srgbClr val="000000"/>
                </a:solidFill>
                <a:latin typeface="Calibri"/>
                <a:ea typeface="ＭＳ Ｐゴシック"/>
              </a:rPr>
              <a:t>             </a:t>
            </a:r>
            <a:endParaRPr b="0" lang="en-US" sz="1600" spc="-1" strike="noStrike">
              <a:latin typeface="Arial"/>
            </a:endParaRPr>
          </a:p>
        </p:txBody>
      </p:sp>
      <p:sp>
        <p:nvSpPr>
          <p:cNvPr id="623" name="CustomShape 245"/>
          <p:cNvSpPr/>
          <p:nvPr/>
        </p:nvSpPr>
        <p:spPr>
          <a:xfrm>
            <a:off x="5029200" y="6278400"/>
            <a:ext cx="369072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u="sng">
                <a:solidFill>
                  <a:srgbClr val="000000"/>
                </a:solidFill>
                <a:uFillTx/>
                <a:latin typeface="Calibri"/>
                <a:ea typeface="ＭＳ Ｐゴシック"/>
              </a:rPr>
              <a:t>Angiogenesis, tissue remodeling, fibrosis</a:t>
            </a:r>
            <a:endParaRPr b="0" lang="en-US" sz="1400" spc="-1" strike="noStrike">
              <a:latin typeface="Arial"/>
            </a:endParaRPr>
          </a:p>
        </p:txBody>
      </p:sp>
      <p:sp>
        <p:nvSpPr>
          <p:cNvPr id="624" name="CustomShape 246"/>
          <p:cNvSpPr/>
          <p:nvPr/>
        </p:nvSpPr>
        <p:spPr>
          <a:xfrm>
            <a:off x="3809880" y="6278400"/>
            <a:ext cx="1828440" cy="303480"/>
          </a:xfrm>
          <a:prstGeom prst="rect">
            <a:avLst/>
          </a:prstGeom>
          <a:noFill/>
          <a:ln w="9360">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u="sng">
                <a:solidFill>
                  <a:srgbClr val="000000"/>
                </a:solidFill>
                <a:uFillTx/>
                <a:latin typeface="Calibri"/>
                <a:ea typeface="ＭＳ Ｐゴシック"/>
              </a:rPr>
              <a:t>Inflammation,</a:t>
            </a:r>
            <a:endParaRPr b="0" lang="en-US" sz="1400" spc="-1" strike="noStrike">
              <a:latin typeface="Arial"/>
            </a:endParaRPr>
          </a:p>
        </p:txBody>
      </p:sp>
      <p:grpSp>
        <p:nvGrpSpPr>
          <p:cNvPr id="625" name="Group 247"/>
          <p:cNvGrpSpPr/>
          <p:nvPr/>
        </p:nvGrpSpPr>
        <p:grpSpPr>
          <a:xfrm>
            <a:off x="761040" y="4993560"/>
            <a:ext cx="234000" cy="252360"/>
            <a:chOff x="761040" y="4993560"/>
            <a:chExt cx="234000" cy="252360"/>
          </a:xfrm>
        </p:grpSpPr>
        <p:sp>
          <p:nvSpPr>
            <p:cNvPr id="626" name="CustomShape 248"/>
            <p:cNvSpPr/>
            <p:nvPr/>
          </p:nvSpPr>
          <p:spPr>
            <a:xfrm rot="1835400">
              <a:off x="802440" y="5124240"/>
              <a:ext cx="2664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27" name="CustomShape 249"/>
            <p:cNvSpPr/>
            <p:nvPr/>
          </p:nvSpPr>
          <p:spPr>
            <a:xfrm rot="1835400">
              <a:off x="773280" y="517032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28" name="CustomShape 250"/>
            <p:cNvSpPr/>
            <p:nvPr/>
          </p:nvSpPr>
          <p:spPr>
            <a:xfrm rot="1835400">
              <a:off x="802800" y="518616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29" name="CustomShape 251"/>
            <p:cNvSpPr/>
            <p:nvPr/>
          </p:nvSpPr>
          <p:spPr>
            <a:xfrm rot="1835400">
              <a:off x="832320" y="5140440"/>
              <a:ext cx="2520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0" name="CustomShape 252"/>
            <p:cNvSpPr/>
            <p:nvPr/>
          </p:nvSpPr>
          <p:spPr>
            <a:xfrm rot="1835400">
              <a:off x="835560" y="5117040"/>
              <a:ext cx="17280" cy="172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31" name="CustomShape 253"/>
            <p:cNvSpPr/>
            <p:nvPr/>
          </p:nvSpPr>
          <p:spPr>
            <a:xfrm flipH="1" rot="1835400">
              <a:off x="850320" y="5123880"/>
              <a:ext cx="17280" cy="154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32" name="CustomShape 254"/>
            <p:cNvSpPr/>
            <p:nvPr/>
          </p:nvSpPr>
          <p:spPr>
            <a:xfrm rot="21047400">
              <a:off x="823320" y="505476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3" name="CustomShape 255"/>
            <p:cNvSpPr/>
            <p:nvPr/>
          </p:nvSpPr>
          <p:spPr>
            <a:xfrm rot="21047400">
              <a:off x="815040" y="499500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4" name="CustomShape 256"/>
            <p:cNvSpPr/>
            <p:nvPr/>
          </p:nvSpPr>
          <p:spPr>
            <a:xfrm rot="21047400">
              <a:off x="797760" y="505728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5" name="CustomShape 257"/>
            <p:cNvSpPr/>
            <p:nvPr/>
          </p:nvSpPr>
          <p:spPr>
            <a:xfrm rot="21047400">
              <a:off x="786960" y="500148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6" name="CustomShape 258"/>
            <p:cNvSpPr/>
            <p:nvPr/>
          </p:nvSpPr>
          <p:spPr>
            <a:xfrm flipH="1" rot="4223400">
              <a:off x="887400" y="5090400"/>
              <a:ext cx="23400" cy="615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7" name="CustomShape 259"/>
            <p:cNvSpPr/>
            <p:nvPr/>
          </p:nvSpPr>
          <p:spPr>
            <a:xfrm flipH="1" rot="4223400">
              <a:off x="941400" y="5069520"/>
              <a:ext cx="23400" cy="601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8" name="CustomShape 260"/>
            <p:cNvSpPr/>
            <p:nvPr/>
          </p:nvSpPr>
          <p:spPr>
            <a:xfrm flipH="1" rot="4223400">
              <a:off x="896760" y="5112720"/>
              <a:ext cx="23400" cy="601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39" name="CustomShape 261"/>
            <p:cNvSpPr/>
            <p:nvPr/>
          </p:nvSpPr>
          <p:spPr>
            <a:xfrm flipH="1" rot="4223400">
              <a:off x="948960" y="5092920"/>
              <a:ext cx="23400" cy="6300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grpSp>
        <p:nvGrpSpPr>
          <p:cNvPr id="640" name="Group 262"/>
          <p:cNvGrpSpPr/>
          <p:nvPr/>
        </p:nvGrpSpPr>
        <p:grpSpPr>
          <a:xfrm>
            <a:off x="318960" y="4975560"/>
            <a:ext cx="231840" cy="250560"/>
            <a:chOff x="318960" y="4975560"/>
            <a:chExt cx="231840" cy="250560"/>
          </a:xfrm>
        </p:grpSpPr>
        <p:sp>
          <p:nvSpPr>
            <p:cNvPr id="641" name="CustomShape 263"/>
            <p:cNvSpPr/>
            <p:nvPr/>
          </p:nvSpPr>
          <p:spPr>
            <a:xfrm rot="11821800">
              <a:off x="470520" y="5040360"/>
              <a:ext cx="2664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42" name="CustomShape 264"/>
            <p:cNvSpPr/>
            <p:nvPr/>
          </p:nvSpPr>
          <p:spPr>
            <a:xfrm rot="11821800">
              <a:off x="487440" y="498672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43" name="CustomShape 265"/>
            <p:cNvSpPr/>
            <p:nvPr/>
          </p:nvSpPr>
          <p:spPr>
            <a:xfrm rot="11821800">
              <a:off x="456480" y="497808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44" name="CustomShape 266"/>
            <p:cNvSpPr/>
            <p:nvPr/>
          </p:nvSpPr>
          <p:spPr>
            <a:xfrm rot="11821800">
              <a:off x="438840" y="5031360"/>
              <a:ext cx="2520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45" name="CustomShape 267"/>
            <p:cNvSpPr/>
            <p:nvPr/>
          </p:nvSpPr>
          <p:spPr>
            <a:xfrm rot="11821800">
              <a:off x="453600" y="5091120"/>
              <a:ext cx="17280" cy="172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46" name="CustomShape 268"/>
            <p:cNvSpPr/>
            <p:nvPr/>
          </p:nvSpPr>
          <p:spPr>
            <a:xfrm flipH="1" rot="11821200">
              <a:off x="437040" y="5089680"/>
              <a:ext cx="17280" cy="154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47" name="CustomShape 269"/>
            <p:cNvSpPr/>
            <p:nvPr/>
          </p:nvSpPr>
          <p:spPr>
            <a:xfrm rot="9433200">
              <a:off x="466560" y="511092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48" name="CustomShape 270"/>
            <p:cNvSpPr/>
            <p:nvPr/>
          </p:nvSpPr>
          <p:spPr>
            <a:xfrm rot="9433200">
              <a:off x="489960" y="516636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49" name="CustomShape 271"/>
            <p:cNvSpPr/>
            <p:nvPr/>
          </p:nvSpPr>
          <p:spPr>
            <a:xfrm rot="9433200">
              <a:off x="492120" y="510192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0" name="CustomShape 272"/>
            <p:cNvSpPr/>
            <p:nvPr/>
          </p:nvSpPr>
          <p:spPr>
            <a:xfrm rot="9433200">
              <a:off x="514080" y="515412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1" name="CustomShape 273"/>
            <p:cNvSpPr/>
            <p:nvPr/>
          </p:nvSpPr>
          <p:spPr>
            <a:xfrm flipH="1" rot="14209200">
              <a:off x="396720" y="5086080"/>
              <a:ext cx="23400" cy="615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2" name="CustomShape 274"/>
            <p:cNvSpPr/>
            <p:nvPr/>
          </p:nvSpPr>
          <p:spPr>
            <a:xfrm flipH="1" rot="14209200">
              <a:off x="349560" y="5121360"/>
              <a:ext cx="23400" cy="59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3" name="CustomShape 275"/>
            <p:cNvSpPr/>
            <p:nvPr/>
          </p:nvSpPr>
          <p:spPr>
            <a:xfrm flipH="1" rot="14209200">
              <a:off x="383040" y="5068800"/>
              <a:ext cx="23400" cy="597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4" name="CustomShape 276"/>
            <p:cNvSpPr/>
            <p:nvPr/>
          </p:nvSpPr>
          <p:spPr>
            <a:xfrm flipH="1" rot="14209200">
              <a:off x="339480" y="5059440"/>
              <a:ext cx="23400" cy="6264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grpSp>
        <p:nvGrpSpPr>
          <p:cNvPr id="655" name="Group 277"/>
          <p:cNvGrpSpPr/>
          <p:nvPr/>
        </p:nvGrpSpPr>
        <p:grpSpPr>
          <a:xfrm>
            <a:off x="796320" y="5369400"/>
            <a:ext cx="241560" cy="247680"/>
            <a:chOff x="796320" y="5369400"/>
            <a:chExt cx="241560" cy="247680"/>
          </a:xfrm>
        </p:grpSpPr>
        <p:sp>
          <p:nvSpPr>
            <p:cNvPr id="656" name="CustomShape 278"/>
            <p:cNvSpPr/>
            <p:nvPr/>
          </p:nvSpPr>
          <p:spPr>
            <a:xfrm rot="8097000">
              <a:off x="873000" y="5411520"/>
              <a:ext cx="2664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7" name="CustomShape 279"/>
            <p:cNvSpPr/>
            <p:nvPr/>
          </p:nvSpPr>
          <p:spPr>
            <a:xfrm rot="8097000">
              <a:off x="834480" y="537048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8" name="CustomShape 280"/>
            <p:cNvSpPr/>
            <p:nvPr/>
          </p:nvSpPr>
          <p:spPr>
            <a:xfrm rot="8097000">
              <a:off x="812520" y="539460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59" name="CustomShape 281"/>
            <p:cNvSpPr/>
            <p:nvPr/>
          </p:nvSpPr>
          <p:spPr>
            <a:xfrm rot="8097000">
              <a:off x="851040" y="5435640"/>
              <a:ext cx="2520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0" name="CustomShape 282"/>
            <p:cNvSpPr/>
            <p:nvPr/>
          </p:nvSpPr>
          <p:spPr>
            <a:xfrm rot="8097000">
              <a:off x="896040" y="5464440"/>
              <a:ext cx="17280" cy="172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61" name="CustomShape 283"/>
            <p:cNvSpPr/>
            <p:nvPr/>
          </p:nvSpPr>
          <p:spPr>
            <a:xfrm flipH="1" rot="8096400">
              <a:off x="885960" y="5479200"/>
              <a:ext cx="17280" cy="154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62" name="CustomShape 284"/>
            <p:cNvSpPr/>
            <p:nvPr/>
          </p:nvSpPr>
          <p:spPr>
            <a:xfrm rot="5709000">
              <a:off x="934200" y="544752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3" name="CustomShape 285"/>
            <p:cNvSpPr/>
            <p:nvPr/>
          </p:nvSpPr>
          <p:spPr>
            <a:xfrm rot="5709000">
              <a:off x="995040" y="545364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4" name="CustomShape 286"/>
            <p:cNvSpPr/>
            <p:nvPr/>
          </p:nvSpPr>
          <p:spPr>
            <a:xfrm rot="5709000">
              <a:off x="939240" y="542124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5" name="CustomShape 287"/>
            <p:cNvSpPr/>
            <p:nvPr/>
          </p:nvSpPr>
          <p:spPr>
            <a:xfrm rot="5709000">
              <a:off x="994680" y="542556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6" name="CustomShape 288"/>
            <p:cNvSpPr/>
            <p:nvPr/>
          </p:nvSpPr>
          <p:spPr>
            <a:xfrm flipH="1" rot="10485000">
              <a:off x="883440" y="5497560"/>
              <a:ext cx="23400" cy="615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7" name="CustomShape 289"/>
            <p:cNvSpPr/>
            <p:nvPr/>
          </p:nvSpPr>
          <p:spPr>
            <a:xfrm flipH="1" rot="10485000">
              <a:off x="891360" y="5555880"/>
              <a:ext cx="23400" cy="601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8" name="CustomShape 290"/>
            <p:cNvSpPr/>
            <p:nvPr/>
          </p:nvSpPr>
          <p:spPr>
            <a:xfrm flipH="1" rot="10485000">
              <a:off x="860760" y="5501880"/>
              <a:ext cx="23400" cy="601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69" name="CustomShape 291"/>
            <p:cNvSpPr/>
            <p:nvPr/>
          </p:nvSpPr>
          <p:spPr>
            <a:xfrm flipH="1" rot="10485000">
              <a:off x="843480" y="5545440"/>
              <a:ext cx="23400" cy="6300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grpSp>
        <p:nvGrpSpPr>
          <p:cNvPr id="670" name="Group 292"/>
          <p:cNvGrpSpPr/>
          <p:nvPr/>
        </p:nvGrpSpPr>
        <p:grpSpPr>
          <a:xfrm>
            <a:off x="479520" y="3046320"/>
            <a:ext cx="441000" cy="410760"/>
            <a:chOff x="479520" y="3046320"/>
            <a:chExt cx="441000" cy="410760"/>
          </a:xfrm>
        </p:grpSpPr>
        <p:sp>
          <p:nvSpPr>
            <p:cNvPr id="671" name="CustomShape 293"/>
            <p:cNvSpPr/>
            <p:nvPr/>
          </p:nvSpPr>
          <p:spPr>
            <a:xfrm>
              <a:off x="479520" y="3046320"/>
              <a:ext cx="441000" cy="410760"/>
            </a:xfrm>
            <a:prstGeom prst="ellipse">
              <a:avLst/>
            </a:prstGeom>
            <a:solidFill>
              <a:schemeClr val="bg1"/>
            </a:solidFill>
            <a:ln w="9360">
              <a:solidFill>
                <a:schemeClr val="tx1"/>
              </a:solidFill>
              <a:round/>
            </a:ln>
          </p:spPr>
          <p:style>
            <a:lnRef idx="0"/>
            <a:fillRef idx="0"/>
            <a:effectRef idx="0"/>
            <a:fontRef idx="minor"/>
          </p:style>
        </p:sp>
        <p:sp>
          <p:nvSpPr>
            <p:cNvPr id="672" name="CustomShape 294"/>
            <p:cNvSpPr/>
            <p:nvPr/>
          </p:nvSpPr>
          <p:spPr>
            <a:xfrm>
              <a:off x="516960" y="3089160"/>
              <a:ext cx="332280" cy="300960"/>
            </a:xfrm>
            <a:prstGeom prst="ellipse">
              <a:avLst/>
            </a:prstGeom>
            <a:solidFill>
              <a:schemeClr val="bg1"/>
            </a:solidFill>
            <a:ln w="9360">
              <a:solidFill>
                <a:schemeClr val="tx1"/>
              </a:solidFill>
              <a:round/>
            </a:ln>
          </p:spPr>
          <p:style>
            <a:lnRef idx="0"/>
            <a:fillRef idx="0"/>
            <a:effectRef idx="0"/>
            <a:fontRef idx="minor"/>
          </p:style>
        </p:sp>
      </p:grpSp>
      <p:sp>
        <p:nvSpPr>
          <p:cNvPr id="673" name="CustomShape 295"/>
          <p:cNvSpPr/>
          <p:nvPr/>
        </p:nvSpPr>
        <p:spPr>
          <a:xfrm>
            <a:off x="568440" y="2816280"/>
            <a:ext cx="228240" cy="304560"/>
          </a:xfrm>
          <a:prstGeom prst="irregularSeal1">
            <a:avLst/>
          </a:prstGeom>
          <a:solidFill>
            <a:srgbClr val="ffff66"/>
          </a:solidFill>
          <a:ln w="9360">
            <a:solidFill>
              <a:srgbClr val="ff6600"/>
            </a:solidFill>
            <a:miter/>
          </a:ln>
        </p:spPr>
        <p:style>
          <a:lnRef idx="0"/>
          <a:fillRef idx="0"/>
          <a:effectRef idx="0"/>
          <a:fontRef idx="minor"/>
        </p:style>
      </p:sp>
      <p:sp>
        <p:nvSpPr>
          <p:cNvPr id="674" name="Line 296"/>
          <p:cNvSpPr/>
          <p:nvPr/>
        </p:nvSpPr>
        <p:spPr>
          <a:xfrm flipH="1">
            <a:off x="1390320" y="2288880"/>
            <a:ext cx="636840" cy="212760"/>
          </a:xfrm>
          <a:prstGeom prst="line">
            <a:avLst/>
          </a:prstGeom>
          <a:ln w="9360">
            <a:solidFill>
              <a:schemeClr val="tx1"/>
            </a:solidFill>
            <a:round/>
            <a:tailEnd len="med" type="triangle" w="med"/>
          </a:ln>
        </p:spPr>
        <p:style>
          <a:lnRef idx="0"/>
          <a:fillRef idx="0"/>
          <a:effectRef idx="0"/>
          <a:fontRef idx="minor"/>
        </p:style>
      </p:sp>
      <p:sp>
        <p:nvSpPr>
          <p:cNvPr id="675" name="Line 297"/>
          <p:cNvSpPr/>
          <p:nvPr/>
        </p:nvSpPr>
        <p:spPr>
          <a:xfrm flipV="1">
            <a:off x="2277720" y="4182840"/>
            <a:ext cx="17640" cy="723960"/>
          </a:xfrm>
          <a:prstGeom prst="line">
            <a:avLst/>
          </a:prstGeom>
          <a:ln w="9360">
            <a:solidFill>
              <a:schemeClr val="tx1"/>
            </a:solidFill>
            <a:round/>
            <a:tailEnd len="med" type="triangle" w="med"/>
          </a:ln>
        </p:spPr>
        <p:style>
          <a:lnRef idx="0"/>
          <a:fillRef idx="0"/>
          <a:effectRef idx="0"/>
          <a:fontRef idx="minor"/>
        </p:style>
      </p:sp>
      <p:sp>
        <p:nvSpPr>
          <p:cNvPr id="676" name="CustomShape 298"/>
          <p:cNvSpPr/>
          <p:nvPr/>
        </p:nvSpPr>
        <p:spPr>
          <a:xfrm>
            <a:off x="6902280" y="1378080"/>
            <a:ext cx="1402920" cy="304560"/>
          </a:xfrm>
          <a:prstGeom prst="rect">
            <a:avLst/>
          </a:prstGeom>
          <a:noFill/>
          <a:ln w="9360">
            <a:noFill/>
          </a:ln>
        </p:spPr>
        <p:style>
          <a:lnRef idx="0"/>
          <a:fillRef idx="0"/>
          <a:effectRef idx="0"/>
          <a:fontRef idx="minor"/>
        </p:style>
      </p:sp>
      <p:grpSp>
        <p:nvGrpSpPr>
          <p:cNvPr id="677" name="Group 299"/>
          <p:cNvGrpSpPr/>
          <p:nvPr/>
        </p:nvGrpSpPr>
        <p:grpSpPr>
          <a:xfrm>
            <a:off x="3143160" y="2942280"/>
            <a:ext cx="4243320" cy="1968480"/>
            <a:chOff x="3143160" y="2942280"/>
            <a:chExt cx="4243320" cy="1968480"/>
          </a:xfrm>
        </p:grpSpPr>
        <p:sp>
          <p:nvSpPr>
            <p:cNvPr id="678" name="CustomShape 300"/>
            <p:cNvSpPr/>
            <p:nvPr/>
          </p:nvSpPr>
          <p:spPr>
            <a:xfrm rot="11956800">
              <a:off x="3989520" y="3572280"/>
              <a:ext cx="2603160" cy="353520"/>
            </a:xfrm>
            <a:custGeom>
              <a:avLst/>
              <a:gdLst/>
              <a:ahLst/>
              <a:rect l="l" t="t" r="r" b="b"/>
              <a:pathLst>
                <a:path w="1109472" h="353568">
                  <a:moveTo>
                    <a:pt x="1109472" y="0"/>
                  </a:moveTo>
                  <a:lnTo>
                    <a:pt x="0" y="353568"/>
                  </a:lnTo>
                </a:path>
              </a:pathLst>
            </a:custGeom>
            <a:noFill/>
            <a:ln w="9360">
              <a:solidFill>
                <a:srgbClr val="000000"/>
              </a:solidFill>
              <a:miter/>
              <a:tailEnd len="med" type="triangle" w="med"/>
            </a:ln>
          </p:spPr>
          <p:style>
            <a:lnRef idx="0"/>
            <a:fillRef idx="0"/>
            <a:effectRef idx="0"/>
            <a:fontRef idx="minor"/>
          </p:style>
        </p:sp>
        <p:sp>
          <p:nvSpPr>
            <p:cNvPr id="679" name="Line 301"/>
            <p:cNvSpPr/>
            <p:nvPr/>
          </p:nvSpPr>
          <p:spPr>
            <a:xfrm>
              <a:off x="3143160" y="3784320"/>
              <a:ext cx="392040" cy="235080"/>
            </a:xfrm>
            <a:prstGeom prst="line">
              <a:avLst/>
            </a:prstGeom>
            <a:ln w="9360">
              <a:solidFill>
                <a:schemeClr val="tx1"/>
              </a:solidFill>
              <a:round/>
              <a:tailEnd len="med" type="triangle" w="med"/>
            </a:ln>
          </p:spPr>
          <p:style>
            <a:lnRef idx="0"/>
            <a:fillRef idx="0"/>
            <a:effectRef idx="0"/>
            <a:fontRef idx="minor"/>
          </p:style>
        </p:sp>
        <p:sp>
          <p:nvSpPr>
            <p:cNvPr id="680" name="CustomShape 302"/>
            <p:cNvSpPr/>
            <p:nvPr/>
          </p:nvSpPr>
          <p:spPr>
            <a:xfrm rot="19087200">
              <a:off x="3495240" y="3170160"/>
              <a:ext cx="1261800" cy="1512360"/>
            </a:xfrm>
            <a:custGeom>
              <a:avLst/>
              <a:gdLst/>
              <a:ahLst/>
              <a:rect l="l" t="t" r="r" b="b"/>
              <a:pathLst>
                <a:path w="288" h="192">
                  <a:moveTo>
                    <a:pt x="0" y="0"/>
                  </a:moveTo>
                  <a:cubicBezTo>
                    <a:pt x="72" y="8"/>
                    <a:pt x="144" y="16"/>
                    <a:pt x="192" y="48"/>
                  </a:cubicBezTo>
                  <a:cubicBezTo>
                    <a:pt x="240" y="80"/>
                    <a:pt x="264" y="136"/>
                    <a:pt x="288" y="192"/>
                  </a:cubicBezTo>
                </a:path>
              </a:pathLst>
            </a:custGeom>
            <a:noFill/>
            <a:ln w="9360">
              <a:solidFill>
                <a:schemeClr val="tx1"/>
              </a:solidFill>
              <a:round/>
              <a:tailEnd len="med" type="triangle" w="med"/>
            </a:ln>
          </p:spPr>
          <p:style>
            <a:lnRef idx="0"/>
            <a:fillRef idx="0"/>
            <a:effectRef idx="0"/>
            <a:fontRef idx="minor"/>
          </p:style>
        </p:sp>
        <p:sp>
          <p:nvSpPr>
            <p:cNvPr id="681" name="CustomShape 303"/>
            <p:cNvSpPr/>
            <p:nvPr/>
          </p:nvSpPr>
          <p:spPr>
            <a:xfrm>
              <a:off x="3900600" y="3397320"/>
              <a:ext cx="3485880" cy="323640"/>
            </a:xfrm>
            <a:custGeom>
              <a:avLst/>
              <a:gdLst/>
              <a:ahLst/>
              <a:rect l="l" t="t" r="r" b="b"/>
              <a:pathLst>
                <a:path w="2196" h="204">
                  <a:moveTo>
                    <a:pt x="0" y="60"/>
                  </a:moveTo>
                  <a:cubicBezTo>
                    <a:pt x="279" y="30"/>
                    <a:pt x="558" y="0"/>
                    <a:pt x="924" y="24"/>
                  </a:cubicBezTo>
                  <a:cubicBezTo>
                    <a:pt x="1290" y="48"/>
                    <a:pt x="1743" y="126"/>
                    <a:pt x="2196" y="204"/>
                  </a:cubicBezTo>
                </a:path>
              </a:pathLst>
            </a:custGeom>
            <a:noFill/>
            <a:ln w="9360">
              <a:solidFill>
                <a:schemeClr val="tx1"/>
              </a:solidFill>
              <a:round/>
              <a:tailEnd len="lg" type="triangle" w="med"/>
            </a:ln>
          </p:spPr>
          <p:style>
            <a:lnRef idx="0"/>
            <a:fillRef idx="0"/>
            <a:effectRef idx="0"/>
            <a:fontRef idx="minor"/>
          </p:style>
        </p:sp>
      </p:grpSp>
      <p:grpSp>
        <p:nvGrpSpPr>
          <p:cNvPr id="682" name="Group 304"/>
          <p:cNvGrpSpPr/>
          <p:nvPr/>
        </p:nvGrpSpPr>
        <p:grpSpPr>
          <a:xfrm>
            <a:off x="4062240" y="3081240"/>
            <a:ext cx="3400560" cy="853920"/>
            <a:chOff x="4062240" y="3081240"/>
            <a:chExt cx="3400560" cy="853920"/>
          </a:xfrm>
        </p:grpSpPr>
        <p:sp>
          <p:nvSpPr>
            <p:cNvPr id="683" name="Line 305"/>
            <p:cNvSpPr/>
            <p:nvPr/>
          </p:nvSpPr>
          <p:spPr>
            <a:xfrm>
              <a:off x="5644800" y="3081240"/>
              <a:ext cx="360" cy="198360"/>
            </a:xfrm>
            <a:prstGeom prst="line">
              <a:avLst/>
            </a:prstGeom>
            <a:ln w="12600">
              <a:solidFill>
                <a:schemeClr val="hlink"/>
              </a:solidFill>
              <a:round/>
            </a:ln>
          </p:spPr>
          <p:style>
            <a:lnRef idx="0"/>
            <a:fillRef idx="0"/>
            <a:effectRef idx="0"/>
            <a:fontRef idx="minor"/>
          </p:style>
        </p:sp>
        <p:sp>
          <p:nvSpPr>
            <p:cNvPr id="684" name="Line 306"/>
            <p:cNvSpPr/>
            <p:nvPr/>
          </p:nvSpPr>
          <p:spPr>
            <a:xfrm>
              <a:off x="5641920" y="3282840"/>
              <a:ext cx="833400" cy="547560"/>
            </a:xfrm>
            <a:prstGeom prst="line">
              <a:avLst/>
            </a:prstGeom>
            <a:ln w="9360">
              <a:solidFill>
                <a:schemeClr val="hlink"/>
              </a:solidFill>
              <a:round/>
              <a:tailEnd len="med" type="triangle" w="med"/>
            </a:ln>
          </p:spPr>
          <p:style>
            <a:lnRef idx="0"/>
            <a:fillRef idx="0"/>
            <a:effectRef idx="0"/>
            <a:fontRef idx="minor"/>
          </p:style>
        </p:sp>
        <p:sp>
          <p:nvSpPr>
            <p:cNvPr id="685" name="Line 307"/>
            <p:cNvSpPr/>
            <p:nvPr/>
          </p:nvSpPr>
          <p:spPr>
            <a:xfrm flipH="1">
              <a:off x="5367240" y="3282840"/>
              <a:ext cx="276120" cy="652320"/>
            </a:xfrm>
            <a:prstGeom prst="line">
              <a:avLst/>
            </a:prstGeom>
            <a:ln w="9360">
              <a:solidFill>
                <a:schemeClr val="hlink"/>
              </a:solidFill>
              <a:round/>
              <a:tailEnd len="med" type="triangle" w="med"/>
            </a:ln>
          </p:spPr>
          <p:style>
            <a:lnRef idx="0"/>
            <a:fillRef idx="0"/>
            <a:effectRef idx="0"/>
            <a:fontRef idx="minor"/>
          </p:style>
        </p:sp>
        <p:sp>
          <p:nvSpPr>
            <p:cNvPr id="686" name="CustomShape 308"/>
            <p:cNvSpPr/>
            <p:nvPr/>
          </p:nvSpPr>
          <p:spPr>
            <a:xfrm>
              <a:off x="4062240" y="3287880"/>
              <a:ext cx="1576080" cy="576000"/>
            </a:xfrm>
            <a:custGeom>
              <a:avLst/>
              <a:gdLst/>
              <a:ahLst/>
              <a:rect l="l" t="t" r="r" b="b"/>
              <a:pathLst>
                <a:path w="1071" h="462">
                  <a:moveTo>
                    <a:pt x="1071" y="0"/>
                  </a:moveTo>
                  <a:cubicBezTo>
                    <a:pt x="852" y="5"/>
                    <a:pt x="634" y="10"/>
                    <a:pt x="456" y="87"/>
                  </a:cubicBezTo>
                  <a:cubicBezTo>
                    <a:pt x="278" y="164"/>
                    <a:pt x="139" y="313"/>
                    <a:pt x="0" y="462"/>
                  </a:cubicBezTo>
                </a:path>
              </a:pathLst>
            </a:custGeom>
            <a:noFill/>
            <a:ln w="9360">
              <a:solidFill>
                <a:schemeClr val="hlink"/>
              </a:solidFill>
              <a:round/>
              <a:tailEnd len="lg" type="triangle" w="med"/>
            </a:ln>
          </p:spPr>
          <p:style>
            <a:lnRef idx="0"/>
            <a:fillRef idx="0"/>
            <a:effectRef idx="0"/>
            <a:fontRef idx="minor"/>
          </p:style>
        </p:sp>
        <p:sp>
          <p:nvSpPr>
            <p:cNvPr id="687" name="CustomShape 309"/>
            <p:cNvSpPr/>
            <p:nvPr/>
          </p:nvSpPr>
          <p:spPr>
            <a:xfrm>
              <a:off x="5643720" y="3270240"/>
              <a:ext cx="1819080" cy="355320"/>
            </a:xfrm>
            <a:custGeom>
              <a:avLst/>
              <a:gdLst/>
              <a:ahLst/>
              <a:rect l="l" t="t" r="r" b="b"/>
              <a:pathLst>
                <a:path w="1404" h="512">
                  <a:moveTo>
                    <a:pt x="0" y="29"/>
                  </a:moveTo>
                  <a:cubicBezTo>
                    <a:pt x="319" y="14"/>
                    <a:pt x="639" y="0"/>
                    <a:pt x="873" y="80"/>
                  </a:cubicBezTo>
                  <a:cubicBezTo>
                    <a:pt x="1107" y="160"/>
                    <a:pt x="1316" y="440"/>
                    <a:pt x="1404" y="512"/>
                  </a:cubicBezTo>
                </a:path>
              </a:pathLst>
            </a:custGeom>
            <a:noFill/>
            <a:ln w="9360">
              <a:solidFill>
                <a:schemeClr val="hlink"/>
              </a:solidFill>
              <a:round/>
              <a:tailEnd len="lg" type="triangle" w="med"/>
            </a:ln>
          </p:spPr>
          <p:style>
            <a:lnRef idx="0"/>
            <a:fillRef idx="0"/>
            <a:effectRef idx="0"/>
            <a:fontRef idx="minor"/>
          </p:style>
        </p:sp>
      </p:grpSp>
      <p:grpSp>
        <p:nvGrpSpPr>
          <p:cNvPr id="688" name="Group 310"/>
          <p:cNvGrpSpPr/>
          <p:nvPr/>
        </p:nvGrpSpPr>
        <p:grpSpPr>
          <a:xfrm>
            <a:off x="1028520" y="5542560"/>
            <a:ext cx="245880" cy="242280"/>
            <a:chOff x="1028520" y="5542560"/>
            <a:chExt cx="245880" cy="242280"/>
          </a:xfrm>
        </p:grpSpPr>
        <p:sp>
          <p:nvSpPr>
            <p:cNvPr id="689" name="CustomShape 311"/>
            <p:cNvSpPr/>
            <p:nvPr/>
          </p:nvSpPr>
          <p:spPr>
            <a:xfrm rot="4827000">
              <a:off x="1100160" y="5635440"/>
              <a:ext cx="2664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0" name="CustomShape 312"/>
            <p:cNvSpPr/>
            <p:nvPr/>
          </p:nvSpPr>
          <p:spPr>
            <a:xfrm rot="4827000">
              <a:off x="1045440" y="564264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1" name="CustomShape 313"/>
            <p:cNvSpPr/>
            <p:nvPr/>
          </p:nvSpPr>
          <p:spPr>
            <a:xfrm rot="4827000">
              <a:off x="1052280" y="567504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2" name="CustomShape 314"/>
            <p:cNvSpPr/>
            <p:nvPr/>
          </p:nvSpPr>
          <p:spPr>
            <a:xfrm rot="4827000">
              <a:off x="1107360" y="5667840"/>
              <a:ext cx="25200" cy="55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3" name="CustomShape 315"/>
            <p:cNvSpPr/>
            <p:nvPr/>
          </p:nvSpPr>
          <p:spPr>
            <a:xfrm rot="4827000">
              <a:off x="1143000" y="5659200"/>
              <a:ext cx="17280" cy="172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94" name="CustomShape 316"/>
            <p:cNvSpPr/>
            <p:nvPr/>
          </p:nvSpPr>
          <p:spPr>
            <a:xfrm flipH="1" rot="4827000">
              <a:off x="1148400" y="5676120"/>
              <a:ext cx="17280" cy="154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695" name="CustomShape 317"/>
            <p:cNvSpPr/>
            <p:nvPr/>
          </p:nvSpPr>
          <p:spPr>
            <a:xfrm rot="2439000">
              <a:off x="1166040" y="560628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6" name="CustomShape 318"/>
            <p:cNvSpPr/>
            <p:nvPr/>
          </p:nvSpPr>
          <p:spPr>
            <a:xfrm rot="2439000">
              <a:off x="1206720" y="556056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7" name="CustomShape 319"/>
            <p:cNvSpPr/>
            <p:nvPr/>
          </p:nvSpPr>
          <p:spPr>
            <a:xfrm rot="2439000">
              <a:off x="1147680" y="5587560"/>
              <a:ext cx="2520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8" name="CustomShape 320"/>
            <p:cNvSpPr/>
            <p:nvPr/>
          </p:nvSpPr>
          <p:spPr>
            <a:xfrm rot="2439000">
              <a:off x="1183320" y="5544360"/>
              <a:ext cx="26640" cy="56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699" name="CustomShape 321"/>
            <p:cNvSpPr/>
            <p:nvPr/>
          </p:nvSpPr>
          <p:spPr>
            <a:xfrm flipH="1" rot="7215000">
              <a:off x="1179360" y="5677200"/>
              <a:ext cx="23400" cy="615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00" name="CustomShape 322"/>
            <p:cNvSpPr/>
            <p:nvPr/>
          </p:nvSpPr>
          <p:spPr>
            <a:xfrm flipH="1" rot="7215000">
              <a:off x="1230480" y="5704560"/>
              <a:ext cx="2340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01" name="CustomShape 323"/>
            <p:cNvSpPr/>
            <p:nvPr/>
          </p:nvSpPr>
          <p:spPr>
            <a:xfrm flipH="1" rot="7215000">
              <a:off x="1168560" y="5698080"/>
              <a:ext cx="2340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02" name="CustomShape 324"/>
            <p:cNvSpPr/>
            <p:nvPr/>
          </p:nvSpPr>
          <p:spPr>
            <a:xfrm flipH="1" rot="7215000">
              <a:off x="1216800" y="5727240"/>
              <a:ext cx="23400" cy="6300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grpSp>
        <p:nvGrpSpPr>
          <p:cNvPr id="703" name="Group 325"/>
          <p:cNvGrpSpPr/>
          <p:nvPr/>
        </p:nvGrpSpPr>
        <p:grpSpPr>
          <a:xfrm>
            <a:off x="3633480" y="2968560"/>
            <a:ext cx="3749760" cy="971280"/>
            <a:chOff x="3633480" y="2968560"/>
            <a:chExt cx="3749760" cy="971280"/>
          </a:xfrm>
        </p:grpSpPr>
        <p:sp>
          <p:nvSpPr>
            <p:cNvPr id="704" name="CustomShape 326"/>
            <p:cNvSpPr/>
            <p:nvPr/>
          </p:nvSpPr>
          <p:spPr>
            <a:xfrm>
              <a:off x="3633840" y="2978280"/>
              <a:ext cx="198000" cy="571320"/>
            </a:xfrm>
            <a:custGeom>
              <a:avLst/>
              <a:gdLst/>
              <a:ahLst/>
              <a:rect l="l" t="t" r="r" b="b"/>
              <a:pathLst>
                <a:path w="125" h="360">
                  <a:moveTo>
                    <a:pt x="0" y="0"/>
                  </a:moveTo>
                  <a:cubicBezTo>
                    <a:pt x="45" y="78"/>
                    <a:pt x="91" y="156"/>
                    <a:pt x="108" y="216"/>
                  </a:cubicBezTo>
                  <a:cubicBezTo>
                    <a:pt x="125" y="276"/>
                    <a:pt x="103" y="336"/>
                    <a:pt x="102" y="360"/>
                  </a:cubicBezTo>
                </a:path>
              </a:pathLst>
            </a:custGeom>
            <a:noFill/>
            <a:ln w="9360">
              <a:solidFill>
                <a:srgbClr val="ff0000"/>
              </a:solidFill>
              <a:round/>
              <a:tailEnd len="lg" type="triangle" w="med"/>
            </a:ln>
          </p:spPr>
          <p:style>
            <a:lnRef idx="0"/>
            <a:fillRef idx="0"/>
            <a:effectRef idx="0"/>
            <a:fontRef idx="minor"/>
          </p:style>
        </p:sp>
        <p:sp>
          <p:nvSpPr>
            <p:cNvPr id="705" name="Line 327"/>
            <p:cNvSpPr/>
            <p:nvPr/>
          </p:nvSpPr>
          <p:spPr>
            <a:xfrm>
              <a:off x="3633480" y="2968560"/>
              <a:ext cx="608040" cy="542880"/>
            </a:xfrm>
            <a:prstGeom prst="line">
              <a:avLst/>
            </a:prstGeom>
            <a:ln w="9360">
              <a:solidFill>
                <a:srgbClr val="ff0000"/>
              </a:solidFill>
              <a:round/>
              <a:tailEnd len="lg" type="triangle" w="med"/>
            </a:ln>
          </p:spPr>
          <p:style>
            <a:lnRef idx="0"/>
            <a:fillRef idx="0"/>
            <a:effectRef idx="0"/>
            <a:fontRef idx="minor"/>
          </p:style>
        </p:sp>
        <p:sp>
          <p:nvSpPr>
            <p:cNvPr id="706" name="Line 328"/>
            <p:cNvSpPr/>
            <p:nvPr/>
          </p:nvSpPr>
          <p:spPr>
            <a:xfrm>
              <a:off x="3643200" y="2977920"/>
              <a:ext cx="2800440" cy="961920"/>
            </a:xfrm>
            <a:prstGeom prst="line">
              <a:avLst/>
            </a:prstGeom>
            <a:ln w="9360">
              <a:solidFill>
                <a:srgbClr val="ff0000"/>
              </a:solidFill>
              <a:round/>
              <a:tailEnd len="lg" type="triangle" w="med"/>
            </a:ln>
          </p:spPr>
          <p:style>
            <a:lnRef idx="0"/>
            <a:fillRef idx="0"/>
            <a:effectRef idx="0"/>
            <a:fontRef idx="minor"/>
          </p:style>
        </p:sp>
        <p:sp>
          <p:nvSpPr>
            <p:cNvPr id="707" name="Line 329"/>
            <p:cNvSpPr/>
            <p:nvPr/>
          </p:nvSpPr>
          <p:spPr>
            <a:xfrm>
              <a:off x="3643200" y="2977920"/>
              <a:ext cx="3740040" cy="858960"/>
            </a:xfrm>
            <a:prstGeom prst="line">
              <a:avLst/>
            </a:prstGeom>
            <a:ln w="9360">
              <a:solidFill>
                <a:srgbClr val="ff0000"/>
              </a:solidFill>
              <a:round/>
              <a:tailEnd len="lg" type="triangle" w="med"/>
            </a:ln>
          </p:spPr>
          <p:style>
            <a:lnRef idx="0"/>
            <a:fillRef idx="0"/>
            <a:effectRef idx="0"/>
            <a:fontRef idx="minor"/>
          </p:style>
        </p:sp>
      </p:grpSp>
      <p:sp>
        <p:nvSpPr>
          <p:cNvPr id="708" name="CustomShape 330"/>
          <p:cNvSpPr/>
          <p:nvPr/>
        </p:nvSpPr>
        <p:spPr>
          <a:xfrm flipV="1" rot="21069600">
            <a:off x="1888920" y="2679120"/>
            <a:ext cx="6651360" cy="793440"/>
          </a:xfrm>
          <a:prstGeom prst="arc">
            <a:avLst>
              <a:gd name="adj1" fmla="val 11244630"/>
              <a:gd name="adj2" fmla="val 21457447"/>
            </a:avLst>
          </a:prstGeom>
          <a:noFill/>
          <a:ln w="38160">
            <a:solidFill>
              <a:srgbClr val="4a7ebb"/>
            </a:solidFill>
            <a:round/>
            <a:headEnd len="med" type="triangle" w="med"/>
            <a:tailEnd len="med" type="triangle" w="med"/>
          </a:ln>
        </p:spPr>
        <p:style>
          <a:lnRef idx="1">
            <a:schemeClr val="accent1"/>
          </a:lnRef>
          <a:fillRef idx="0">
            <a:schemeClr val="accent1"/>
          </a:fillRef>
          <a:effectRef idx="0">
            <a:schemeClr val="accent1"/>
          </a:effectRef>
          <a:fontRef idx="minor"/>
        </p:style>
      </p:sp>
      <p:sp>
        <p:nvSpPr>
          <p:cNvPr id="709" name="CustomShape 331"/>
          <p:cNvSpPr/>
          <p:nvPr/>
        </p:nvSpPr>
        <p:spPr>
          <a:xfrm flipV="1">
            <a:off x="3683160" y="2400480"/>
            <a:ext cx="4662000" cy="794880"/>
          </a:xfrm>
          <a:prstGeom prst="arc">
            <a:avLst>
              <a:gd name="adj1" fmla="val 10841436"/>
              <a:gd name="adj2" fmla="val 21506061"/>
            </a:avLst>
          </a:prstGeom>
          <a:noFill/>
          <a:ln w="38160">
            <a:solidFill>
              <a:srgbClr val="4a7ebb"/>
            </a:solidFill>
            <a:round/>
            <a:headEnd len="med" type="triangle" w="med"/>
            <a:tailEnd len="med" type="triangle" w="med"/>
          </a:ln>
        </p:spPr>
        <p:style>
          <a:lnRef idx="1">
            <a:schemeClr val="accent1"/>
          </a:lnRef>
          <a:fillRef idx="0">
            <a:schemeClr val="accent1"/>
          </a:fillRef>
          <a:effectRef idx="0">
            <a:schemeClr val="accent1"/>
          </a:effectRef>
          <a:fontRef idx="minor"/>
        </p:style>
      </p:sp>
      <p:grpSp>
        <p:nvGrpSpPr>
          <p:cNvPr id="710" name="Group 332"/>
          <p:cNvGrpSpPr/>
          <p:nvPr/>
        </p:nvGrpSpPr>
        <p:grpSpPr>
          <a:xfrm>
            <a:off x="4419720" y="914400"/>
            <a:ext cx="3561840" cy="2190240"/>
            <a:chOff x="4419720" y="914400"/>
            <a:chExt cx="3561840" cy="2190240"/>
          </a:xfrm>
        </p:grpSpPr>
        <p:sp>
          <p:nvSpPr>
            <p:cNvPr id="711" name="CustomShape 333"/>
            <p:cNvSpPr/>
            <p:nvPr/>
          </p:nvSpPr>
          <p:spPr>
            <a:xfrm flipH="1" rot="8165400">
              <a:off x="4880520" y="2322720"/>
              <a:ext cx="342720" cy="151920"/>
            </a:xfrm>
            <a:prstGeom prst="chevron">
              <a:avLst>
                <a:gd name="adj" fmla="val 50000"/>
              </a:avLst>
            </a:prstGeom>
            <a:gradFill rotWithShape="0">
              <a:gsLst>
                <a:gs pos="0">
                  <a:srgbClr val="9cc746"/>
                </a:gs>
                <a:gs pos="20000">
                  <a:srgbClr val="9bc348"/>
                </a:gs>
                <a:gs pos="100000">
                  <a:srgbClr val="769535"/>
                </a:gs>
              </a:gsLst>
              <a:lin ang="13560000"/>
            </a:gradFill>
            <a:ln w="9360">
              <a:solidFill>
                <a:srgbClr val="98b954"/>
              </a:solidFill>
              <a:miter/>
            </a:ln>
            <a:effectLst>
              <a:outerShdw dir="5400000" dist="23000" rotWithShape="0">
                <a:srgbClr val="808080">
                  <a:alpha val="35000"/>
                </a:srgbClr>
              </a:outerShdw>
            </a:effectLst>
          </p:spPr>
          <p:style>
            <a:lnRef idx="0"/>
            <a:fillRef idx="0"/>
            <a:effectRef idx="0"/>
            <a:fontRef idx="minor"/>
          </p:style>
        </p:sp>
        <p:sp>
          <p:nvSpPr>
            <p:cNvPr id="712" name="CustomShape 334"/>
            <p:cNvSpPr/>
            <p:nvPr/>
          </p:nvSpPr>
          <p:spPr>
            <a:xfrm>
              <a:off x="5424480" y="1490760"/>
              <a:ext cx="837720" cy="45684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sp>
          <p:nvSpPr>
            <p:cNvPr id="713" name="CustomShape 335"/>
            <p:cNvSpPr/>
            <p:nvPr/>
          </p:nvSpPr>
          <p:spPr>
            <a:xfrm rot="11394000">
              <a:off x="5432760" y="2468520"/>
              <a:ext cx="837720" cy="48240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grpSp>
          <p:nvGrpSpPr>
            <p:cNvPr id="714" name="Group 336"/>
            <p:cNvGrpSpPr/>
            <p:nvPr/>
          </p:nvGrpSpPr>
          <p:grpSpPr>
            <a:xfrm>
              <a:off x="5740920" y="2468160"/>
              <a:ext cx="381960" cy="385920"/>
              <a:chOff x="5740920" y="2468160"/>
              <a:chExt cx="381960" cy="385920"/>
            </a:xfrm>
          </p:grpSpPr>
          <p:sp>
            <p:nvSpPr>
              <p:cNvPr id="715" name="CustomShape 337"/>
              <p:cNvSpPr/>
              <p:nvPr/>
            </p:nvSpPr>
            <p:spPr>
              <a:xfrm rot="14070600">
                <a:off x="5771520" y="2706480"/>
                <a:ext cx="96840" cy="1000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16" name="CustomShape 338"/>
              <p:cNvSpPr/>
              <p:nvPr/>
            </p:nvSpPr>
            <p:spPr>
              <a:xfrm rot="5400000">
                <a:off x="5893920" y="2781000"/>
                <a:ext cx="5580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17" name="CustomShape 339"/>
              <p:cNvSpPr/>
              <p:nvPr/>
            </p:nvSpPr>
            <p:spPr>
              <a:xfrm rot="11694600">
                <a:off x="6017040" y="2610360"/>
                <a:ext cx="94680" cy="97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18" name="CustomShape 340"/>
              <p:cNvSpPr/>
              <p:nvPr/>
            </p:nvSpPr>
            <p:spPr>
              <a:xfrm rot="11692800">
                <a:off x="5967000" y="2486160"/>
                <a:ext cx="94680" cy="968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719" name="CustomShape 341"/>
              <p:cNvSpPr/>
              <p:nvPr/>
            </p:nvSpPr>
            <p:spPr>
              <a:xfrm rot="3252600">
                <a:off x="5954040" y="2689920"/>
                <a:ext cx="5472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20" name="CustomShape 342"/>
              <p:cNvSpPr/>
              <p:nvPr/>
            </p:nvSpPr>
            <p:spPr>
              <a:xfrm rot="14070600">
                <a:off x="5821200" y="2486160"/>
                <a:ext cx="96840" cy="1000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21" name="CustomShape 343"/>
              <p:cNvSpPr/>
              <p:nvPr/>
            </p:nvSpPr>
            <p:spPr>
              <a:xfrm rot="14070600">
                <a:off x="5870160" y="2608560"/>
                <a:ext cx="96840" cy="990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722" name="CustomShape 344"/>
              <p:cNvSpPr/>
              <p:nvPr/>
            </p:nvSpPr>
            <p:spPr>
              <a:xfrm rot="5400000">
                <a:off x="5758200" y="2611440"/>
                <a:ext cx="5580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grpSp>
          <p:nvGrpSpPr>
            <p:cNvPr id="723" name="Group 345"/>
            <p:cNvGrpSpPr/>
            <p:nvPr/>
          </p:nvGrpSpPr>
          <p:grpSpPr>
            <a:xfrm>
              <a:off x="6431760" y="1584360"/>
              <a:ext cx="517680" cy="504360"/>
              <a:chOff x="6431760" y="1584360"/>
              <a:chExt cx="517680" cy="504360"/>
            </a:xfrm>
          </p:grpSpPr>
          <p:sp>
            <p:nvSpPr>
              <p:cNvPr id="724" name="CustomShape 346"/>
              <p:cNvSpPr/>
              <p:nvPr/>
            </p:nvSpPr>
            <p:spPr>
              <a:xfrm rot="1589400">
                <a:off x="6580080" y="17452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25" name="CustomShape 347"/>
              <p:cNvSpPr/>
              <p:nvPr/>
            </p:nvSpPr>
            <p:spPr>
              <a:xfrm rot="1589400">
                <a:off x="6546600" y="180828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26" name="CustomShape 348"/>
              <p:cNvSpPr/>
              <p:nvPr/>
            </p:nvSpPr>
            <p:spPr>
              <a:xfrm rot="1589400">
                <a:off x="6584040" y="182736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27" name="CustomShape 349"/>
              <p:cNvSpPr/>
              <p:nvPr/>
            </p:nvSpPr>
            <p:spPr>
              <a:xfrm rot="1589400">
                <a:off x="6616440" y="176292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28" name="CustomShape 350"/>
              <p:cNvSpPr/>
              <p:nvPr/>
            </p:nvSpPr>
            <p:spPr>
              <a:xfrm rot="1589400">
                <a:off x="6612120" y="1734120"/>
                <a:ext cx="20160" cy="2016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729" name="CustomShape 351"/>
              <p:cNvSpPr/>
              <p:nvPr/>
            </p:nvSpPr>
            <p:spPr>
              <a:xfrm flipH="1" rot="1589400">
                <a:off x="6629760" y="1741320"/>
                <a:ext cx="20160" cy="1872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730" name="CustomShape 352"/>
              <p:cNvSpPr/>
              <p:nvPr/>
            </p:nvSpPr>
            <p:spPr>
              <a:xfrm rot="20801400">
                <a:off x="6594840" y="165744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1" name="CustomShape 353"/>
              <p:cNvSpPr/>
              <p:nvPr/>
            </p:nvSpPr>
            <p:spPr>
              <a:xfrm rot="20801400">
                <a:off x="6580080" y="158688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2" name="CustomShape 354"/>
              <p:cNvSpPr/>
              <p:nvPr/>
            </p:nvSpPr>
            <p:spPr>
              <a:xfrm rot="20801400">
                <a:off x="6566760" y="166356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3" name="CustomShape 355"/>
              <p:cNvSpPr/>
              <p:nvPr/>
            </p:nvSpPr>
            <p:spPr>
              <a:xfrm rot="20801400">
                <a:off x="6548400" y="159516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4" name="CustomShape 356"/>
              <p:cNvSpPr/>
              <p:nvPr/>
            </p:nvSpPr>
            <p:spPr>
              <a:xfrm flipH="1" rot="3977400">
                <a:off x="6673320" y="169740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5" name="CustomShape 357"/>
              <p:cNvSpPr/>
              <p:nvPr/>
            </p:nvSpPr>
            <p:spPr>
              <a:xfrm flipH="1" rot="3977400">
                <a:off x="6739560" y="166932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6" name="CustomShape 358"/>
              <p:cNvSpPr/>
              <p:nvPr/>
            </p:nvSpPr>
            <p:spPr>
              <a:xfrm flipH="1" rot="3977400">
                <a:off x="6687360" y="172476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7" name="CustomShape 359"/>
              <p:cNvSpPr/>
              <p:nvPr/>
            </p:nvSpPr>
            <p:spPr>
              <a:xfrm flipH="1" rot="3977400">
                <a:off x="6748920" y="1683720"/>
                <a:ext cx="29880" cy="727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8" name="CustomShape 360"/>
              <p:cNvSpPr/>
              <p:nvPr/>
            </p:nvSpPr>
            <p:spPr>
              <a:xfrm rot="4458600">
                <a:off x="6729120" y="188172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39" name="CustomShape 361"/>
              <p:cNvSpPr/>
              <p:nvPr/>
            </p:nvSpPr>
            <p:spPr>
              <a:xfrm rot="4458600">
                <a:off x="6658920" y="190044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0" name="CustomShape 362"/>
              <p:cNvSpPr/>
              <p:nvPr/>
            </p:nvSpPr>
            <p:spPr>
              <a:xfrm rot="4458600">
                <a:off x="6673320" y="19414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1" name="CustomShape 363"/>
              <p:cNvSpPr/>
              <p:nvPr/>
            </p:nvSpPr>
            <p:spPr>
              <a:xfrm rot="4458600">
                <a:off x="6741000" y="192060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2" name="CustomShape 364"/>
              <p:cNvSpPr/>
              <p:nvPr/>
            </p:nvSpPr>
            <p:spPr>
              <a:xfrm rot="4458600">
                <a:off x="6781320" y="1901520"/>
                <a:ext cx="20160" cy="2016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743" name="CustomShape 365"/>
              <p:cNvSpPr/>
              <p:nvPr/>
            </p:nvSpPr>
            <p:spPr>
              <a:xfrm flipH="1" rot="4458600">
                <a:off x="6787800" y="1924560"/>
                <a:ext cx="20160" cy="1872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744" name="CustomShape 366"/>
              <p:cNvSpPr/>
              <p:nvPr/>
            </p:nvSpPr>
            <p:spPr>
              <a:xfrm rot="2070000">
                <a:off x="6805440" y="1835280"/>
                <a:ext cx="3132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5" name="CustomShape 367"/>
              <p:cNvSpPr/>
              <p:nvPr/>
            </p:nvSpPr>
            <p:spPr>
              <a:xfrm rot="2070000">
                <a:off x="6843240" y="177948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6" name="CustomShape 368"/>
              <p:cNvSpPr/>
              <p:nvPr/>
            </p:nvSpPr>
            <p:spPr>
              <a:xfrm rot="2070000">
                <a:off x="6780600" y="181764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7" name="CustomShape 369"/>
              <p:cNvSpPr/>
              <p:nvPr/>
            </p:nvSpPr>
            <p:spPr>
              <a:xfrm rot="2070000">
                <a:off x="6818760" y="1758600"/>
                <a:ext cx="29880" cy="709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8" name="CustomShape 370"/>
              <p:cNvSpPr/>
              <p:nvPr/>
            </p:nvSpPr>
            <p:spPr>
              <a:xfrm flipH="1" rot="6846600">
                <a:off x="6830280" y="1921680"/>
                <a:ext cx="29880" cy="72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49" name="CustomShape 371"/>
              <p:cNvSpPr/>
              <p:nvPr/>
            </p:nvSpPr>
            <p:spPr>
              <a:xfrm flipH="1" rot="6846600">
                <a:off x="6895080" y="1952280"/>
                <a:ext cx="29880" cy="72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50" name="CustomShape 372"/>
              <p:cNvSpPr/>
              <p:nvPr/>
            </p:nvSpPr>
            <p:spPr>
              <a:xfrm flipH="1" rot="6846600">
                <a:off x="6818400" y="1950480"/>
                <a:ext cx="29880" cy="72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751" name="CustomShape 373"/>
              <p:cNvSpPr/>
              <p:nvPr/>
            </p:nvSpPr>
            <p:spPr>
              <a:xfrm flipH="1" rot="6846600">
                <a:off x="6879240" y="1969560"/>
                <a:ext cx="29880" cy="7236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nvGrpSpPr>
              <p:cNvPr id="752" name="Group 374"/>
              <p:cNvGrpSpPr/>
              <p:nvPr/>
            </p:nvGrpSpPr>
            <p:grpSpPr>
              <a:xfrm>
                <a:off x="6431760" y="1753560"/>
                <a:ext cx="130680" cy="158400"/>
                <a:chOff x="6431760" y="1753560"/>
                <a:chExt cx="130680" cy="158400"/>
              </a:xfrm>
            </p:grpSpPr>
            <p:sp>
              <p:nvSpPr>
                <p:cNvPr id="753" name="CustomShape 375"/>
                <p:cNvSpPr/>
                <p:nvPr/>
              </p:nvSpPr>
              <p:spPr>
                <a:xfrm rot="1589400">
                  <a:off x="6480720" y="175644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754" name="CustomShape 376"/>
                <p:cNvSpPr/>
                <p:nvPr/>
              </p:nvSpPr>
              <p:spPr>
                <a:xfrm rot="1589400">
                  <a:off x="6445800" y="181836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755" name="CustomShape 377"/>
                <p:cNvSpPr/>
                <p:nvPr/>
              </p:nvSpPr>
              <p:spPr>
                <a:xfrm rot="1589400">
                  <a:off x="6483600" y="183816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756" name="CustomShape 378"/>
                <p:cNvSpPr/>
                <p:nvPr/>
              </p:nvSpPr>
              <p:spPr>
                <a:xfrm rot="1589400">
                  <a:off x="6516720" y="177264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nvGrpSpPr>
              <p:cNvPr id="757" name="Group 379"/>
              <p:cNvGrpSpPr/>
              <p:nvPr/>
            </p:nvGrpSpPr>
            <p:grpSpPr>
              <a:xfrm>
                <a:off x="6636960" y="1977840"/>
                <a:ext cx="159840" cy="110880"/>
                <a:chOff x="6636960" y="1977840"/>
                <a:chExt cx="159840" cy="110880"/>
              </a:xfrm>
            </p:grpSpPr>
            <p:sp>
              <p:nvSpPr>
                <p:cNvPr id="758" name="CustomShape 380"/>
                <p:cNvSpPr/>
                <p:nvPr/>
              </p:nvSpPr>
              <p:spPr>
                <a:xfrm rot="4286400">
                  <a:off x="6728400" y="196776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759" name="CustomShape 381"/>
                <p:cNvSpPr/>
                <p:nvPr/>
              </p:nvSpPr>
              <p:spPr>
                <a:xfrm rot="4286400">
                  <a:off x="6659640" y="198756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760" name="CustomShape 382"/>
                <p:cNvSpPr/>
                <p:nvPr/>
              </p:nvSpPr>
              <p:spPr>
                <a:xfrm rot="4286400">
                  <a:off x="6672600" y="2027880"/>
                  <a:ext cx="29880" cy="709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761" name="CustomShape 383"/>
                <p:cNvSpPr/>
                <p:nvPr/>
              </p:nvSpPr>
              <p:spPr>
                <a:xfrm rot="4286400">
                  <a:off x="6742080" y="2005200"/>
                  <a:ext cx="31320" cy="7092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sp>
          <p:nvSpPr>
            <p:cNvPr id="762" name="CustomShape 384"/>
            <p:cNvSpPr/>
            <p:nvPr/>
          </p:nvSpPr>
          <p:spPr>
            <a:xfrm rot="19033800">
              <a:off x="6759000" y="1600200"/>
              <a:ext cx="228240" cy="228240"/>
            </a:xfrm>
            <a:prstGeom prst="irregularSeal1">
              <a:avLst/>
            </a:prstGeom>
            <a:solidFill>
              <a:srgbClr val="ffff66"/>
            </a:solidFill>
            <a:ln w="9360">
              <a:solidFill>
                <a:srgbClr val="ff6600"/>
              </a:solidFill>
              <a:miter/>
            </a:ln>
          </p:spPr>
          <p:style>
            <a:lnRef idx="0"/>
            <a:fillRef idx="0"/>
            <a:effectRef idx="0"/>
            <a:fontRef idx="minor"/>
          </p:style>
        </p:sp>
        <p:sp>
          <p:nvSpPr>
            <p:cNvPr id="763" name="CustomShape 385"/>
            <p:cNvSpPr/>
            <p:nvPr/>
          </p:nvSpPr>
          <p:spPr>
            <a:xfrm>
              <a:off x="4419720" y="914400"/>
              <a:ext cx="3561840" cy="3952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2000" spc="-1" strike="noStrike" u="sng">
                  <a:solidFill>
                    <a:srgbClr val="ff0000"/>
                  </a:solidFill>
                  <a:uFillTx/>
                  <a:latin typeface="Calibri"/>
                  <a:ea typeface="ＭＳ Ｐゴシック"/>
                </a:rPr>
                <a:t>The “Allergic Effector Unit”</a:t>
              </a:r>
              <a:endParaRPr b="0" lang="en-US" sz="2000" spc="-1" strike="noStrike">
                <a:latin typeface="Arial"/>
              </a:endParaRPr>
            </a:p>
          </p:txBody>
        </p:sp>
        <p:grpSp>
          <p:nvGrpSpPr>
            <p:cNvPr id="764" name="Group 386"/>
            <p:cNvGrpSpPr/>
            <p:nvPr/>
          </p:nvGrpSpPr>
          <p:grpSpPr>
            <a:xfrm>
              <a:off x="5511960" y="2028960"/>
              <a:ext cx="685440" cy="151920"/>
              <a:chOff x="5511960" y="2028960"/>
              <a:chExt cx="685440" cy="151920"/>
            </a:xfrm>
          </p:grpSpPr>
          <p:sp>
            <p:nvSpPr>
              <p:cNvPr id="765" name="CustomShape 387"/>
              <p:cNvSpPr/>
              <p:nvPr/>
            </p:nvSpPr>
            <p:spPr>
              <a:xfrm>
                <a:off x="5511960" y="2028960"/>
                <a:ext cx="307440" cy="15192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766" name="CustomShape 388"/>
              <p:cNvSpPr/>
              <p:nvPr/>
            </p:nvSpPr>
            <p:spPr>
              <a:xfrm>
                <a:off x="5854680" y="2028960"/>
                <a:ext cx="342720" cy="151920"/>
              </a:xfrm>
              <a:prstGeom prst="chevron">
                <a:avLst>
                  <a:gd name="adj" fmla="val 50000"/>
                </a:avLst>
              </a:prstGeom>
              <a:gradFill rotWithShape="0">
                <a:gsLst>
                  <a:gs pos="0">
                    <a:srgbClr val="769535"/>
                  </a:gs>
                  <a:gs pos="80000">
                    <a:srgbClr val="9bc348"/>
                  </a:gs>
                  <a:gs pos="100000">
                    <a:srgbClr val="9cc746"/>
                  </a:gs>
                </a:gsLst>
                <a:lin ang="16200000"/>
              </a:gradFill>
              <a:ln w="9360">
                <a:solidFill>
                  <a:srgbClr val="98b954"/>
                </a:solidFill>
                <a:miter/>
              </a:ln>
              <a:effectLst>
                <a:outerShdw blurRad="63500" dir="5400000" dist="23000" rotWithShape="0">
                  <a:srgbClr val="000000">
                    <a:alpha val="35000"/>
                  </a:srgbClr>
                </a:outerShdw>
              </a:effectLst>
            </p:spPr>
            <p:style>
              <a:lnRef idx="0"/>
              <a:fillRef idx="0"/>
              <a:effectRef idx="0"/>
              <a:fontRef idx="minor"/>
            </p:style>
          </p:sp>
        </p:grpSp>
        <p:grpSp>
          <p:nvGrpSpPr>
            <p:cNvPr id="767" name="Group 389"/>
            <p:cNvGrpSpPr/>
            <p:nvPr/>
          </p:nvGrpSpPr>
          <p:grpSpPr>
            <a:xfrm>
              <a:off x="5504040" y="2248560"/>
              <a:ext cx="684000" cy="153360"/>
              <a:chOff x="5504040" y="2248560"/>
              <a:chExt cx="684000" cy="153360"/>
            </a:xfrm>
          </p:grpSpPr>
          <p:sp>
            <p:nvSpPr>
              <p:cNvPr id="768" name="CustomShape 390"/>
              <p:cNvSpPr/>
              <p:nvPr/>
            </p:nvSpPr>
            <p:spPr>
              <a:xfrm rot="10800000">
                <a:off x="5880600" y="2248560"/>
                <a:ext cx="307440" cy="151920"/>
              </a:xfrm>
              <a:prstGeom prst="homePlate">
                <a:avLst>
                  <a:gd name="adj" fmla="val 50001"/>
                </a:avLst>
              </a:prstGeom>
              <a:solidFill>
                <a:schemeClr val="accent6">
                  <a:lumMod val="75000"/>
                </a:schemeClr>
              </a:solidFill>
              <a:ln w="25560">
                <a:solidFill>
                  <a:srgbClr val="c00000"/>
                </a:solidFill>
                <a:miter/>
              </a:ln>
            </p:spPr>
            <p:style>
              <a:lnRef idx="0"/>
              <a:fillRef idx="0"/>
              <a:effectRef idx="0"/>
              <a:fontRef idx="minor"/>
            </p:style>
          </p:sp>
          <p:sp>
            <p:nvSpPr>
              <p:cNvPr id="769" name="CustomShape 391"/>
              <p:cNvSpPr/>
              <p:nvPr/>
            </p:nvSpPr>
            <p:spPr>
              <a:xfrm rot="10800000">
                <a:off x="5504040" y="2250000"/>
                <a:ext cx="342720" cy="151920"/>
              </a:xfrm>
              <a:prstGeom prst="chevron">
                <a:avLst>
                  <a:gd name="adj" fmla="val 50000"/>
                </a:avLst>
              </a:prstGeom>
              <a:solidFill>
                <a:srgbClr val="ffc000"/>
              </a:solidFill>
              <a:ln w="9360">
                <a:solidFill>
                  <a:schemeClr val="accent6">
                    <a:lumMod val="75000"/>
                  </a:schemeClr>
                </a:solidFill>
                <a:miter/>
              </a:ln>
              <a:effectLst>
                <a:outerShdw dir="5400000" dist="23000" rotWithShape="0">
                  <a:srgbClr val="808080">
                    <a:alpha val="35000"/>
                  </a:srgbClr>
                </a:outerShdw>
              </a:effectLst>
            </p:spPr>
            <p:style>
              <a:lnRef idx="0"/>
              <a:fillRef idx="0"/>
              <a:effectRef idx="0"/>
              <a:fontRef idx="minor"/>
            </p:style>
          </p:sp>
        </p:grpSp>
        <p:grpSp>
          <p:nvGrpSpPr>
            <p:cNvPr id="770" name="Group 392"/>
            <p:cNvGrpSpPr/>
            <p:nvPr/>
          </p:nvGrpSpPr>
          <p:grpSpPr>
            <a:xfrm>
              <a:off x="5074560" y="1925280"/>
              <a:ext cx="624240" cy="618120"/>
              <a:chOff x="5074560" y="1925280"/>
              <a:chExt cx="624240" cy="618120"/>
            </a:xfrm>
          </p:grpSpPr>
          <p:sp>
            <p:nvSpPr>
              <p:cNvPr id="771" name="CustomShape 393"/>
              <p:cNvSpPr/>
              <p:nvPr/>
            </p:nvSpPr>
            <p:spPr>
              <a:xfrm rot="5491800">
                <a:off x="5090400" y="1926000"/>
                <a:ext cx="592200" cy="608760"/>
              </a:xfrm>
              <a:custGeom>
                <a:avLst/>
                <a:gdLst/>
                <a:ahLst/>
                <a:rect l="l" t="t" r="r" b="b"/>
                <a:pathLst>
                  <a:path w="641" h="631">
                    <a:moveTo>
                      <a:pt x="3" y="283"/>
                    </a:moveTo>
                    <a:cubicBezTo>
                      <a:pt x="6" y="217"/>
                      <a:pt x="6" y="128"/>
                      <a:pt x="75" y="86"/>
                    </a:cubicBezTo>
                    <a:cubicBezTo>
                      <a:pt x="144" y="44"/>
                      <a:pt x="326" y="0"/>
                      <a:pt x="417" y="32"/>
                    </a:cubicBezTo>
                    <a:cubicBezTo>
                      <a:pt x="508" y="64"/>
                      <a:pt x="605" y="197"/>
                      <a:pt x="623" y="278"/>
                    </a:cubicBezTo>
                    <a:cubicBezTo>
                      <a:pt x="641" y="359"/>
                      <a:pt x="589" y="459"/>
                      <a:pt x="525" y="517"/>
                    </a:cubicBezTo>
                    <a:cubicBezTo>
                      <a:pt x="461" y="575"/>
                      <a:pt x="314" y="631"/>
                      <a:pt x="236" y="625"/>
                    </a:cubicBezTo>
                    <a:cubicBezTo>
                      <a:pt x="159" y="620"/>
                      <a:pt x="96" y="539"/>
                      <a:pt x="57" y="482"/>
                    </a:cubicBezTo>
                    <a:cubicBezTo>
                      <a:pt x="18" y="425"/>
                      <a:pt x="0" y="349"/>
                      <a:pt x="3" y="283"/>
                    </a:cubicBezTo>
                    <a:close/>
                  </a:path>
                </a:pathLst>
              </a:custGeom>
              <a:gradFill rotWithShape="0">
                <a:gsLst>
                  <a:gs pos="0">
                    <a:srgbClr val="ff3737"/>
                  </a:gs>
                  <a:gs pos="100000">
                    <a:srgbClr val="ffd9d9"/>
                  </a:gs>
                </a:gsLst>
                <a:lin ang="12576000"/>
              </a:gradFill>
              <a:ln w="9360">
                <a:solidFill>
                  <a:srgbClr val="993366"/>
                </a:solidFill>
                <a:round/>
              </a:ln>
            </p:spPr>
            <p:style>
              <a:lnRef idx="0"/>
              <a:fillRef idx="0"/>
              <a:effectRef idx="0"/>
              <a:fontRef idx="minor"/>
            </p:style>
          </p:sp>
          <p:sp>
            <p:nvSpPr>
              <p:cNvPr id="772" name="CustomShape 394"/>
              <p:cNvSpPr/>
              <p:nvPr/>
            </p:nvSpPr>
            <p:spPr>
              <a:xfrm rot="19909200">
                <a:off x="5192280" y="2150280"/>
                <a:ext cx="429840" cy="309960"/>
              </a:xfrm>
              <a:custGeom>
                <a:avLst/>
                <a:gdLst/>
                <a:ahLst/>
                <a:rect l="l" t="t" r="r" b="b"/>
                <a:pathLst>
                  <a:path w="480" h="347">
                    <a:moveTo>
                      <a:pt x="14" y="162"/>
                    </a:moveTo>
                    <a:cubicBezTo>
                      <a:pt x="0" y="107"/>
                      <a:pt x="92" y="0"/>
                      <a:pt x="125" y="6"/>
                    </a:cubicBezTo>
                    <a:cubicBezTo>
                      <a:pt x="158" y="12"/>
                      <a:pt x="176" y="197"/>
                      <a:pt x="212" y="199"/>
                    </a:cubicBezTo>
                    <a:cubicBezTo>
                      <a:pt x="248" y="201"/>
                      <a:pt x="303" y="17"/>
                      <a:pt x="344" y="20"/>
                    </a:cubicBezTo>
                    <a:cubicBezTo>
                      <a:pt x="385" y="23"/>
                      <a:pt x="480" y="165"/>
                      <a:pt x="458" y="218"/>
                    </a:cubicBezTo>
                    <a:cubicBezTo>
                      <a:pt x="436" y="271"/>
                      <a:pt x="285" y="347"/>
                      <a:pt x="211" y="338"/>
                    </a:cubicBezTo>
                    <a:cubicBezTo>
                      <a:pt x="137" y="329"/>
                      <a:pt x="28" y="217"/>
                      <a:pt x="14" y="162"/>
                    </a:cubicBezTo>
                    <a:close/>
                  </a:path>
                </a:pathLst>
              </a:custGeom>
              <a:gradFill rotWithShape="0">
                <a:gsLst>
                  <a:gs pos="0">
                    <a:srgbClr val="cc0000"/>
                  </a:gs>
                  <a:gs pos="100000">
                    <a:srgbClr val="e06565"/>
                  </a:gs>
                </a:gsLst>
                <a:lin ang="5400000"/>
              </a:gradFill>
              <a:ln w="9360">
                <a:solidFill>
                  <a:srgbClr val="993366"/>
                </a:solidFill>
                <a:round/>
              </a:ln>
            </p:spPr>
            <p:style>
              <a:lnRef idx="0"/>
              <a:fillRef idx="0"/>
              <a:effectRef idx="0"/>
              <a:fontRef idx="minor"/>
            </p:style>
          </p:sp>
          <p:sp>
            <p:nvSpPr>
              <p:cNvPr id="773" name="CustomShape 395"/>
              <p:cNvSpPr/>
              <p:nvPr/>
            </p:nvSpPr>
            <p:spPr>
              <a:xfrm rot="19909200">
                <a:off x="5280480" y="2127240"/>
                <a:ext cx="81360" cy="810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774" name="CustomShape 396"/>
              <p:cNvSpPr/>
              <p:nvPr/>
            </p:nvSpPr>
            <p:spPr>
              <a:xfrm rot="19909200">
                <a:off x="5160240" y="2096640"/>
                <a:ext cx="80280" cy="388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775" name="CustomShape 397"/>
              <p:cNvSpPr/>
              <p:nvPr/>
            </p:nvSpPr>
            <p:spPr>
              <a:xfrm rot="17485200">
                <a:off x="5369040" y="2034360"/>
                <a:ext cx="81000" cy="810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776" name="CustomShape 398"/>
              <p:cNvSpPr/>
              <p:nvPr/>
            </p:nvSpPr>
            <p:spPr>
              <a:xfrm rot="17485200">
                <a:off x="5117040" y="2168280"/>
                <a:ext cx="81000" cy="802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777" name="CustomShape 399"/>
              <p:cNvSpPr/>
              <p:nvPr/>
            </p:nvSpPr>
            <p:spPr>
              <a:xfrm rot="9109200">
                <a:off x="5331240" y="1971360"/>
                <a:ext cx="46080" cy="730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778" name="CustomShape 400"/>
              <p:cNvSpPr/>
              <p:nvPr/>
            </p:nvSpPr>
            <p:spPr>
              <a:xfrm rot="19909200">
                <a:off x="5213160" y="2001960"/>
                <a:ext cx="81360" cy="810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779" name="CustomShape 401"/>
              <p:cNvSpPr/>
              <p:nvPr/>
            </p:nvSpPr>
            <p:spPr>
              <a:xfrm rot="19909200">
                <a:off x="5296680" y="2072160"/>
                <a:ext cx="81360" cy="802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780" name="CustomShape 402"/>
              <p:cNvSpPr/>
              <p:nvPr/>
            </p:nvSpPr>
            <p:spPr>
              <a:xfrm rot="11361600">
                <a:off x="5217480" y="2127600"/>
                <a:ext cx="46080" cy="730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grpSp>
        <p:grpSp>
          <p:nvGrpSpPr>
            <p:cNvPr id="781" name="Group 403"/>
            <p:cNvGrpSpPr/>
            <p:nvPr/>
          </p:nvGrpSpPr>
          <p:grpSpPr>
            <a:xfrm>
              <a:off x="5889600" y="1726920"/>
              <a:ext cx="968400" cy="984960"/>
              <a:chOff x="5889600" y="1726920"/>
              <a:chExt cx="968400" cy="984960"/>
            </a:xfrm>
          </p:grpSpPr>
          <p:sp>
            <p:nvSpPr>
              <p:cNvPr id="782" name="CustomShape 404"/>
              <p:cNvSpPr/>
              <p:nvPr/>
            </p:nvSpPr>
            <p:spPr>
              <a:xfrm rot="11861400">
                <a:off x="5991480" y="1824120"/>
                <a:ext cx="764280" cy="79020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5400000"/>
              </a:gradFill>
              <a:ln w="9360">
                <a:solidFill>
                  <a:srgbClr val="3333cc"/>
                </a:solidFill>
                <a:round/>
              </a:ln>
            </p:spPr>
            <p:style>
              <a:lnRef idx="0"/>
              <a:fillRef idx="0"/>
              <a:effectRef idx="0"/>
              <a:fontRef idx="minor"/>
            </p:style>
          </p:sp>
          <p:sp>
            <p:nvSpPr>
              <p:cNvPr id="783" name="CustomShape 405"/>
              <p:cNvSpPr/>
              <p:nvPr/>
            </p:nvSpPr>
            <p:spPr>
              <a:xfrm rot="13177200">
                <a:off x="6151680" y="1912320"/>
                <a:ext cx="509760" cy="48564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6714000"/>
              </a:gradFill>
              <a:ln w="9360">
                <a:solidFill>
                  <a:srgbClr val="3333cc"/>
                </a:solidFill>
                <a:round/>
              </a:ln>
            </p:spPr>
            <p:style>
              <a:lnRef idx="0"/>
              <a:fillRef idx="0"/>
              <a:effectRef idx="0"/>
              <a:fontRef idx="minor"/>
            </p:style>
          </p:sp>
          <p:sp>
            <p:nvSpPr>
              <p:cNvPr id="784" name="CustomShape 406"/>
              <p:cNvSpPr/>
              <p:nvPr/>
            </p:nvSpPr>
            <p:spPr>
              <a:xfrm rot="4334400">
                <a:off x="6130440" y="243144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85" name="CustomShape 407"/>
              <p:cNvSpPr/>
              <p:nvPr/>
            </p:nvSpPr>
            <p:spPr>
              <a:xfrm rot="17261400">
                <a:off x="6101640" y="215820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86" name="CustomShape 408"/>
              <p:cNvSpPr/>
              <p:nvPr/>
            </p:nvSpPr>
            <p:spPr>
              <a:xfrm rot="1956600">
                <a:off x="6059880" y="2220120"/>
                <a:ext cx="86400" cy="896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87" name="CustomShape 409"/>
              <p:cNvSpPr/>
              <p:nvPr/>
            </p:nvSpPr>
            <p:spPr>
              <a:xfrm rot="1955400">
                <a:off x="6068520" y="2342880"/>
                <a:ext cx="86400" cy="885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788" name="CustomShape 410"/>
              <p:cNvSpPr/>
              <p:nvPr/>
            </p:nvSpPr>
            <p:spPr>
              <a:xfrm rot="15115800">
                <a:off x="6303960" y="241056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89" name="CustomShape 411"/>
              <p:cNvSpPr/>
              <p:nvPr/>
            </p:nvSpPr>
            <p:spPr>
              <a:xfrm rot="4334400">
                <a:off x="6194160" y="237996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90" name="CustomShape 412"/>
              <p:cNvSpPr/>
              <p:nvPr/>
            </p:nvSpPr>
            <p:spPr>
              <a:xfrm rot="4334400">
                <a:off x="6130800" y="2290320"/>
                <a:ext cx="88560" cy="903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791" name="CustomShape 413"/>
              <p:cNvSpPr/>
              <p:nvPr/>
            </p:nvSpPr>
            <p:spPr>
              <a:xfrm rot="17261400">
                <a:off x="6289200" y="245340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92" name="CustomShape 414"/>
              <p:cNvSpPr/>
              <p:nvPr/>
            </p:nvSpPr>
            <p:spPr>
              <a:xfrm rot="4334400">
                <a:off x="6383880" y="249048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93" name="CustomShape 415"/>
              <p:cNvSpPr/>
              <p:nvPr/>
            </p:nvSpPr>
            <p:spPr>
              <a:xfrm rot="15115800">
                <a:off x="6581880" y="239976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94" name="CustomShape 416"/>
              <p:cNvSpPr/>
              <p:nvPr/>
            </p:nvSpPr>
            <p:spPr>
              <a:xfrm rot="4334400">
                <a:off x="6457680" y="241452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95" name="CustomShape 417"/>
              <p:cNvSpPr/>
              <p:nvPr/>
            </p:nvSpPr>
            <p:spPr>
              <a:xfrm rot="17261400">
                <a:off x="6567120" y="244260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96" name="CustomShape 418"/>
              <p:cNvSpPr/>
              <p:nvPr/>
            </p:nvSpPr>
            <p:spPr>
              <a:xfrm rot="4334400">
                <a:off x="6546240" y="229320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97" name="CustomShape 419"/>
              <p:cNvSpPr/>
              <p:nvPr/>
            </p:nvSpPr>
            <p:spPr>
              <a:xfrm rot="15115800">
                <a:off x="6668640" y="2302920"/>
                <a:ext cx="5004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798" name="CustomShape 420"/>
              <p:cNvSpPr/>
              <p:nvPr/>
            </p:nvSpPr>
            <p:spPr>
              <a:xfrm rot="4334400">
                <a:off x="6367680" y="2385720"/>
                <a:ext cx="88560" cy="914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799" name="CustomShape 421"/>
              <p:cNvSpPr/>
              <p:nvPr/>
            </p:nvSpPr>
            <p:spPr>
              <a:xfrm rot="17261400">
                <a:off x="6653880" y="2345760"/>
                <a:ext cx="51120" cy="824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grpSp>
          <p:nvGrpSpPr>
            <p:cNvPr id="800" name="Group 422"/>
            <p:cNvGrpSpPr/>
            <p:nvPr/>
          </p:nvGrpSpPr>
          <p:grpSpPr>
            <a:xfrm>
              <a:off x="5664600" y="1553760"/>
              <a:ext cx="381960" cy="385920"/>
              <a:chOff x="5664600" y="1553760"/>
              <a:chExt cx="381960" cy="385920"/>
            </a:xfrm>
          </p:grpSpPr>
          <p:sp>
            <p:nvSpPr>
              <p:cNvPr id="801" name="CustomShape 423"/>
              <p:cNvSpPr/>
              <p:nvPr/>
            </p:nvSpPr>
            <p:spPr>
              <a:xfrm rot="14070600">
                <a:off x="5695560" y="1792080"/>
                <a:ext cx="96840" cy="1000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802" name="CustomShape 424"/>
              <p:cNvSpPr/>
              <p:nvPr/>
            </p:nvSpPr>
            <p:spPr>
              <a:xfrm rot="5400000">
                <a:off x="5817960" y="1866600"/>
                <a:ext cx="5580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803" name="CustomShape 425"/>
              <p:cNvSpPr/>
              <p:nvPr/>
            </p:nvSpPr>
            <p:spPr>
              <a:xfrm rot="11694600">
                <a:off x="5940720" y="1695960"/>
                <a:ext cx="94680" cy="97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804" name="CustomShape 426"/>
              <p:cNvSpPr/>
              <p:nvPr/>
            </p:nvSpPr>
            <p:spPr>
              <a:xfrm rot="11692800">
                <a:off x="5891040" y="1571760"/>
                <a:ext cx="94680" cy="968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805" name="CustomShape 427"/>
              <p:cNvSpPr/>
              <p:nvPr/>
            </p:nvSpPr>
            <p:spPr>
              <a:xfrm rot="3252600">
                <a:off x="5878080" y="1775520"/>
                <a:ext cx="5472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806" name="CustomShape 428"/>
              <p:cNvSpPr/>
              <p:nvPr/>
            </p:nvSpPr>
            <p:spPr>
              <a:xfrm rot="14070600">
                <a:off x="5745240" y="1571760"/>
                <a:ext cx="96840" cy="1000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807" name="CustomShape 429"/>
              <p:cNvSpPr/>
              <p:nvPr/>
            </p:nvSpPr>
            <p:spPr>
              <a:xfrm rot="14070600">
                <a:off x="5793840" y="1694160"/>
                <a:ext cx="96840" cy="990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808" name="CustomShape 430"/>
              <p:cNvSpPr/>
              <p:nvPr/>
            </p:nvSpPr>
            <p:spPr>
              <a:xfrm rot="5400000">
                <a:off x="5681880" y="1697040"/>
                <a:ext cx="55800" cy="90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grpSp>
        <p:sp>
          <p:nvSpPr>
            <p:cNvPr id="809" name="CustomShape 431"/>
            <p:cNvSpPr/>
            <p:nvPr/>
          </p:nvSpPr>
          <p:spPr>
            <a:xfrm>
              <a:off x="5062680" y="1392120"/>
              <a:ext cx="2253960" cy="1712520"/>
            </a:xfrm>
            <a:prstGeom prst="rect">
              <a:avLst/>
            </a:prstGeom>
            <a:noFill/>
            <a:ln w="9360">
              <a:solidFill>
                <a:schemeClr val="hlink"/>
              </a:solidFill>
              <a:miter/>
            </a:ln>
          </p:spPr>
          <p:style>
            <a:lnRef idx="0"/>
            <a:fillRef idx="0"/>
            <a:effectRef idx="0"/>
            <a:fontRef idx="minor"/>
          </p:style>
        </p:sp>
        <p:sp>
          <p:nvSpPr>
            <p:cNvPr id="810" name="CustomShape 432"/>
            <p:cNvSpPr/>
            <p:nvPr/>
          </p:nvSpPr>
          <p:spPr>
            <a:xfrm>
              <a:off x="5786280" y="2268360"/>
              <a:ext cx="377640" cy="196920"/>
            </a:xfrm>
            <a:prstGeom prst="rect">
              <a:avLst/>
            </a:prstGeom>
            <a:noFill/>
            <a:ln>
              <a:noFill/>
            </a:ln>
          </p:spPr>
          <p:style>
            <a:lnRef idx="0"/>
            <a:fillRef idx="0"/>
            <a:effectRef idx="0"/>
            <a:fontRef idx="minor"/>
          </p:style>
          <p:txBody>
            <a:bodyPr lIns="90000" rIns="90000" tIns="45000" bIns="45000"/>
            <a:p>
              <a:pPr>
                <a:lnSpc>
                  <a:spcPct val="100000"/>
                </a:lnSpc>
              </a:pPr>
              <a:r>
                <a:rPr b="1" lang="en-US" sz="700" spc="-1" strike="noStrike">
                  <a:solidFill>
                    <a:srgbClr val="4f6228"/>
                  </a:solidFill>
                  <a:latin typeface="Calibri"/>
                </a:rPr>
                <a:t>CD48</a:t>
              </a:r>
              <a:endParaRPr b="0" lang="en-US" sz="700" spc="-1" strike="noStrike">
                <a:latin typeface="Arial"/>
              </a:endParaRPr>
            </a:p>
          </p:txBody>
        </p:sp>
        <p:sp>
          <p:nvSpPr>
            <p:cNvPr id="811" name="CustomShape 433"/>
            <p:cNvSpPr/>
            <p:nvPr/>
          </p:nvSpPr>
          <p:spPr>
            <a:xfrm>
              <a:off x="5523480" y="2239920"/>
              <a:ext cx="342720" cy="2120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800" spc="-1" strike="noStrike">
                  <a:solidFill>
                    <a:srgbClr val="254061"/>
                  </a:solidFill>
                  <a:latin typeface="Calibri"/>
                </a:rPr>
                <a:t>2B4</a:t>
              </a:r>
              <a:endParaRPr b="0" lang="en-US" sz="800" spc="-1" strike="noStrike">
                <a:latin typeface="Arial"/>
              </a:endParaRPr>
            </a:p>
          </p:txBody>
        </p:sp>
        <p:sp>
          <p:nvSpPr>
            <p:cNvPr id="812" name="CustomShape 434"/>
            <p:cNvSpPr/>
            <p:nvPr/>
          </p:nvSpPr>
          <p:spPr>
            <a:xfrm rot="18935400">
              <a:off x="4816800" y="2296440"/>
              <a:ext cx="402120" cy="211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800" spc="-1" strike="noStrike">
                  <a:solidFill>
                    <a:srgbClr val="4f6228"/>
                  </a:solidFill>
                  <a:latin typeface="Calibri"/>
                </a:rPr>
                <a:t>CD48</a:t>
              </a:r>
              <a:endParaRPr b="0" lang="en-US" sz="800" spc="-1" strike="noStrike">
                <a:latin typeface="Arial"/>
              </a:endParaRPr>
            </a:p>
          </p:txBody>
        </p:sp>
      </p:grpSp>
      <p:grpSp>
        <p:nvGrpSpPr>
          <p:cNvPr id="813" name="Group 435"/>
          <p:cNvGrpSpPr/>
          <p:nvPr/>
        </p:nvGrpSpPr>
        <p:grpSpPr>
          <a:xfrm>
            <a:off x="3733920" y="4525920"/>
            <a:ext cx="5560560" cy="1980720"/>
            <a:chOff x="3733920" y="4525920"/>
            <a:chExt cx="5560560" cy="1980720"/>
          </a:xfrm>
        </p:grpSpPr>
        <p:sp>
          <p:nvSpPr>
            <p:cNvPr id="814" name="CustomShape 436"/>
            <p:cNvSpPr/>
            <p:nvPr/>
          </p:nvSpPr>
          <p:spPr>
            <a:xfrm>
              <a:off x="6252120" y="4602960"/>
              <a:ext cx="2919240" cy="1903680"/>
            </a:xfrm>
            <a:custGeom>
              <a:avLst/>
              <a:gdLst/>
              <a:ahLst/>
              <a:rect l="l" t="t" r="r" b="b"/>
              <a:pathLst>
                <a:path w="2049" h="1203">
                  <a:moveTo>
                    <a:pt x="0" y="0"/>
                  </a:moveTo>
                  <a:cubicBezTo>
                    <a:pt x="114" y="20"/>
                    <a:pt x="376" y="88"/>
                    <a:pt x="686" y="119"/>
                  </a:cubicBezTo>
                  <a:cubicBezTo>
                    <a:pt x="996" y="150"/>
                    <a:pt x="1677" y="96"/>
                    <a:pt x="1863" y="186"/>
                  </a:cubicBezTo>
                  <a:cubicBezTo>
                    <a:pt x="2049" y="276"/>
                    <a:pt x="1842" y="510"/>
                    <a:pt x="1804" y="661"/>
                  </a:cubicBezTo>
                  <a:cubicBezTo>
                    <a:pt x="1766" y="812"/>
                    <a:pt x="1936" y="1203"/>
                    <a:pt x="1635" y="1093"/>
                  </a:cubicBezTo>
                  <a:cubicBezTo>
                    <a:pt x="1334" y="983"/>
                    <a:pt x="341" y="228"/>
                    <a:pt x="0" y="0"/>
                  </a:cubicBezTo>
                  <a:close/>
                </a:path>
              </a:pathLst>
            </a:custGeom>
            <a:solidFill>
              <a:srgbClr val="ffff66"/>
            </a:solidFill>
            <a:ln w="9360">
              <a:solidFill>
                <a:schemeClr val="tx1"/>
              </a:solidFill>
              <a:round/>
            </a:ln>
          </p:spPr>
          <p:style>
            <a:lnRef idx="0"/>
            <a:fillRef idx="0"/>
            <a:effectRef idx="0"/>
            <a:fontRef idx="minor"/>
          </p:style>
        </p:sp>
        <p:sp>
          <p:nvSpPr>
            <p:cNvPr id="815" name="CustomShape 437"/>
            <p:cNvSpPr/>
            <p:nvPr/>
          </p:nvSpPr>
          <p:spPr>
            <a:xfrm>
              <a:off x="3746880" y="4592520"/>
              <a:ext cx="5248440" cy="1770120"/>
            </a:xfrm>
            <a:custGeom>
              <a:avLst/>
              <a:gdLst/>
              <a:ahLst/>
              <a:rect l="l" t="t" r="r" b="b"/>
              <a:pathLst>
                <a:path w="3699" h="1189">
                  <a:moveTo>
                    <a:pt x="0" y="1163"/>
                  </a:moveTo>
                  <a:cubicBezTo>
                    <a:pt x="303" y="970"/>
                    <a:pt x="1200" y="0"/>
                    <a:pt x="1816" y="4"/>
                  </a:cubicBezTo>
                  <a:cubicBezTo>
                    <a:pt x="2432" y="8"/>
                    <a:pt x="3307" y="942"/>
                    <a:pt x="3699" y="1189"/>
                  </a:cubicBezTo>
                </a:path>
              </a:pathLst>
            </a:custGeom>
            <a:solidFill>
              <a:srgbClr val="ffcc00"/>
            </a:solidFill>
            <a:ln w="9360">
              <a:solidFill>
                <a:schemeClr val="tx1"/>
              </a:solidFill>
              <a:round/>
            </a:ln>
          </p:spPr>
          <p:style>
            <a:lnRef idx="0"/>
            <a:fillRef idx="0"/>
            <a:effectRef idx="0"/>
            <a:fontRef idx="minor"/>
          </p:style>
        </p:sp>
        <p:sp>
          <p:nvSpPr>
            <p:cNvPr id="816" name="CustomShape 438"/>
            <p:cNvSpPr/>
            <p:nvPr/>
          </p:nvSpPr>
          <p:spPr>
            <a:xfrm>
              <a:off x="3733920" y="4525920"/>
              <a:ext cx="2529360" cy="1837080"/>
            </a:xfrm>
            <a:custGeom>
              <a:avLst/>
              <a:gdLst/>
              <a:ahLst/>
              <a:rect l="l" t="t" r="r" b="b"/>
              <a:pathLst>
                <a:path w="1920" h="1220">
                  <a:moveTo>
                    <a:pt x="0" y="1220"/>
                  </a:moveTo>
                  <a:cubicBezTo>
                    <a:pt x="112" y="700"/>
                    <a:pt x="181" y="136"/>
                    <a:pt x="336" y="68"/>
                  </a:cubicBezTo>
                  <a:cubicBezTo>
                    <a:pt x="491" y="0"/>
                    <a:pt x="663" y="620"/>
                    <a:pt x="927" y="812"/>
                  </a:cubicBezTo>
                  <a:cubicBezTo>
                    <a:pt x="1191" y="1004"/>
                    <a:pt x="1713" y="1135"/>
                    <a:pt x="1920" y="1220"/>
                  </a:cubicBezTo>
                </a:path>
              </a:pathLst>
            </a:custGeom>
            <a:solidFill>
              <a:srgbClr val="ff9900"/>
            </a:solidFill>
            <a:ln w="9360">
              <a:solidFill>
                <a:schemeClr val="tx1"/>
              </a:solidFill>
              <a:round/>
            </a:ln>
          </p:spPr>
          <p:style>
            <a:lnRef idx="0"/>
            <a:fillRef idx="0"/>
            <a:effectRef idx="0"/>
            <a:fontRef idx="minor"/>
          </p:style>
        </p:sp>
        <p:sp>
          <p:nvSpPr>
            <p:cNvPr id="817" name="CustomShape 439"/>
            <p:cNvSpPr/>
            <p:nvPr/>
          </p:nvSpPr>
          <p:spPr>
            <a:xfrm>
              <a:off x="3885840" y="5898240"/>
              <a:ext cx="2208960" cy="30348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Calibri"/>
                  <a:ea typeface="ＭＳ Ｐゴシック"/>
                </a:rPr>
                <a:t>Acute-Early phase</a:t>
              </a:r>
              <a:endParaRPr b="0" lang="en-US" sz="1400" spc="-1" strike="noStrike">
                <a:latin typeface="Arial"/>
              </a:endParaRPr>
            </a:p>
          </p:txBody>
        </p:sp>
        <p:sp>
          <p:nvSpPr>
            <p:cNvPr id="818" name="CustomShape 440"/>
            <p:cNvSpPr/>
            <p:nvPr/>
          </p:nvSpPr>
          <p:spPr>
            <a:xfrm>
              <a:off x="6096600" y="5212080"/>
              <a:ext cx="1752480" cy="30348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Calibri"/>
                  <a:ea typeface="ＭＳ Ｐゴシック"/>
                </a:rPr>
                <a:t>Late phase</a:t>
              </a:r>
              <a:endParaRPr b="0" lang="en-US" sz="1400" spc="-1" strike="noStrike">
                <a:latin typeface="Arial"/>
              </a:endParaRPr>
            </a:p>
          </p:txBody>
        </p:sp>
        <p:sp>
          <p:nvSpPr>
            <p:cNvPr id="819" name="CustomShape 441"/>
            <p:cNvSpPr/>
            <p:nvPr/>
          </p:nvSpPr>
          <p:spPr>
            <a:xfrm>
              <a:off x="7467480" y="4876200"/>
              <a:ext cx="1827000" cy="30348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Calibri"/>
                  <a:ea typeface="ＭＳ Ｐゴシック"/>
                </a:rPr>
                <a:t>Chronic phase</a:t>
              </a:r>
              <a:endParaRPr b="0" lang="en-US" sz="1400" spc="-1" strike="noStrike">
                <a:latin typeface="Arial"/>
              </a:endParaRPr>
            </a:p>
          </p:txBody>
        </p:sp>
        <p:sp>
          <p:nvSpPr>
            <p:cNvPr id="820" name="CustomShape 442"/>
            <p:cNvSpPr/>
            <p:nvPr/>
          </p:nvSpPr>
          <p:spPr>
            <a:xfrm>
              <a:off x="8789760" y="4809600"/>
              <a:ext cx="351000" cy="1590840"/>
            </a:xfrm>
            <a:prstGeom prst="rect">
              <a:avLst/>
            </a:prstGeom>
            <a:solidFill>
              <a:schemeClr val="bg1"/>
            </a:solidFill>
            <a:ln w="9360">
              <a:noFill/>
            </a:ln>
          </p:spPr>
          <p:style>
            <a:lnRef idx="0"/>
            <a:fillRef idx="0"/>
            <a:effectRef idx="0"/>
            <a:fontRef idx="minor"/>
          </p:style>
        </p:sp>
      </p:grpSp>
      <p:pic>
        <p:nvPicPr>
          <p:cNvPr id="821" name="Picture 1" descr=""/>
          <p:cNvPicPr/>
          <p:nvPr/>
        </p:nvPicPr>
        <p:blipFill>
          <a:blip r:embed="rId1"/>
          <a:stretch/>
        </p:blipFill>
        <p:spPr>
          <a:xfrm>
            <a:off x="2819520" y="1552680"/>
            <a:ext cx="533160" cy="534600"/>
          </a:xfrm>
          <a:prstGeom prst="rect">
            <a:avLst/>
          </a:prstGeom>
          <a:ln w="9360">
            <a:noFill/>
          </a:ln>
        </p:spPr>
      </p:pic>
      <p:sp>
        <p:nvSpPr>
          <p:cNvPr id="822" name="CustomShape 443"/>
          <p:cNvSpPr/>
          <p:nvPr/>
        </p:nvSpPr>
        <p:spPr>
          <a:xfrm>
            <a:off x="3214800" y="1398600"/>
            <a:ext cx="817200" cy="3034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Basophil</a:t>
            </a:r>
            <a:endParaRPr b="0" lang="en-US" sz="1400" spc="-1" strike="noStrike">
              <a:latin typeface="Arial"/>
            </a:endParaRPr>
          </a:p>
        </p:txBody>
      </p:sp>
      <p:sp>
        <p:nvSpPr>
          <p:cNvPr id="823" name="CustomShape 444"/>
          <p:cNvSpPr/>
          <p:nvPr/>
        </p:nvSpPr>
        <p:spPr>
          <a:xfrm>
            <a:off x="336600" y="220680"/>
            <a:ext cx="8538840" cy="70164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en-US" sz="2400" spc="-1" strike="noStrike">
                <a:solidFill>
                  <a:srgbClr val="000000"/>
                </a:solidFill>
                <a:latin typeface="Arial"/>
                <a:ea typeface="ＭＳ Ｐゴシック"/>
              </a:rPr>
              <a:t>Our Oversimplified View of  the Allergic Inflammatory Reaction</a:t>
            </a:r>
            <a:endParaRPr b="0" lang="en-US" sz="2400" spc="-1" strike="noStrike">
              <a:latin typeface="Arial"/>
            </a:endParaRPr>
          </a:p>
        </p:txBody>
      </p:sp>
      <p:sp>
        <p:nvSpPr>
          <p:cNvPr id="824" name="CustomShape 445"/>
          <p:cNvSpPr/>
          <p:nvPr/>
        </p:nvSpPr>
        <p:spPr>
          <a:xfrm>
            <a:off x="228600" y="3962520"/>
            <a:ext cx="304560" cy="228240"/>
          </a:xfrm>
          <a:prstGeom prst="ellipse">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25" name="CustomShape 446"/>
          <p:cNvSpPr/>
          <p:nvPr/>
        </p:nvSpPr>
        <p:spPr>
          <a:xfrm>
            <a:off x="0" y="4191120"/>
            <a:ext cx="68544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ILC2</a:t>
            </a:r>
            <a:endParaRPr b="0" lang="en-US" sz="1200" spc="-1" strike="noStrike">
              <a:latin typeface="Arial"/>
            </a:endParaRPr>
          </a:p>
        </p:txBody>
      </p:sp>
      <p:sp>
        <p:nvSpPr>
          <p:cNvPr id="826" name="CustomShape 447"/>
          <p:cNvSpPr/>
          <p:nvPr/>
        </p:nvSpPr>
        <p:spPr>
          <a:xfrm>
            <a:off x="406080" y="3910320"/>
            <a:ext cx="645840" cy="304560"/>
          </a:xfrm>
          <a:prstGeom prst="rect">
            <a:avLst/>
          </a:prstGeom>
          <a:noFill/>
          <a:ln w="9360">
            <a:noFill/>
          </a:ln>
        </p:spPr>
        <p:style>
          <a:lnRef idx="0"/>
          <a:fillRef idx="0"/>
          <a:effectRef idx="0"/>
          <a:fontRef idx="minor"/>
        </p:style>
      </p:sp>
      <p:sp>
        <p:nvSpPr>
          <p:cNvPr id="827" name="CustomShape 448"/>
          <p:cNvSpPr/>
          <p:nvPr/>
        </p:nvSpPr>
        <p:spPr>
          <a:xfrm>
            <a:off x="914400" y="3962520"/>
            <a:ext cx="1066320" cy="57780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ea typeface="ＭＳ Ｐゴシック"/>
              </a:rPr>
              <a:t>T Reg</a:t>
            </a:r>
            <a:endParaRPr b="0" lang="en-US" sz="1400" spc="-1" strike="noStrike">
              <a:latin typeface="Arial"/>
            </a:endParaRPr>
          </a:p>
          <a:p>
            <a:pPr>
              <a:lnSpc>
                <a:spcPct val="100000"/>
              </a:lnSpc>
            </a:pPr>
            <a:endParaRPr b="0" lang="en-US" sz="1400" spc="-1" strike="noStrike">
              <a:latin typeface="Arial"/>
            </a:endParaRPr>
          </a:p>
        </p:txBody>
      </p:sp>
      <p:pic>
        <p:nvPicPr>
          <p:cNvPr id="828" name="Picture 18" descr=""/>
          <p:cNvPicPr/>
          <p:nvPr/>
        </p:nvPicPr>
        <p:blipFill>
          <a:blip r:embed="rId2"/>
          <a:stretch/>
        </p:blipFill>
        <p:spPr>
          <a:xfrm>
            <a:off x="8808480" y="6267600"/>
            <a:ext cx="194760" cy="590040"/>
          </a:xfrm>
          <a:prstGeom prst="rect">
            <a:avLst/>
          </a:prstGeom>
          <a:ln w="9360">
            <a:noFill/>
          </a:ln>
        </p:spPr>
      </p:pic>
      <p:sp>
        <p:nvSpPr>
          <p:cNvPr id="829" name="CustomShape 449"/>
          <p:cNvSpPr/>
          <p:nvPr/>
        </p:nvSpPr>
        <p:spPr>
          <a:xfrm>
            <a:off x="343080" y="4191120"/>
            <a:ext cx="181440" cy="18216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830" name="CustomShape 450"/>
          <p:cNvSpPr/>
          <p:nvPr/>
        </p:nvSpPr>
        <p:spPr>
          <a:xfrm>
            <a:off x="559440" y="4068360"/>
            <a:ext cx="289800" cy="655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2" name="Immagine 1" descr=""/>
          <p:cNvPicPr/>
          <p:nvPr/>
        </p:nvPicPr>
        <p:blipFill>
          <a:blip r:embed="rId1"/>
          <a:srcRect l="2643" t="12208" r="70015" b="73156"/>
          <a:stretch/>
        </p:blipFill>
        <p:spPr>
          <a:xfrm>
            <a:off x="1989720" y="1647000"/>
            <a:ext cx="4706280" cy="3564000"/>
          </a:xfrm>
          <a:prstGeom prst="rect">
            <a:avLst/>
          </a:prstGeom>
          <a:ln>
            <a:noFill/>
          </a:ln>
        </p:spPr>
      </p:pic>
      <p:sp>
        <p:nvSpPr>
          <p:cNvPr id="1763" name="CustomShape 1"/>
          <p:cNvSpPr/>
          <p:nvPr/>
        </p:nvSpPr>
        <p:spPr>
          <a:xfrm>
            <a:off x="990720" y="378360"/>
            <a:ext cx="7263360" cy="9435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Calibri"/>
              </a:rPr>
              <a:t>CD300a increased expression on peritoneal cells is allergen challenge-specific</a:t>
            </a:r>
            <a:endParaRPr b="0" lang="en-US" sz="2800" spc="-1" strike="noStrike">
              <a:latin typeface="Arial"/>
            </a:endParaRPr>
          </a:p>
        </p:txBody>
      </p:sp>
      <p:pic>
        <p:nvPicPr>
          <p:cNvPr id="1764" name="Picture 18" descr=""/>
          <p:cNvPicPr/>
          <p:nvPr/>
        </p:nvPicPr>
        <p:blipFill>
          <a:blip r:embed="rId2"/>
          <a:stretch/>
        </p:blipFill>
        <p:spPr>
          <a:xfrm>
            <a:off x="8809560" y="6298560"/>
            <a:ext cx="194760" cy="590040"/>
          </a:xfrm>
          <a:prstGeom prst="rect">
            <a:avLst/>
          </a:prstGeom>
          <a:ln w="9360">
            <a:noFill/>
          </a:ln>
        </p:spPr>
      </p:pic>
      <p:sp>
        <p:nvSpPr>
          <p:cNvPr id="1765" name="CustomShape 2"/>
          <p:cNvSpPr/>
          <p:nvPr/>
        </p:nvSpPr>
        <p:spPr>
          <a:xfrm>
            <a:off x="4038480" y="6298560"/>
            <a:ext cx="496584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Karra L. et al , Journal of  Immunology: in press</a:t>
            </a:r>
            <a:endParaRPr b="0" lang="en-US" sz="1800" spc="-1" strike="noStrike">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6" name="Immagine 2" descr=""/>
          <p:cNvPicPr/>
          <p:nvPr/>
        </p:nvPicPr>
        <p:blipFill>
          <a:blip r:embed="rId1"/>
          <a:stretch/>
        </p:blipFill>
        <p:spPr>
          <a:xfrm>
            <a:off x="589320" y="1267560"/>
            <a:ext cx="8168040" cy="4594320"/>
          </a:xfrm>
          <a:prstGeom prst="rect">
            <a:avLst/>
          </a:prstGeom>
          <a:ln>
            <a:noFill/>
          </a:ln>
        </p:spPr>
      </p:pic>
      <p:sp>
        <p:nvSpPr>
          <p:cNvPr id="1767" name="CustomShape 1"/>
          <p:cNvSpPr/>
          <p:nvPr/>
        </p:nvSpPr>
        <p:spPr>
          <a:xfrm>
            <a:off x="999000" y="313560"/>
            <a:ext cx="775044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Calibri"/>
              </a:rPr>
              <a:t>CD300a</a:t>
            </a:r>
            <a:r>
              <a:rPr b="1" lang="en-US" sz="2800" spc="-1" strike="noStrike" baseline="30000">
                <a:solidFill>
                  <a:srgbClr val="000000"/>
                </a:solidFill>
                <a:latin typeface="Calibri"/>
              </a:rPr>
              <a:t>-/- </a:t>
            </a:r>
            <a:r>
              <a:rPr b="1" lang="en-US" sz="2800" spc="-1" strike="noStrike">
                <a:solidFill>
                  <a:srgbClr val="000000"/>
                </a:solidFill>
                <a:latin typeface="Calibri"/>
              </a:rPr>
              <a:t>mice present a delayed resolution of inflammation in the AP model</a:t>
            </a:r>
            <a:endParaRPr b="0" lang="en-US" sz="2800" spc="-1" strike="noStrike">
              <a:latin typeface="Arial"/>
            </a:endParaRPr>
          </a:p>
        </p:txBody>
      </p:sp>
      <p:pic>
        <p:nvPicPr>
          <p:cNvPr id="1768" name="Picture 18" descr=""/>
          <p:cNvPicPr/>
          <p:nvPr/>
        </p:nvPicPr>
        <p:blipFill>
          <a:blip r:embed="rId2"/>
          <a:stretch/>
        </p:blipFill>
        <p:spPr>
          <a:xfrm>
            <a:off x="8809560" y="6298560"/>
            <a:ext cx="194760" cy="590040"/>
          </a:xfrm>
          <a:prstGeom prst="rect">
            <a:avLst/>
          </a:prstGeom>
          <a:ln w="9360">
            <a:noFill/>
          </a:ln>
        </p:spPr>
      </p:pic>
      <p:sp>
        <p:nvSpPr>
          <p:cNvPr id="1769" name="CustomShape 2"/>
          <p:cNvSpPr/>
          <p:nvPr/>
        </p:nvSpPr>
        <p:spPr>
          <a:xfrm>
            <a:off x="4038480" y="6298560"/>
            <a:ext cx="496584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Karra L. et al , Journal of  Immunology: in press</a:t>
            </a:r>
            <a:endParaRPr b="0" lang="en-US" sz="1800" spc="-1" strike="noStrike">
              <a:latin typeface="Arial"/>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770" name="Immagine 2" descr=""/>
          <p:cNvPicPr/>
          <p:nvPr/>
        </p:nvPicPr>
        <p:blipFill>
          <a:blip r:embed="rId1"/>
          <a:srcRect l="0" t="52907" r="0" b="32351"/>
          <a:stretch/>
        </p:blipFill>
        <p:spPr>
          <a:xfrm>
            <a:off x="821160" y="1299240"/>
            <a:ext cx="7849080" cy="4701240"/>
          </a:xfrm>
          <a:prstGeom prst="rect">
            <a:avLst/>
          </a:prstGeom>
          <a:ln>
            <a:noFill/>
          </a:ln>
        </p:spPr>
      </p:pic>
      <p:sp>
        <p:nvSpPr>
          <p:cNvPr id="1771" name="CustomShape 1"/>
          <p:cNvSpPr/>
          <p:nvPr/>
        </p:nvSpPr>
        <p:spPr>
          <a:xfrm>
            <a:off x="376560" y="228600"/>
            <a:ext cx="7155000" cy="9435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800" spc="-1" strike="noStrike">
                <a:solidFill>
                  <a:srgbClr val="000000"/>
                </a:solidFill>
                <a:latin typeface="Calibri"/>
              </a:rPr>
              <a:t>ALX/FPR2 is differentially regulated in CD300a</a:t>
            </a:r>
            <a:r>
              <a:rPr b="1" lang="en-US" sz="2800" spc="-1" strike="noStrike" baseline="30000">
                <a:solidFill>
                  <a:srgbClr val="000000"/>
                </a:solidFill>
                <a:latin typeface="Calibri"/>
              </a:rPr>
              <a:t>-/-</a:t>
            </a:r>
            <a:endParaRPr b="0" lang="en-US" sz="2800" spc="-1" strike="noStrike">
              <a:latin typeface="Arial"/>
            </a:endParaRPr>
          </a:p>
          <a:p>
            <a:pPr>
              <a:lnSpc>
                <a:spcPct val="100000"/>
              </a:lnSpc>
            </a:pPr>
            <a:r>
              <a:rPr b="1" lang="en-US" sz="2800" spc="-1" strike="noStrike">
                <a:solidFill>
                  <a:srgbClr val="000000"/>
                </a:solidFill>
                <a:latin typeface="Calibri"/>
              </a:rPr>
              <a:t>and WT mice</a:t>
            </a:r>
            <a:endParaRPr b="0" lang="en-US" sz="2800" spc="-1" strike="noStrike">
              <a:latin typeface="Arial"/>
            </a:endParaRPr>
          </a:p>
        </p:txBody>
      </p:sp>
      <p:pic>
        <p:nvPicPr>
          <p:cNvPr id="1772" name="Picture 18" descr=""/>
          <p:cNvPicPr/>
          <p:nvPr/>
        </p:nvPicPr>
        <p:blipFill>
          <a:blip r:embed="rId2"/>
          <a:stretch/>
        </p:blipFill>
        <p:spPr>
          <a:xfrm>
            <a:off x="8809560" y="6298560"/>
            <a:ext cx="194760" cy="590040"/>
          </a:xfrm>
          <a:prstGeom prst="rect">
            <a:avLst/>
          </a:prstGeom>
          <a:ln w="9360">
            <a:noFill/>
          </a:ln>
        </p:spPr>
      </p:pic>
      <p:sp>
        <p:nvSpPr>
          <p:cNvPr id="1773" name="CustomShape 2"/>
          <p:cNvSpPr/>
          <p:nvPr/>
        </p:nvSpPr>
        <p:spPr>
          <a:xfrm>
            <a:off x="4038480" y="6298560"/>
            <a:ext cx="496584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Karra L. et al , Journal of  Immunology: in press</a:t>
            </a:r>
            <a:endParaRPr b="0" lang="en-US" sz="1800" spc="-1" strike="noStrike">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4" name="Immagine 2" descr=""/>
          <p:cNvPicPr/>
          <p:nvPr/>
        </p:nvPicPr>
        <p:blipFill>
          <a:blip r:embed="rId1"/>
          <a:srcRect l="0" t="58881" r="0" b="310150"/>
          <a:stretch/>
        </p:blipFill>
        <p:spPr>
          <a:xfrm>
            <a:off x="54720" y="1440360"/>
            <a:ext cx="9033840" cy="4346280"/>
          </a:xfrm>
          <a:prstGeom prst="rect">
            <a:avLst/>
          </a:prstGeom>
          <a:ln>
            <a:noFill/>
          </a:ln>
        </p:spPr>
      </p:pic>
      <p:sp>
        <p:nvSpPr>
          <p:cNvPr id="1775" name="CustomShape 1"/>
          <p:cNvSpPr/>
          <p:nvPr/>
        </p:nvSpPr>
        <p:spPr>
          <a:xfrm>
            <a:off x="236880" y="316800"/>
            <a:ext cx="8579160" cy="14284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Calibri"/>
              </a:rPr>
              <a:t>ALX/FPR2 is down-regulated on Eos while LXA</a:t>
            </a:r>
            <a:r>
              <a:rPr b="1" lang="en-US" sz="2800" spc="-1" strike="noStrike" baseline="-25000">
                <a:solidFill>
                  <a:srgbClr val="000000"/>
                </a:solidFill>
                <a:latin typeface="Calibri"/>
              </a:rPr>
              <a:t>4 </a:t>
            </a:r>
            <a:r>
              <a:rPr b="1" lang="en-US" sz="2800" spc="-1" strike="noStrike">
                <a:solidFill>
                  <a:srgbClr val="000000"/>
                </a:solidFill>
                <a:latin typeface="Calibri"/>
              </a:rPr>
              <a:t>is increased in the peritoneum</a:t>
            </a:r>
            <a:endParaRPr b="0" lang="en-US" sz="2800" spc="-1" strike="noStrike">
              <a:latin typeface="Arial"/>
            </a:endParaRPr>
          </a:p>
          <a:p>
            <a:pPr algn="ctr">
              <a:lnSpc>
                <a:spcPct val="100000"/>
              </a:lnSpc>
            </a:pPr>
            <a:r>
              <a:rPr b="1" lang="en-US" sz="2800" spc="-1" strike="noStrike">
                <a:solidFill>
                  <a:srgbClr val="000000"/>
                </a:solidFill>
                <a:latin typeface="Calibri"/>
              </a:rPr>
              <a:t>of CD300a</a:t>
            </a:r>
            <a:r>
              <a:rPr b="1" lang="en-US" sz="2800" spc="-1" strike="noStrike" baseline="30000">
                <a:solidFill>
                  <a:srgbClr val="000000"/>
                </a:solidFill>
                <a:latin typeface="Calibri"/>
              </a:rPr>
              <a:t>-/-</a:t>
            </a:r>
            <a:r>
              <a:rPr b="1" lang="en-US" sz="2800" spc="-1" strike="noStrike">
                <a:solidFill>
                  <a:srgbClr val="000000"/>
                </a:solidFill>
                <a:latin typeface="Calibri"/>
              </a:rPr>
              <a:t> mice in the AP model</a:t>
            </a:r>
            <a:endParaRPr b="0" lang="en-US" sz="2800" spc="-1" strike="noStrike">
              <a:latin typeface="Arial"/>
            </a:endParaRPr>
          </a:p>
        </p:txBody>
      </p:sp>
      <p:pic>
        <p:nvPicPr>
          <p:cNvPr id="1776" name="Picture 18" descr=""/>
          <p:cNvPicPr/>
          <p:nvPr/>
        </p:nvPicPr>
        <p:blipFill>
          <a:blip r:embed="rId2"/>
          <a:stretch/>
        </p:blipFill>
        <p:spPr>
          <a:xfrm>
            <a:off x="8809560" y="6298560"/>
            <a:ext cx="194760" cy="590040"/>
          </a:xfrm>
          <a:prstGeom prst="rect">
            <a:avLst/>
          </a:prstGeom>
          <a:ln w="9360">
            <a:noFill/>
          </a:ln>
        </p:spPr>
      </p:pic>
      <p:sp>
        <p:nvSpPr>
          <p:cNvPr id="1777" name="CustomShape 2"/>
          <p:cNvSpPr/>
          <p:nvPr/>
        </p:nvSpPr>
        <p:spPr>
          <a:xfrm>
            <a:off x="3456000" y="6231600"/>
            <a:ext cx="45061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Karra L. et al , Journal of  Immunology: in press</a:t>
            </a:r>
            <a:endParaRPr b="0" lang="en-US" sz="1800" spc="-1" strike="noStrike">
              <a:latin typeface="Arial"/>
            </a:endParaRPr>
          </a:p>
        </p:txBody>
      </p:sp>
      <p:sp>
        <p:nvSpPr>
          <p:cNvPr id="1778" name="CustomShape 3"/>
          <p:cNvSpPr/>
          <p:nvPr/>
        </p:nvSpPr>
        <p:spPr>
          <a:xfrm>
            <a:off x="6934320" y="1828800"/>
            <a:ext cx="1874880" cy="6390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CD300a -/-,48 hrs AP</a:t>
            </a:r>
            <a:endParaRPr b="0" lang="en-US" sz="1800" spc="-1" strike="noStrike">
              <a:latin typeface="Arial"/>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9" name="Immagine 2" descr=""/>
          <p:cNvPicPr/>
          <p:nvPr/>
        </p:nvPicPr>
        <p:blipFill>
          <a:blip r:embed="rId1"/>
          <a:stretch/>
        </p:blipFill>
        <p:spPr>
          <a:xfrm>
            <a:off x="736920" y="1401840"/>
            <a:ext cx="7840440" cy="3759120"/>
          </a:xfrm>
          <a:prstGeom prst="rect">
            <a:avLst/>
          </a:prstGeom>
          <a:ln>
            <a:noFill/>
          </a:ln>
        </p:spPr>
      </p:pic>
      <p:sp>
        <p:nvSpPr>
          <p:cNvPr id="1780" name="CustomShape 1"/>
          <p:cNvSpPr/>
          <p:nvPr/>
        </p:nvSpPr>
        <p:spPr>
          <a:xfrm>
            <a:off x="-18000" y="107640"/>
            <a:ext cx="9219960" cy="51696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2800" spc="-1" strike="noStrike">
                <a:solidFill>
                  <a:srgbClr val="000000"/>
                </a:solidFill>
                <a:latin typeface="Calibri"/>
              </a:rPr>
              <a:t>CD300a activation modulates ALX/FPR2 expression on BMMC</a:t>
            </a:r>
            <a:endParaRPr b="0" lang="en-US" sz="2800" spc="-1" strike="noStrike">
              <a:latin typeface="Arial"/>
            </a:endParaRPr>
          </a:p>
        </p:txBody>
      </p:sp>
      <p:pic>
        <p:nvPicPr>
          <p:cNvPr id="1781" name="Picture 18" descr=""/>
          <p:cNvPicPr/>
          <p:nvPr/>
        </p:nvPicPr>
        <p:blipFill>
          <a:blip r:embed="rId2"/>
          <a:stretch/>
        </p:blipFill>
        <p:spPr>
          <a:xfrm>
            <a:off x="8809560" y="6298560"/>
            <a:ext cx="194760" cy="590040"/>
          </a:xfrm>
          <a:prstGeom prst="rect">
            <a:avLst/>
          </a:prstGeom>
          <a:ln w="9360">
            <a:noFill/>
          </a:ln>
        </p:spPr>
      </p:pic>
      <p:sp>
        <p:nvSpPr>
          <p:cNvPr id="1782" name="CustomShape 2"/>
          <p:cNvSpPr/>
          <p:nvPr/>
        </p:nvSpPr>
        <p:spPr>
          <a:xfrm>
            <a:off x="4038480" y="6298560"/>
            <a:ext cx="496584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Karra L. et al , Journal of  Immunology: in press</a:t>
            </a:r>
            <a:endParaRPr b="0" lang="en-US" sz="1800" spc="-1" strike="noStrike">
              <a:latin typeface="Arial"/>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3" name="Immagine 2" descr=""/>
          <p:cNvPicPr/>
          <p:nvPr/>
        </p:nvPicPr>
        <p:blipFill>
          <a:blip r:embed="rId1"/>
          <a:stretch/>
        </p:blipFill>
        <p:spPr>
          <a:xfrm>
            <a:off x="704160" y="1392480"/>
            <a:ext cx="7317720" cy="4214880"/>
          </a:xfrm>
          <a:prstGeom prst="rect">
            <a:avLst/>
          </a:prstGeom>
          <a:ln>
            <a:noFill/>
          </a:ln>
        </p:spPr>
      </p:pic>
      <p:sp>
        <p:nvSpPr>
          <p:cNvPr id="1784" name="CustomShape 1"/>
          <p:cNvSpPr/>
          <p:nvPr/>
        </p:nvSpPr>
        <p:spPr>
          <a:xfrm>
            <a:off x="704160" y="101160"/>
            <a:ext cx="7698240" cy="142848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Calibri"/>
              </a:rPr>
              <a:t>AP spatiotemporal expression of mast cell and eosinophil associated CD300a and ALX/FPR2, and LXA</a:t>
            </a:r>
            <a:r>
              <a:rPr b="1" lang="en-US" sz="2800" spc="-1" strike="noStrike" baseline="-25000">
                <a:solidFill>
                  <a:srgbClr val="000000"/>
                </a:solidFill>
                <a:latin typeface="Calibri"/>
              </a:rPr>
              <a:t>4</a:t>
            </a:r>
            <a:r>
              <a:rPr b="1" lang="en-US" sz="2800" spc="-1" strike="noStrike">
                <a:solidFill>
                  <a:srgbClr val="000000"/>
                </a:solidFill>
                <a:latin typeface="Calibri"/>
              </a:rPr>
              <a:t> production. </a:t>
            </a:r>
            <a:endParaRPr b="0" lang="en-US" sz="2800" spc="-1" strike="noStrike">
              <a:latin typeface="Arial"/>
            </a:endParaRPr>
          </a:p>
        </p:txBody>
      </p:sp>
      <p:sp>
        <p:nvSpPr>
          <p:cNvPr id="1785" name="CustomShape 2"/>
          <p:cNvSpPr/>
          <p:nvPr/>
        </p:nvSpPr>
        <p:spPr>
          <a:xfrm>
            <a:off x="914400" y="5604480"/>
            <a:ext cx="7710120" cy="9435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000000"/>
                </a:solidFill>
                <a:latin typeface="Calibri"/>
                <a:ea typeface="Times New Roman"/>
              </a:rPr>
              <a:t>Conclusion :Leukocyte CD300a contributes to the resolution of murine allergic inflammation </a:t>
            </a:r>
            <a:endParaRPr b="0" lang="en-US" sz="2800" spc="-1" strike="noStrike">
              <a:latin typeface="Arial"/>
            </a:endParaRPr>
          </a:p>
        </p:txBody>
      </p:sp>
      <p:pic>
        <p:nvPicPr>
          <p:cNvPr id="1786" name="Picture 18" descr=""/>
          <p:cNvPicPr/>
          <p:nvPr/>
        </p:nvPicPr>
        <p:blipFill>
          <a:blip r:embed="rId2"/>
          <a:stretch/>
        </p:blipFill>
        <p:spPr>
          <a:xfrm>
            <a:off x="8948880" y="6267600"/>
            <a:ext cx="194760" cy="590040"/>
          </a:xfrm>
          <a:prstGeom prst="rect">
            <a:avLst/>
          </a:prstGeom>
          <a:ln w="9360">
            <a:noFill/>
          </a:ln>
        </p:spPr>
      </p:pic>
      <p:sp>
        <p:nvSpPr>
          <p:cNvPr id="1787" name="CustomShape 3"/>
          <p:cNvSpPr/>
          <p:nvPr/>
        </p:nvSpPr>
        <p:spPr>
          <a:xfrm>
            <a:off x="5410080" y="6508080"/>
            <a:ext cx="396216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Karra L. et al , Journal of  Immunology: in press</a:t>
            </a:r>
            <a:endParaRPr b="0" lang="en-US" sz="1350" spc="-1" strike="noStrike">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8" name="TextShape 1"/>
          <p:cNvSpPr txBox="1"/>
          <p:nvPr/>
        </p:nvSpPr>
        <p:spPr>
          <a:xfrm>
            <a:off x="457200" y="274680"/>
            <a:ext cx="8152920" cy="867960"/>
          </a:xfrm>
          <a:prstGeom prst="rect">
            <a:avLst/>
          </a:prstGeom>
          <a:noFill/>
          <a:ln>
            <a:noFill/>
          </a:ln>
        </p:spPr>
        <p:txBody>
          <a:bodyPr anchor="ctr">
            <a:normAutofit/>
          </a:bodyPr>
          <a:p>
            <a:pPr algn="ctr">
              <a:lnSpc>
                <a:spcPct val="100000"/>
              </a:lnSpc>
            </a:pPr>
            <a:r>
              <a:rPr b="1" lang="en-US" sz="3200" spc="-1" strike="noStrike">
                <a:solidFill>
                  <a:srgbClr val="000000"/>
                </a:solidFill>
                <a:latin typeface="Arial"/>
              </a:rPr>
              <a:t>Summary</a:t>
            </a:r>
            <a:endParaRPr b="0" lang="en-US" sz="3200" spc="-1" strike="noStrike">
              <a:solidFill>
                <a:srgbClr val="000000"/>
              </a:solidFill>
              <a:latin typeface="Calibri"/>
            </a:endParaRPr>
          </a:p>
        </p:txBody>
      </p:sp>
      <p:sp>
        <p:nvSpPr>
          <p:cNvPr id="1789" name="CustomShape 2"/>
          <p:cNvSpPr/>
          <p:nvPr/>
        </p:nvSpPr>
        <p:spPr>
          <a:xfrm>
            <a:off x="228600" y="2057400"/>
            <a:ext cx="8381520" cy="39610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latin typeface="Arial"/>
              </a:rPr>
              <a:t> </a:t>
            </a:r>
            <a:r>
              <a:rPr b="1" lang="en-US" sz="3200" spc="-1" strike="noStrike">
                <a:solidFill>
                  <a:srgbClr val="000000"/>
                </a:solidFill>
                <a:latin typeface="Arial"/>
              </a:rPr>
              <a:t>Conclusions</a:t>
            </a:r>
            <a:endParaRPr b="0" lang="en-US" sz="3200" spc="-1" strike="noStrike">
              <a:latin typeface="Arial"/>
            </a:endParaRPr>
          </a:p>
          <a:p>
            <a:pPr algn="ctr">
              <a:lnSpc>
                <a:spcPct val="100000"/>
              </a:lnSpc>
            </a:pPr>
            <a:endParaRPr b="0" lang="en-US" sz="3200" spc="-1" strike="noStrike">
              <a:latin typeface="Arial"/>
            </a:endParaRPr>
          </a:p>
          <a:p>
            <a:pPr>
              <a:lnSpc>
                <a:spcPct val="100000"/>
              </a:lnSpc>
            </a:pPr>
            <a:r>
              <a:rPr b="1" lang="en-US" sz="1800" spc="-1" strike="noStrike">
                <a:solidFill>
                  <a:srgbClr val="000000"/>
                </a:solidFill>
                <a:latin typeface="Arial"/>
              </a:rPr>
              <a:t> </a:t>
            </a:r>
            <a:r>
              <a:rPr b="1" lang="en-US" sz="1800" spc="-1" strike="noStrike">
                <a:solidFill>
                  <a:srgbClr val="000000"/>
                </a:solidFill>
                <a:latin typeface="Arial"/>
              </a:rPr>
              <a:t>Allergic inflammation and other diseases in which mast cells and eosinophils have a role can be down-regulated by immunopharmacological modulation of these cells  either by inhibiting the activating receptor  </a:t>
            </a:r>
            <a:r>
              <a:rPr b="1" lang="en-US" sz="1800" spc="-1" strike="noStrike">
                <a:solidFill>
                  <a:srgbClr val="ff0000"/>
                </a:solidFill>
                <a:latin typeface="Arial"/>
              </a:rPr>
              <a:t>CD48</a:t>
            </a:r>
            <a:r>
              <a:rPr b="1" lang="en-US" sz="1800" spc="-1" strike="noStrike">
                <a:solidFill>
                  <a:srgbClr val="000000"/>
                </a:solidFill>
                <a:latin typeface="Arial"/>
              </a:rPr>
              <a:t>  or by activating the inhibitory receptors </a:t>
            </a:r>
            <a:r>
              <a:rPr b="1" lang="en-US" sz="1800" spc="-1" strike="noStrike">
                <a:solidFill>
                  <a:srgbClr val="ff0000"/>
                </a:solidFill>
                <a:latin typeface="Arial"/>
              </a:rPr>
              <a:t>CD300a (</a:t>
            </a:r>
            <a:r>
              <a:rPr b="1" lang="en-US" sz="1800" spc="-1" strike="noStrike">
                <a:solidFill>
                  <a:srgbClr val="000000"/>
                </a:solidFill>
                <a:latin typeface="Arial"/>
              </a:rPr>
              <a:t>and  </a:t>
            </a:r>
            <a:r>
              <a:rPr b="1" lang="en-US" sz="1800" spc="-1" strike="noStrike">
                <a:solidFill>
                  <a:srgbClr val="ff0000"/>
                </a:solidFill>
                <a:latin typeface="Arial"/>
              </a:rPr>
              <a:t>Siglec-7)</a:t>
            </a:r>
            <a:r>
              <a:rPr b="1" lang="en-US" sz="1800" spc="-1" strike="noStrike">
                <a:solidFill>
                  <a:srgbClr val="000000"/>
                </a:solidFill>
                <a:latin typeface="Arial"/>
              </a:rPr>
              <a: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Arial"/>
              </a:rPr>
              <a:t>What is the best strategy in the allergic patients? To personalize the treatment. For a subgroup of patients who display high CD48 expression  and do not respond optimally to any of the currently available therapies, to block CD48. For all the subtypes of patients who display CD300a or Siglec-7 to activate these receptors.</a:t>
            </a:r>
            <a:endParaRPr b="0" lang="en-US" sz="1800" spc="-1" strike="noStrike">
              <a:latin typeface="Arial"/>
            </a:endParaRPr>
          </a:p>
          <a:p>
            <a:pPr algn="ctr">
              <a:lnSpc>
                <a:spcPct val="100000"/>
              </a:lnSpc>
            </a:pPr>
            <a:endParaRPr b="0" lang="en-US" sz="1800" spc="-1" strike="noStrike">
              <a:latin typeface="Arial"/>
            </a:endParaRPr>
          </a:p>
        </p:txBody>
      </p:sp>
      <p:sp>
        <p:nvSpPr>
          <p:cNvPr id="1790" name="TextShape 3"/>
          <p:cNvSpPr txBox="1"/>
          <p:nvPr/>
        </p:nvSpPr>
        <p:spPr>
          <a:xfrm>
            <a:off x="457200" y="1219320"/>
            <a:ext cx="8229240" cy="1828440"/>
          </a:xfrm>
          <a:prstGeom prst="rect">
            <a:avLst/>
          </a:prstGeom>
          <a:noFill/>
          <a:ln>
            <a:noFill/>
          </a:ln>
        </p:spPr>
        <p:txBody>
          <a:bodyPr>
            <a:normAutofit/>
          </a:bodyPr>
          <a:p>
            <a:pPr>
              <a:lnSpc>
                <a:spcPct val="100000"/>
              </a:lnSpc>
              <a:spcBef>
                <a:spcPts val="360"/>
              </a:spcBef>
            </a:pPr>
            <a:r>
              <a:rPr b="1" lang="en-US" sz="1800" spc="-1" strike="noStrike">
                <a:solidFill>
                  <a:srgbClr val="000000"/>
                </a:solidFill>
                <a:latin typeface="Arial"/>
              </a:rPr>
              <a:t>We have demonstrated the important role of the MC and Eos shared receptors CD48 and  CD300a.</a:t>
            </a:r>
            <a:endParaRPr b="0" lang="en-US" sz="1800" spc="-1" strike="noStrike">
              <a:solidFill>
                <a:srgbClr val="000000"/>
              </a:solidFill>
              <a:latin typeface="Calibri"/>
            </a:endParaRPr>
          </a:p>
        </p:txBody>
      </p:sp>
      <p:pic>
        <p:nvPicPr>
          <p:cNvPr id="1791" name="Picture 18" descr=""/>
          <p:cNvPicPr/>
          <p:nvPr/>
        </p:nvPicPr>
        <p:blipFill>
          <a:blip r:embed="rId1"/>
          <a:stretch/>
        </p:blipFill>
        <p:spPr>
          <a:xfrm>
            <a:off x="8948880" y="6267600"/>
            <a:ext cx="194760" cy="590040"/>
          </a:xfrm>
          <a:prstGeom prst="rect">
            <a:avLst/>
          </a:prstGeom>
          <a:ln w="9360">
            <a:noFill/>
          </a:ln>
        </p:spPr>
      </p:pic>
    </p:spTree>
  </p:cSld>
  <p:timing>
    <p:tnLst>
      <p:par>
        <p:cTn id="21" dur="indefinite" restart="never" nodeType="tmRoot">
          <p:childTnLst>
            <p:seq>
              <p:cTn id="22" dur="indefinite" nodeType="mainSeq">
                <p:childTnLst>
                  <p:par>
                    <p:cTn id="23" fill="hold">
                      <p:stCondLst>
                        <p:cond delay="indefinite"/>
                      </p:stCondLst>
                      <p:childTnLst>
                        <p:par>
                          <p:cTn id="24" fill="hold">
                            <p:stCondLst>
                              <p:cond delay="0"/>
                            </p:stCondLst>
                            <p:childTnLst>
                              <p:par>
                                <p:cTn id="25" nodeType="clickEffect" fill="hold" presetClass="entr" presetID="2" presetSubtype="4">
                                  <p:stCondLst>
                                    <p:cond delay="0"/>
                                  </p:stCondLst>
                                  <p:childTnLst>
                                    <p:set>
                                      <p:cBhvr>
                                        <p:cTn id="26" dur="1" fill="hold">
                                          <p:stCondLst>
                                            <p:cond delay="0"/>
                                          </p:stCondLst>
                                        </p:cTn>
                                        <p:tgtEl>
                                          <p:spTgt spid="1789"/>
                                        </p:tgtEl>
                                        <p:attrNameLst>
                                          <p:attrName>style.visibility</p:attrName>
                                        </p:attrNameLst>
                                      </p:cBhvr>
                                      <p:to>
                                        <p:strVal val="visible"/>
                                      </p:to>
                                    </p:set>
                                    <p:anim calcmode="lin" valueType="num">
                                      <p:cBhvr additive="repl">
                                        <p:cTn id="27" dur="500" fill="hold"/>
                                        <p:tgtEl>
                                          <p:spTgt spid="1789"/>
                                        </p:tgtEl>
                                        <p:attrNameLst>
                                          <p:attrName>ppt_x</p:attrName>
                                        </p:attrNameLst>
                                      </p:cBhvr>
                                      <p:tavLst>
                                        <p:tav tm="0">
                                          <p:val>
                                            <p:strVal val="#ppt_x"/>
                                          </p:val>
                                        </p:tav>
                                        <p:tav tm="100000">
                                          <p:val>
                                            <p:strVal val="#ppt_x"/>
                                          </p:val>
                                        </p:tav>
                                      </p:tavLst>
                                    </p:anim>
                                    <p:anim calcmode="lin" valueType="num">
                                      <p:cBhvr additive="repl">
                                        <p:cTn id="28" dur="500" fill="hold"/>
                                        <p:tgtEl>
                                          <p:spTgt spid="17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2" name="Picture 2" descr=""/>
          <p:cNvPicPr/>
          <p:nvPr/>
        </p:nvPicPr>
        <p:blipFill>
          <a:blip r:embed="rId1"/>
          <a:stretch/>
        </p:blipFill>
        <p:spPr>
          <a:xfrm>
            <a:off x="0" y="-13320"/>
            <a:ext cx="9143640" cy="6857640"/>
          </a:xfrm>
          <a:prstGeom prst="rect">
            <a:avLst/>
          </a:prstGeom>
          <a:ln w="9360">
            <a:noFill/>
          </a:ln>
        </p:spPr>
      </p:pic>
      <p:sp>
        <p:nvSpPr>
          <p:cNvPr id="1793" name="CustomShape 1"/>
          <p:cNvSpPr/>
          <p:nvPr/>
        </p:nvSpPr>
        <p:spPr>
          <a:xfrm>
            <a:off x="0" y="457200"/>
            <a:ext cx="4433400" cy="2833560"/>
          </a:xfrm>
          <a:prstGeom prst="rect">
            <a:avLst/>
          </a:prstGeom>
          <a:noFill/>
          <a:ln w="9360">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Times New Roman"/>
                <a:ea typeface="ＭＳ Ｐゴシック"/>
              </a:rPr>
              <a:t>Francesca Levi-Schaffer ‘s group</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1794" name="CustomShape 2"/>
          <p:cNvSpPr/>
          <p:nvPr/>
        </p:nvSpPr>
        <p:spPr>
          <a:xfrm>
            <a:off x="3041280" y="2160"/>
            <a:ext cx="7119720" cy="5169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Calibri"/>
                <a:ea typeface="ＭＳ Ｐゴシック"/>
              </a:rPr>
              <a:t>Thanks !</a:t>
            </a:r>
            <a:endParaRPr b="0" lang="en-US" sz="2800" spc="-1" strike="noStrike">
              <a:latin typeface="Arial"/>
            </a:endParaRPr>
          </a:p>
        </p:txBody>
      </p:sp>
      <p:grpSp>
        <p:nvGrpSpPr>
          <p:cNvPr id="1795" name="Group 3"/>
          <p:cNvGrpSpPr/>
          <p:nvPr/>
        </p:nvGrpSpPr>
        <p:grpSpPr>
          <a:xfrm>
            <a:off x="7658640" y="-244800"/>
            <a:ext cx="1452240" cy="2093760"/>
            <a:chOff x="7658640" y="-244800"/>
            <a:chExt cx="1452240" cy="2093760"/>
          </a:xfrm>
        </p:grpSpPr>
        <p:sp>
          <p:nvSpPr>
            <p:cNvPr id="1796" name="CustomShape 4"/>
            <p:cNvSpPr/>
            <p:nvPr/>
          </p:nvSpPr>
          <p:spPr>
            <a:xfrm rot="3138000">
              <a:off x="7994160" y="-69840"/>
              <a:ext cx="624600" cy="37188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sp>
          <p:nvSpPr>
            <p:cNvPr id="1797" name="CustomShape 5"/>
            <p:cNvSpPr/>
            <p:nvPr/>
          </p:nvSpPr>
          <p:spPr>
            <a:xfrm rot="14506200">
              <a:off x="7832160" y="1148040"/>
              <a:ext cx="711720" cy="34452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sp>
          <p:nvSpPr>
            <p:cNvPr id="1798" name="CustomShape 6"/>
            <p:cNvSpPr/>
            <p:nvPr/>
          </p:nvSpPr>
          <p:spPr>
            <a:xfrm rot="16079400">
              <a:off x="8038440" y="1198440"/>
              <a:ext cx="110160" cy="532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799" name="CustomShape 7"/>
            <p:cNvSpPr/>
            <p:nvPr/>
          </p:nvSpPr>
          <p:spPr>
            <a:xfrm rot="6349800">
              <a:off x="8087040" y="1341720"/>
              <a:ext cx="56520" cy="540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00" name="CustomShape 8"/>
            <p:cNvSpPr/>
            <p:nvPr/>
          </p:nvSpPr>
          <p:spPr>
            <a:xfrm rot="14745000">
              <a:off x="8200440" y="1263240"/>
              <a:ext cx="85320" cy="658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01" name="CustomShape 9"/>
            <p:cNvSpPr/>
            <p:nvPr/>
          </p:nvSpPr>
          <p:spPr>
            <a:xfrm rot="14743200">
              <a:off x="8211960" y="1112760"/>
              <a:ext cx="85320" cy="651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1802" name="CustomShape 10"/>
            <p:cNvSpPr/>
            <p:nvPr/>
          </p:nvSpPr>
          <p:spPr>
            <a:xfrm rot="5270400">
              <a:off x="8141760" y="1268640"/>
              <a:ext cx="62280" cy="482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03" name="CustomShape 11"/>
            <p:cNvSpPr/>
            <p:nvPr/>
          </p:nvSpPr>
          <p:spPr>
            <a:xfrm rot="16079400">
              <a:off x="8121960" y="1013040"/>
              <a:ext cx="110160" cy="532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04" name="CustomShape 12"/>
            <p:cNvSpPr/>
            <p:nvPr/>
          </p:nvSpPr>
          <p:spPr>
            <a:xfrm rot="16079400">
              <a:off x="8110440" y="1160640"/>
              <a:ext cx="110160" cy="525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1805" name="CustomShape 13"/>
            <p:cNvSpPr/>
            <p:nvPr/>
          </p:nvSpPr>
          <p:spPr>
            <a:xfrm rot="6349800">
              <a:off x="8071560" y="1096200"/>
              <a:ext cx="56520" cy="540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06" name="CustomShape 14"/>
            <p:cNvSpPr/>
            <p:nvPr/>
          </p:nvSpPr>
          <p:spPr>
            <a:xfrm rot="4410000">
              <a:off x="8697600" y="689760"/>
              <a:ext cx="2988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07" name="CustomShape 15"/>
            <p:cNvSpPr/>
            <p:nvPr/>
          </p:nvSpPr>
          <p:spPr>
            <a:xfrm rot="4410000">
              <a:off x="8664120" y="731880"/>
              <a:ext cx="3168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08" name="CustomShape 16"/>
            <p:cNvSpPr/>
            <p:nvPr/>
          </p:nvSpPr>
          <p:spPr>
            <a:xfrm rot="4410000">
              <a:off x="8676720" y="772200"/>
              <a:ext cx="2988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09" name="CustomShape 17"/>
            <p:cNvSpPr/>
            <p:nvPr/>
          </p:nvSpPr>
          <p:spPr>
            <a:xfrm rot="4410000">
              <a:off x="8708760" y="728640"/>
              <a:ext cx="31680" cy="428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0" name="CustomShape 18"/>
            <p:cNvSpPr/>
            <p:nvPr/>
          </p:nvSpPr>
          <p:spPr>
            <a:xfrm rot="4410000">
              <a:off x="8727840" y="696960"/>
              <a:ext cx="20520" cy="1224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1811" name="CustomShape 19"/>
            <p:cNvSpPr/>
            <p:nvPr/>
          </p:nvSpPr>
          <p:spPr>
            <a:xfrm flipH="1" rot="4410000">
              <a:off x="8733600" y="723240"/>
              <a:ext cx="20520" cy="1116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1812" name="CustomShape 20"/>
            <p:cNvSpPr/>
            <p:nvPr/>
          </p:nvSpPr>
          <p:spPr>
            <a:xfrm rot="2074800">
              <a:off x="8724600" y="605160"/>
              <a:ext cx="18360" cy="702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3" name="CustomShape 21"/>
            <p:cNvSpPr/>
            <p:nvPr/>
          </p:nvSpPr>
          <p:spPr>
            <a:xfrm rot="2074800">
              <a:off x="8736840" y="527760"/>
              <a:ext cx="19080" cy="702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4" name="CustomShape 22"/>
            <p:cNvSpPr/>
            <p:nvPr/>
          </p:nvSpPr>
          <p:spPr>
            <a:xfrm rot="2074800">
              <a:off x="8709840" y="595080"/>
              <a:ext cx="19080" cy="702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5" name="CustomShape 23"/>
            <p:cNvSpPr/>
            <p:nvPr/>
          </p:nvSpPr>
          <p:spPr>
            <a:xfrm rot="2074800">
              <a:off x="8720640" y="517680"/>
              <a:ext cx="18360" cy="7020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6" name="CustomShape 24"/>
            <p:cNvSpPr/>
            <p:nvPr/>
          </p:nvSpPr>
          <p:spPr>
            <a:xfrm flipH="1" rot="5611200">
              <a:off x="8754480" y="712800"/>
              <a:ext cx="33840" cy="392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7" name="CustomShape 25"/>
            <p:cNvSpPr/>
            <p:nvPr/>
          </p:nvSpPr>
          <p:spPr>
            <a:xfrm flipH="1" rot="5611200">
              <a:off x="8792640" y="724320"/>
              <a:ext cx="33840" cy="392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8" name="CustomShape 26"/>
            <p:cNvSpPr/>
            <p:nvPr/>
          </p:nvSpPr>
          <p:spPr>
            <a:xfrm flipH="1" rot="5611200">
              <a:off x="8753400" y="747720"/>
              <a:ext cx="33840" cy="392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19" name="CustomShape 27"/>
            <p:cNvSpPr/>
            <p:nvPr/>
          </p:nvSpPr>
          <p:spPr>
            <a:xfrm flipH="1" rot="5611200">
              <a:off x="8779680" y="641880"/>
              <a:ext cx="33840" cy="392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0" name="CustomShape 28"/>
            <p:cNvSpPr/>
            <p:nvPr/>
          </p:nvSpPr>
          <p:spPr>
            <a:xfrm rot="5844000">
              <a:off x="8729640" y="936360"/>
              <a:ext cx="33120" cy="38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1" name="CustomShape 29"/>
            <p:cNvSpPr/>
            <p:nvPr/>
          </p:nvSpPr>
          <p:spPr>
            <a:xfrm rot="5844000">
              <a:off x="8691840" y="913680"/>
              <a:ext cx="34920" cy="38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2" name="CustomShape 30"/>
            <p:cNvSpPr/>
            <p:nvPr/>
          </p:nvSpPr>
          <p:spPr>
            <a:xfrm rot="5844000">
              <a:off x="8687520" y="961920"/>
              <a:ext cx="33120" cy="38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3" name="CustomShape 31"/>
            <p:cNvSpPr/>
            <p:nvPr/>
          </p:nvSpPr>
          <p:spPr>
            <a:xfrm rot="5844000">
              <a:off x="8723520" y="982080"/>
              <a:ext cx="34920" cy="388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4" name="CustomShape 32"/>
            <p:cNvSpPr/>
            <p:nvPr/>
          </p:nvSpPr>
          <p:spPr>
            <a:xfrm rot="5844000">
              <a:off x="8759160" y="966960"/>
              <a:ext cx="22320" cy="1080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1825" name="CustomShape 33"/>
            <p:cNvSpPr/>
            <p:nvPr/>
          </p:nvSpPr>
          <p:spPr>
            <a:xfrm flipH="1" rot="5844000">
              <a:off x="8755920" y="988920"/>
              <a:ext cx="22320" cy="100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1826" name="CustomShape 34"/>
            <p:cNvSpPr/>
            <p:nvPr/>
          </p:nvSpPr>
          <p:spPr>
            <a:xfrm rot="4683600">
              <a:off x="8775720" y="915120"/>
              <a:ext cx="33480" cy="406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7" name="CustomShape 35"/>
            <p:cNvSpPr/>
            <p:nvPr/>
          </p:nvSpPr>
          <p:spPr>
            <a:xfrm rot="4683600">
              <a:off x="8808840" y="882360"/>
              <a:ext cx="31680" cy="406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8" name="CustomShape 36"/>
            <p:cNvSpPr/>
            <p:nvPr/>
          </p:nvSpPr>
          <p:spPr>
            <a:xfrm rot="4683600">
              <a:off x="8769600" y="882720"/>
              <a:ext cx="31680" cy="406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29" name="CustomShape 37"/>
            <p:cNvSpPr/>
            <p:nvPr/>
          </p:nvSpPr>
          <p:spPr>
            <a:xfrm rot="4683600">
              <a:off x="8803440" y="847800"/>
              <a:ext cx="31680" cy="406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30" name="CustomShape 38"/>
            <p:cNvSpPr/>
            <p:nvPr/>
          </p:nvSpPr>
          <p:spPr>
            <a:xfrm flipH="1" rot="7444200">
              <a:off x="8757720" y="1001160"/>
              <a:ext cx="23400" cy="554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31" name="CustomShape 39"/>
            <p:cNvSpPr/>
            <p:nvPr/>
          </p:nvSpPr>
          <p:spPr>
            <a:xfrm flipH="1" rot="7444200">
              <a:off x="8778960" y="1069560"/>
              <a:ext cx="23400" cy="554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32" name="CustomShape 40"/>
            <p:cNvSpPr/>
            <p:nvPr/>
          </p:nvSpPr>
          <p:spPr>
            <a:xfrm flipH="1" rot="7444200">
              <a:off x="8744400" y="1022400"/>
              <a:ext cx="23400" cy="554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33" name="CustomShape 41"/>
            <p:cNvSpPr/>
            <p:nvPr/>
          </p:nvSpPr>
          <p:spPr>
            <a:xfrm flipH="1" rot="7444200">
              <a:off x="8755920" y="969840"/>
              <a:ext cx="23400" cy="5544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1834" name="CustomShape 42"/>
            <p:cNvSpPr/>
            <p:nvPr/>
          </p:nvSpPr>
          <p:spPr>
            <a:xfrm rot="4410000">
              <a:off x="8649000" y="642240"/>
              <a:ext cx="29880" cy="4284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35" name="CustomShape 43"/>
            <p:cNvSpPr/>
            <p:nvPr/>
          </p:nvSpPr>
          <p:spPr>
            <a:xfrm rot="4410000">
              <a:off x="8615520" y="682200"/>
              <a:ext cx="31680" cy="4284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36" name="CustomShape 44"/>
            <p:cNvSpPr/>
            <p:nvPr/>
          </p:nvSpPr>
          <p:spPr>
            <a:xfrm rot="4410000">
              <a:off x="8627760" y="723600"/>
              <a:ext cx="29880" cy="4284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37" name="CustomShape 45"/>
            <p:cNvSpPr/>
            <p:nvPr/>
          </p:nvSpPr>
          <p:spPr>
            <a:xfrm rot="4410000">
              <a:off x="8660520" y="679680"/>
              <a:ext cx="31680" cy="4284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38" name="CustomShape 46"/>
            <p:cNvSpPr/>
            <p:nvPr/>
          </p:nvSpPr>
          <p:spPr>
            <a:xfrm rot="5759400">
              <a:off x="8705520" y="1018800"/>
              <a:ext cx="33480" cy="385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39" name="CustomShape 47"/>
            <p:cNvSpPr/>
            <p:nvPr/>
          </p:nvSpPr>
          <p:spPr>
            <a:xfrm rot="5759400">
              <a:off x="8668080" y="997560"/>
              <a:ext cx="35280" cy="385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40" name="CustomShape 48"/>
            <p:cNvSpPr/>
            <p:nvPr/>
          </p:nvSpPr>
          <p:spPr>
            <a:xfrm rot="5759400">
              <a:off x="8663760" y="1044360"/>
              <a:ext cx="33480" cy="385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41" name="CustomShape 49"/>
            <p:cNvSpPr/>
            <p:nvPr/>
          </p:nvSpPr>
          <p:spPr>
            <a:xfrm rot="5759400">
              <a:off x="8700840" y="1063440"/>
              <a:ext cx="35280" cy="3852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1842" name="CustomShape 50"/>
            <p:cNvSpPr/>
            <p:nvPr/>
          </p:nvSpPr>
          <p:spPr>
            <a:xfrm rot="20182200">
              <a:off x="8833320" y="690480"/>
              <a:ext cx="129960" cy="243000"/>
            </a:xfrm>
            <a:prstGeom prst="irregularSeal1">
              <a:avLst/>
            </a:prstGeom>
            <a:solidFill>
              <a:srgbClr val="ffff66"/>
            </a:solidFill>
            <a:ln w="9360">
              <a:solidFill>
                <a:srgbClr val="ff6600"/>
              </a:solidFill>
              <a:miter/>
            </a:ln>
          </p:spPr>
          <p:style>
            <a:lnRef idx="0"/>
            <a:fillRef idx="0"/>
            <a:effectRef idx="0"/>
            <a:fontRef idx="minor"/>
          </p:style>
        </p:sp>
        <p:sp>
          <p:nvSpPr>
            <p:cNvPr id="1843" name="CustomShape 51"/>
            <p:cNvSpPr/>
            <p:nvPr/>
          </p:nvSpPr>
          <p:spPr>
            <a:xfrm rot="3138000">
              <a:off x="8060760" y="398160"/>
              <a:ext cx="229320" cy="12384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1844" name="CustomShape 52"/>
            <p:cNvSpPr/>
            <p:nvPr/>
          </p:nvSpPr>
          <p:spPr>
            <a:xfrm rot="3138000">
              <a:off x="8211960" y="609480"/>
              <a:ext cx="255240" cy="123840"/>
            </a:xfrm>
            <a:prstGeom prst="chevron">
              <a:avLst>
                <a:gd name="adj" fmla="val 50004"/>
              </a:avLst>
            </a:prstGeom>
            <a:gradFill rotWithShape="0">
              <a:gsLst>
                <a:gs pos="0">
                  <a:srgbClr val="769535"/>
                </a:gs>
                <a:gs pos="80000">
                  <a:srgbClr val="9bc348"/>
                </a:gs>
                <a:gs pos="100000">
                  <a:srgbClr val="9cc746"/>
                </a:gs>
              </a:gsLst>
              <a:lin ang="18066000"/>
            </a:gradFill>
            <a:ln w="9360">
              <a:solidFill>
                <a:srgbClr val="98b954"/>
              </a:solidFill>
              <a:miter/>
            </a:ln>
            <a:effectLst>
              <a:outerShdw blurRad="63500" dir="5400000" dist="23000" rotWithShape="0">
                <a:srgbClr val="000000">
                  <a:alpha val="35000"/>
                </a:srgbClr>
              </a:outerShdw>
            </a:effectLst>
          </p:spPr>
          <p:style>
            <a:lnRef idx="0"/>
            <a:fillRef idx="0"/>
            <a:effectRef idx="0"/>
            <a:fontRef idx="minor"/>
          </p:style>
        </p:sp>
        <p:sp>
          <p:nvSpPr>
            <p:cNvPr id="1845" name="CustomShape 53"/>
            <p:cNvSpPr/>
            <p:nvPr/>
          </p:nvSpPr>
          <p:spPr>
            <a:xfrm rot="13937400">
              <a:off x="8223840" y="901080"/>
              <a:ext cx="229320" cy="123840"/>
            </a:xfrm>
            <a:prstGeom prst="homePlate">
              <a:avLst>
                <a:gd name="adj" fmla="val 49997"/>
              </a:avLst>
            </a:prstGeom>
            <a:solidFill>
              <a:schemeClr val="accent1"/>
            </a:solidFill>
            <a:ln w="25560">
              <a:solidFill>
                <a:srgbClr val="385d8a"/>
              </a:solidFill>
              <a:miter/>
            </a:ln>
          </p:spPr>
          <p:style>
            <a:lnRef idx="0"/>
            <a:fillRef idx="0"/>
            <a:effectRef idx="0"/>
            <a:fontRef idx="minor"/>
          </p:style>
        </p:sp>
        <p:sp>
          <p:nvSpPr>
            <p:cNvPr id="1846" name="CustomShape 54"/>
            <p:cNvSpPr/>
            <p:nvPr/>
          </p:nvSpPr>
          <p:spPr>
            <a:xfrm rot="13937400">
              <a:off x="8047080" y="691560"/>
              <a:ext cx="255240" cy="123840"/>
            </a:xfrm>
            <a:prstGeom prst="chevron">
              <a:avLst>
                <a:gd name="adj" fmla="val 50004"/>
              </a:avLst>
            </a:prstGeom>
            <a:gradFill rotWithShape="0">
              <a:gsLst>
                <a:gs pos="0">
                  <a:srgbClr val="9cc746"/>
                </a:gs>
                <a:gs pos="20000">
                  <a:srgbClr val="9bc348"/>
                </a:gs>
                <a:gs pos="100000">
                  <a:srgbClr val="769535"/>
                </a:gs>
              </a:gsLst>
              <a:lin ang="18072000"/>
            </a:gradFill>
            <a:ln w="9360">
              <a:solidFill>
                <a:srgbClr val="98b954"/>
              </a:solidFill>
              <a:miter/>
            </a:ln>
            <a:effectLst>
              <a:outerShdw blurRad="63500" dir="5400000" dist="23000" rotWithShape="0">
                <a:srgbClr val="000000">
                  <a:alpha val="35000"/>
                </a:srgbClr>
              </a:outerShdw>
            </a:effectLst>
          </p:spPr>
          <p:style>
            <a:lnRef idx="0"/>
            <a:fillRef idx="0"/>
            <a:effectRef idx="0"/>
            <a:fontRef idx="minor"/>
          </p:style>
        </p:sp>
        <p:sp>
          <p:nvSpPr>
            <p:cNvPr id="1847" name="CustomShape 55"/>
            <p:cNvSpPr/>
            <p:nvPr/>
          </p:nvSpPr>
          <p:spPr>
            <a:xfrm rot="6402600">
              <a:off x="7704720" y="403560"/>
              <a:ext cx="592200" cy="369360"/>
            </a:xfrm>
            <a:custGeom>
              <a:avLst/>
              <a:gdLst/>
              <a:ahLst/>
              <a:rect l="l" t="t" r="r" b="b"/>
              <a:pathLst>
                <a:path w="641" h="631">
                  <a:moveTo>
                    <a:pt x="3" y="283"/>
                  </a:moveTo>
                  <a:cubicBezTo>
                    <a:pt x="6" y="217"/>
                    <a:pt x="6" y="128"/>
                    <a:pt x="75" y="86"/>
                  </a:cubicBezTo>
                  <a:cubicBezTo>
                    <a:pt x="144" y="44"/>
                    <a:pt x="326" y="0"/>
                    <a:pt x="417" y="32"/>
                  </a:cubicBezTo>
                  <a:cubicBezTo>
                    <a:pt x="508" y="64"/>
                    <a:pt x="605" y="197"/>
                    <a:pt x="623" y="278"/>
                  </a:cubicBezTo>
                  <a:cubicBezTo>
                    <a:pt x="641" y="359"/>
                    <a:pt x="589" y="459"/>
                    <a:pt x="525" y="517"/>
                  </a:cubicBezTo>
                  <a:cubicBezTo>
                    <a:pt x="461" y="575"/>
                    <a:pt x="314" y="631"/>
                    <a:pt x="236" y="625"/>
                  </a:cubicBezTo>
                  <a:cubicBezTo>
                    <a:pt x="159" y="620"/>
                    <a:pt x="96" y="539"/>
                    <a:pt x="57" y="482"/>
                  </a:cubicBezTo>
                  <a:cubicBezTo>
                    <a:pt x="18" y="425"/>
                    <a:pt x="0" y="349"/>
                    <a:pt x="3" y="283"/>
                  </a:cubicBezTo>
                  <a:close/>
                </a:path>
              </a:pathLst>
            </a:custGeom>
            <a:gradFill rotWithShape="0">
              <a:gsLst>
                <a:gs pos="0">
                  <a:srgbClr val="ff3737"/>
                </a:gs>
                <a:gs pos="100000">
                  <a:srgbClr val="ffd9d9"/>
                </a:gs>
              </a:gsLst>
              <a:lin ang="12756000"/>
            </a:gradFill>
            <a:ln w="9360">
              <a:solidFill>
                <a:srgbClr val="993366"/>
              </a:solidFill>
              <a:round/>
            </a:ln>
          </p:spPr>
          <p:style>
            <a:lnRef idx="0"/>
            <a:fillRef idx="0"/>
            <a:effectRef idx="0"/>
            <a:fontRef idx="minor"/>
          </p:style>
        </p:sp>
        <p:sp>
          <p:nvSpPr>
            <p:cNvPr id="1848" name="CustomShape 56"/>
            <p:cNvSpPr/>
            <p:nvPr/>
          </p:nvSpPr>
          <p:spPr>
            <a:xfrm rot="385200">
              <a:off x="7899480" y="361080"/>
              <a:ext cx="230040" cy="351360"/>
            </a:xfrm>
            <a:custGeom>
              <a:avLst/>
              <a:gdLst/>
              <a:ahLst/>
              <a:rect l="l" t="t" r="r" b="b"/>
              <a:pathLst>
                <a:path w="480" h="347">
                  <a:moveTo>
                    <a:pt x="14" y="162"/>
                  </a:moveTo>
                  <a:cubicBezTo>
                    <a:pt x="0" y="107"/>
                    <a:pt x="92" y="0"/>
                    <a:pt x="125" y="6"/>
                  </a:cubicBezTo>
                  <a:cubicBezTo>
                    <a:pt x="158" y="12"/>
                    <a:pt x="176" y="197"/>
                    <a:pt x="212" y="199"/>
                  </a:cubicBezTo>
                  <a:cubicBezTo>
                    <a:pt x="248" y="201"/>
                    <a:pt x="303" y="17"/>
                    <a:pt x="344" y="20"/>
                  </a:cubicBezTo>
                  <a:cubicBezTo>
                    <a:pt x="385" y="23"/>
                    <a:pt x="480" y="165"/>
                    <a:pt x="458" y="218"/>
                  </a:cubicBezTo>
                  <a:cubicBezTo>
                    <a:pt x="436" y="271"/>
                    <a:pt x="285" y="347"/>
                    <a:pt x="211" y="338"/>
                  </a:cubicBezTo>
                  <a:cubicBezTo>
                    <a:pt x="137" y="329"/>
                    <a:pt x="28" y="217"/>
                    <a:pt x="14" y="162"/>
                  </a:cubicBezTo>
                  <a:close/>
                </a:path>
              </a:pathLst>
            </a:custGeom>
            <a:gradFill rotWithShape="0">
              <a:gsLst>
                <a:gs pos="0">
                  <a:srgbClr val="cc0000"/>
                </a:gs>
                <a:gs pos="100000">
                  <a:srgbClr val="e06565"/>
                </a:gs>
              </a:gsLst>
              <a:lin ang="5580000"/>
            </a:gradFill>
            <a:ln w="9360">
              <a:solidFill>
                <a:srgbClr val="993366"/>
              </a:solidFill>
              <a:round/>
            </a:ln>
          </p:spPr>
          <p:style>
            <a:lnRef idx="0"/>
            <a:fillRef idx="0"/>
            <a:effectRef idx="0"/>
            <a:fontRef idx="minor"/>
          </p:style>
        </p:sp>
        <p:sp>
          <p:nvSpPr>
            <p:cNvPr id="1849" name="CustomShape 57"/>
            <p:cNvSpPr/>
            <p:nvPr/>
          </p:nvSpPr>
          <p:spPr>
            <a:xfrm rot="385200">
              <a:off x="8002800" y="307440"/>
              <a:ext cx="43200" cy="918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1850" name="CustomShape 58"/>
            <p:cNvSpPr/>
            <p:nvPr/>
          </p:nvSpPr>
          <p:spPr>
            <a:xfrm rot="385200">
              <a:off x="7964280" y="210240"/>
              <a:ext cx="42840" cy="442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1851" name="CustomShape 59"/>
            <p:cNvSpPr/>
            <p:nvPr/>
          </p:nvSpPr>
          <p:spPr>
            <a:xfrm rot="18086400">
              <a:off x="8074080" y="264600"/>
              <a:ext cx="65880" cy="604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1852" name="CustomShape 60"/>
            <p:cNvSpPr/>
            <p:nvPr/>
          </p:nvSpPr>
          <p:spPr>
            <a:xfrm rot="18086400">
              <a:off x="7922520" y="246600"/>
              <a:ext cx="65880" cy="597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1853" name="CustomShape 61"/>
            <p:cNvSpPr/>
            <p:nvPr/>
          </p:nvSpPr>
          <p:spPr>
            <a:xfrm rot="11185200">
              <a:off x="8079480" y="176400"/>
              <a:ext cx="24480" cy="828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1854" name="CustomShape 62"/>
            <p:cNvSpPr/>
            <p:nvPr/>
          </p:nvSpPr>
          <p:spPr>
            <a:xfrm rot="385200">
              <a:off x="8006760" y="145800"/>
              <a:ext cx="43200" cy="918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1855" name="CustomShape 63"/>
            <p:cNvSpPr/>
            <p:nvPr/>
          </p:nvSpPr>
          <p:spPr>
            <a:xfrm rot="385200">
              <a:off x="8025480" y="263160"/>
              <a:ext cx="43200" cy="907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1856" name="CustomShape 64"/>
            <p:cNvSpPr/>
            <p:nvPr/>
          </p:nvSpPr>
          <p:spPr>
            <a:xfrm rot="14482200">
              <a:off x="7983720" y="295920"/>
              <a:ext cx="38880" cy="522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1857" name="CustomShape 65"/>
            <p:cNvSpPr/>
            <p:nvPr/>
          </p:nvSpPr>
          <p:spPr>
            <a:xfrm rot="14866200">
              <a:off x="8220960" y="964080"/>
              <a:ext cx="708480" cy="51768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19134000"/>
            </a:gradFill>
            <a:ln w="9360">
              <a:solidFill>
                <a:srgbClr val="3333cc"/>
              </a:solidFill>
              <a:round/>
            </a:ln>
          </p:spPr>
          <p:style>
            <a:lnRef idx="0"/>
            <a:fillRef idx="0"/>
            <a:effectRef idx="0"/>
            <a:fontRef idx="minor"/>
          </p:style>
        </p:sp>
        <p:sp>
          <p:nvSpPr>
            <p:cNvPr id="1858" name="CustomShape 66"/>
            <p:cNvSpPr/>
            <p:nvPr/>
          </p:nvSpPr>
          <p:spPr>
            <a:xfrm rot="15644400">
              <a:off x="8260560" y="915480"/>
              <a:ext cx="555480" cy="27072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20448000"/>
            </a:gradFill>
            <a:ln w="9360">
              <a:solidFill>
                <a:srgbClr val="3333cc"/>
              </a:solidFill>
              <a:round/>
            </a:ln>
          </p:spPr>
          <p:style>
            <a:lnRef idx="0"/>
            <a:fillRef idx="0"/>
            <a:effectRef idx="0"/>
            <a:fontRef idx="minor"/>
          </p:style>
        </p:sp>
        <p:sp>
          <p:nvSpPr>
            <p:cNvPr id="1859" name="CustomShape 67"/>
            <p:cNvSpPr/>
            <p:nvPr/>
          </p:nvSpPr>
          <p:spPr>
            <a:xfrm rot="5781600">
              <a:off x="8282160" y="1143360"/>
              <a:ext cx="98640" cy="49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60" name="CustomShape 68"/>
            <p:cNvSpPr/>
            <p:nvPr/>
          </p:nvSpPr>
          <p:spPr>
            <a:xfrm rot="17892600">
              <a:off x="8377200" y="809280"/>
              <a:ext cx="43200" cy="59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61" name="CustomShape 69"/>
            <p:cNvSpPr/>
            <p:nvPr/>
          </p:nvSpPr>
          <p:spPr>
            <a:xfrm rot="4621200">
              <a:off x="8309520" y="866880"/>
              <a:ext cx="90720" cy="518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62" name="CustomShape 70"/>
            <p:cNvSpPr/>
            <p:nvPr/>
          </p:nvSpPr>
          <p:spPr>
            <a:xfrm rot="4620600">
              <a:off x="8279640" y="992160"/>
              <a:ext cx="90720" cy="511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1863" name="CustomShape 71"/>
            <p:cNvSpPr/>
            <p:nvPr/>
          </p:nvSpPr>
          <p:spPr>
            <a:xfrm rot="16572600">
              <a:off x="8382600" y="1194840"/>
              <a:ext cx="55800" cy="446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64" name="CustomShape 72"/>
            <p:cNvSpPr/>
            <p:nvPr/>
          </p:nvSpPr>
          <p:spPr>
            <a:xfrm rot="5781600">
              <a:off x="8325360" y="1131120"/>
              <a:ext cx="98640" cy="49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65" name="CustomShape 73"/>
            <p:cNvSpPr/>
            <p:nvPr/>
          </p:nvSpPr>
          <p:spPr>
            <a:xfrm rot="5781600">
              <a:off x="8321400" y="1006200"/>
              <a:ext cx="98640" cy="489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1866" name="CustomShape 74"/>
            <p:cNvSpPr/>
            <p:nvPr/>
          </p:nvSpPr>
          <p:spPr>
            <a:xfrm rot="17892600">
              <a:off x="8381160" y="1207800"/>
              <a:ext cx="43200" cy="59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67" name="CustomShape 75"/>
            <p:cNvSpPr/>
            <p:nvPr/>
          </p:nvSpPr>
          <p:spPr>
            <a:xfrm rot="5781600">
              <a:off x="8381520" y="1350360"/>
              <a:ext cx="98640" cy="49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68" name="CustomShape 76"/>
            <p:cNvSpPr/>
            <p:nvPr/>
          </p:nvSpPr>
          <p:spPr>
            <a:xfrm rot="16572600">
              <a:off x="8512560" y="1347840"/>
              <a:ext cx="55800" cy="446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69" name="CustomShape 77"/>
            <p:cNvSpPr/>
            <p:nvPr/>
          </p:nvSpPr>
          <p:spPr>
            <a:xfrm rot="5781600">
              <a:off x="8436240" y="1320120"/>
              <a:ext cx="98640" cy="49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70" name="CustomShape 78"/>
            <p:cNvSpPr/>
            <p:nvPr/>
          </p:nvSpPr>
          <p:spPr>
            <a:xfrm rot="17892600">
              <a:off x="8511120" y="1361160"/>
              <a:ext cx="43200" cy="59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71" name="CustomShape 79"/>
            <p:cNvSpPr/>
            <p:nvPr/>
          </p:nvSpPr>
          <p:spPr>
            <a:xfrm rot="5781600">
              <a:off x="8510040" y="1253880"/>
              <a:ext cx="98640" cy="49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72" name="CustomShape 80"/>
            <p:cNvSpPr/>
            <p:nvPr/>
          </p:nvSpPr>
          <p:spPr>
            <a:xfrm rot="16572600">
              <a:off x="8578800" y="1305000"/>
              <a:ext cx="55800" cy="446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73" name="CustomShape 81"/>
            <p:cNvSpPr/>
            <p:nvPr/>
          </p:nvSpPr>
          <p:spPr>
            <a:xfrm rot="5781600">
              <a:off x="8403120" y="1238760"/>
              <a:ext cx="98640" cy="49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1874" name="CustomShape 82"/>
            <p:cNvSpPr/>
            <p:nvPr/>
          </p:nvSpPr>
          <p:spPr>
            <a:xfrm rot="17892600">
              <a:off x="8577360" y="1317960"/>
              <a:ext cx="43200" cy="59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1875" name="CustomShape 83"/>
            <p:cNvSpPr/>
            <p:nvPr/>
          </p:nvSpPr>
          <p:spPr>
            <a:xfrm rot="16079400">
              <a:off x="8256240" y="262800"/>
              <a:ext cx="110160" cy="532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1876" name="CustomShape 84"/>
            <p:cNvSpPr/>
            <p:nvPr/>
          </p:nvSpPr>
          <p:spPr>
            <a:xfrm rot="6349800">
              <a:off x="8304840" y="406080"/>
              <a:ext cx="56520" cy="540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1877" name="CustomShape 85"/>
            <p:cNvSpPr/>
            <p:nvPr/>
          </p:nvSpPr>
          <p:spPr>
            <a:xfrm rot="14745000">
              <a:off x="8418240" y="327600"/>
              <a:ext cx="85320" cy="658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1878" name="CustomShape 86"/>
            <p:cNvSpPr/>
            <p:nvPr/>
          </p:nvSpPr>
          <p:spPr>
            <a:xfrm rot="14743200">
              <a:off x="8429760" y="177120"/>
              <a:ext cx="85320" cy="651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1879" name="CustomShape 87"/>
            <p:cNvSpPr/>
            <p:nvPr/>
          </p:nvSpPr>
          <p:spPr>
            <a:xfrm rot="5270400">
              <a:off x="8359560" y="333000"/>
              <a:ext cx="62280" cy="482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1880" name="CustomShape 88"/>
            <p:cNvSpPr/>
            <p:nvPr/>
          </p:nvSpPr>
          <p:spPr>
            <a:xfrm rot="16079400">
              <a:off x="8339760" y="77400"/>
              <a:ext cx="110160" cy="532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1881" name="CustomShape 89"/>
            <p:cNvSpPr/>
            <p:nvPr/>
          </p:nvSpPr>
          <p:spPr>
            <a:xfrm rot="16079400">
              <a:off x="8328240" y="225000"/>
              <a:ext cx="110160" cy="525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1882" name="CustomShape 90"/>
            <p:cNvSpPr/>
            <p:nvPr/>
          </p:nvSpPr>
          <p:spPr>
            <a:xfrm rot="6349800">
              <a:off x="8289360" y="160560"/>
              <a:ext cx="56520" cy="5400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grpSp>
      <p:sp>
        <p:nvSpPr>
          <p:cNvPr id="1883" name="CustomShape 91"/>
          <p:cNvSpPr/>
          <p:nvPr/>
        </p:nvSpPr>
        <p:spPr>
          <a:xfrm rot="1872000">
            <a:off x="6235560" y="714240"/>
            <a:ext cx="2253960" cy="1712520"/>
          </a:xfrm>
          <a:prstGeom prst="rect">
            <a:avLst/>
          </a:prstGeom>
          <a:noFill/>
          <a:ln w="9360">
            <a:noFill/>
          </a:ln>
        </p:spPr>
        <p:style>
          <a:lnRef idx="0"/>
          <a:fillRef idx="0"/>
          <a:effectRef idx="0"/>
          <a:fontRef idx="minor"/>
        </p:style>
      </p:sp>
      <p:sp>
        <p:nvSpPr>
          <p:cNvPr id="1884" name="CustomShape 92"/>
          <p:cNvSpPr/>
          <p:nvPr/>
        </p:nvSpPr>
        <p:spPr>
          <a:xfrm>
            <a:off x="11160" y="4894560"/>
            <a:ext cx="3540600" cy="1856520"/>
          </a:xfrm>
          <a:prstGeom prst="rect">
            <a:avLst/>
          </a:prstGeom>
          <a:noFill/>
          <a:ln w="9360">
            <a:noFill/>
          </a:ln>
        </p:spPr>
        <p:style>
          <a:lnRef idx="0"/>
          <a:fillRef idx="0"/>
          <a:effectRef idx="0"/>
          <a:fontRef idx="minor"/>
        </p:style>
        <p:txBody>
          <a:bodyPr lIns="90000" rIns="90000" tIns="45000" bIns="45000"/>
          <a:p>
            <a:pPr>
              <a:lnSpc>
                <a:spcPct val="100000"/>
              </a:lnSpc>
            </a:pPr>
            <a:r>
              <a:rPr b="0" lang="en-US" sz="1400" spc="-1" strike="noStrike">
                <a:solidFill>
                  <a:srgbClr val="ffffff"/>
                </a:solidFill>
                <a:latin typeface="Times New Roman"/>
                <a:ea typeface="ＭＳ Ｐゴシック"/>
              </a:rPr>
              <a:t>Micha Ben Zimra</a:t>
            </a:r>
            <a:endParaRPr b="0" lang="en-US" sz="1400" spc="-1" strike="noStrike">
              <a:latin typeface="Arial"/>
            </a:endParaRPr>
          </a:p>
          <a:p>
            <a:pPr>
              <a:lnSpc>
                <a:spcPct val="100000"/>
              </a:lnSpc>
            </a:pPr>
            <a:r>
              <a:rPr b="0" lang="en-US" sz="1400" spc="-1" strike="noStrike">
                <a:solidFill>
                  <a:srgbClr val="ffffff"/>
                </a:solidFill>
                <a:latin typeface="Times New Roman"/>
                <a:ea typeface="ＭＳ Ｐゴシック"/>
              </a:rPr>
              <a:t>Nadine Landolina</a:t>
            </a:r>
            <a:endParaRPr b="0" lang="en-US" sz="1400" spc="-1" strike="noStrike">
              <a:latin typeface="Arial"/>
            </a:endParaRPr>
          </a:p>
          <a:p>
            <a:pPr>
              <a:lnSpc>
                <a:spcPct val="100000"/>
              </a:lnSpc>
            </a:pPr>
            <a:r>
              <a:rPr b="0" lang="en-US" sz="1400" spc="-1" strike="noStrike">
                <a:solidFill>
                  <a:srgbClr val="ffffff"/>
                </a:solidFill>
                <a:latin typeface="Times New Roman"/>
                <a:ea typeface="ＭＳ Ｐゴシック"/>
              </a:rPr>
              <a:t>Hadas Pahima </a:t>
            </a:r>
            <a:endParaRPr b="0" lang="en-US" sz="1400" spc="-1" strike="noStrike">
              <a:latin typeface="Arial"/>
            </a:endParaRPr>
          </a:p>
          <a:p>
            <a:pPr>
              <a:lnSpc>
                <a:spcPct val="100000"/>
              </a:lnSpc>
            </a:pPr>
            <a:r>
              <a:rPr b="0" lang="en-US" sz="1400" spc="-1" strike="noStrike">
                <a:solidFill>
                  <a:srgbClr val="ffffff"/>
                </a:solidFill>
                <a:latin typeface="Times New Roman"/>
                <a:ea typeface="ＭＳ Ｐゴシック"/>
              </a:rPr>
              <a:t>Pier Giorgio Puzzovio</a:t>
            </a:r>
            <a:endParaRPr b="0" lang="en-US" sz="1400" spc="-1" strike="noStrike">
              <a:latin typeface="Arial"/>
            </a:endParaRPr>
          </a:p>
          <a:p>
            <a:pPr>
              <a:lnSpc>
                <a:spcPct val="100000"/>
              </a:lnSpc>
            </a:pPr>
            <a:r>
              <a:rPr b="0" lang="en-US" sz="1400" spc="-1" strike="noStrike">
                <a:solidFill>
                  <a:srgbClr val="ffffff"/>
                </a:solidFill>
                <a:latin typeface="Times New Roman"/>
                <a:ea typeface="ＭＳ Ｐゴシック"/>
              </a:rPr>
              <a:t>Mansour Seaf </a:t>
            </a:r>
            <a:endParaRPr b="0" lang="en-US" sz="1400" spc="-1" strike="noStrike">
              <a:latin typeface="Arial"/>
            </a:endParaRPr>
          </a:p>
          <a:p>
            <a:pPr>
              <a:lnSpc>
                <a:spcPct val="100000"/>
              </a:lnSpc>
            </a:pPr>
            <a:r>
              <a:rPr b="0" lang="en-US" sz="1400" spc="-1" strike="noStrike">
                <a:solidFill>
                  <a:srgbClr val="ffffff"/>
                </a:solidFill>
                <a:latin typeface="Times New Roman"/>
                <a:ea typeface="ＭＳ Ｐゴシック"/>
              </a:rPr>
              <a:t>Ilan Zaffran</a:t>
            </a:r>
            <a:endParaRPr b="0" lang="en-US" sz="1400" spc="-1" strike="noStrike">
              <a:latin typeface="Arial"/>
            </a:endParaRPr>
          </a:p>
          <a:p>
            <a:pPr>
              <a:lnSpc>
                <a:spcPct val="100000"/>
              </a:lnSpc>
            </a:pPr>
            <a:r>
              <a:rPr b="0" lang="en-US" sz="1400" spc="-1" strike="noStrike">
                <a:solidFill>
                  <a:srgbClr val="ffffff"/>
                </a:solidFill>
                <a:latin typeface="Times New Roman"/>
                <a:ea typeface="ＭＳ Ｐゴシック"/>
              </a:rPr>
              <a:t>Yaara Zoabi</a:t>
            </a:r>
            <a:endParaRPr b="0" lang="en-US" sz="1400" spc="-1" strike="noStrike">
              <a:latin typeface="Arial"/>
            </a:endParaRPr>
          </a:p>
          <a:p>
            <a:pPr>
              <a:lnSpc>
                <a:spcPct val="100000"/>
              </a:lnSpc>
            </a:pPr>
            <a:endParaRPr b="0" lang="en-US" sz="1400" spc="-1" strike="noStrike">
              <a:latin typeface="Arial"/>
            </a:endParaRPr>
          </a:p>
        </p:txBody>
      </p:sp>
      <p:sp>
        <p:nvSpPr>
          <p:cNvPr id="1885" name="CustomShape 93"/>
          <p:cNvSpPr/>
          <p:nvPr/>
        </p:nvSpPr>
        <p:spPr>
          <a:xfrm>
            <a:off x="6172200" y="5644440"/>
            <a:ext cx="3276360" cy="115596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dce6f2"/>
                </a:solidFill>
                <a:latin typeface="Calibri"/>
              </a:rPr>
              <a:t>Research grants: ISF (Israel Academy of Science), BSF (United States-Israel Binational Science Foundation), Aimwell Trust Foundation, A Gutmann Funds, Rosetrees  Trust</a:t>
            </a:r>
            <a:endParaRPr b="0" lang="en-US" sz="1400" spc="-1" strike="noStrike">
              <a:latin typeface="Arial"/>
            </a:endParaRPr>
          </a:p>
        </p:txBody>
      </p:sp>
      <p:pic>
        <p:nvPicPr>
          <p:cNvPr id="1886" name="Picture 1" descr=""/>
          <p:cNvPicPr/>
          <p:nvPr/>
        </p:nvPicPr>
        <p:blipFill>
          <a:blip r:embed="rId2"/>
          <a:stretch/>
        </p:blipFill>
        <p:spPr>
          <a:xfrm>
            <a:off x="-34920" y="-356040"/>
            <a:ext cx="4970520" cy="331344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7" name="CustomShape 1"/>
          <p:cNvSpPr/>
          <p:nvPr/>
        </p:nvSpPr>
        <p:spPr>
          <a:xfrm>
            <a:off x="-117720" y="891000"/>
            <a:ext cx="9022680" cy="6390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Calibri"/>
              </a:rPr>
              <a:t>Macrophages from peritoneal lavage of WT and CD300a KO Balb/c, AP 48 hrs, Expression of iNOS and Arg1</a:t>
            </a:r>
            <a:endParaRPr b="0" lang="en-US" sz="1800" spc="-1" strike="noStrike">
              <a:latin typeface="Arial"/>
            </a:endParaRPr>
          </a:p>
        </p:txBody>
      </p:sp>
      <p:grpSp>
        <p:nvGrpSpPr>
          <p:cNvPr id="1888" name="Group 2"/>
          <p:cNvGrpSpPr/>
          <p:nvPr/>
        </p:nvGrpSpPr>
        <p:grpSpPr>
          <a:xfrm>
            <a:off x="0" y="1514520"/>
            <a:ext cx="3957840" cy="2780640"/>
            <a:chOff x="0" y="1514520"/>
            <a:chExt cx="3957840" cy="2780640"/>
          </a:xfrm>
        </p:grpSpPr>
        <p:grpSp>
          <p:nvGrpSpPr>
            <p:cNvPr id="1889" name="Group 3"/>
            <p:cNvGrpSpPr/>
            <p:nvPr/>
          </p:nvGrpSpPr>
          <p:grpSpPr>
            <a:xfrm>
              <a:off x="0" y="1514520"/>
              <a:ext cx="3957840" cy="2780640"/>
              <a:chOff x="0" y="1514520"/>
              <a:chExt cx="3957840" cy="2780640"/>
            </a:xfrm>
          </p:grpSpPr>
          <p:grpSp>
            <p:nvGrpSpPr>
              <p:cNvPr id="1890" name="Group 4"/>
              <p:cNvGrpSpPr/>
              <p:nvPr/>
            </p:nvGrpSpPr>
            <p:grpSpPr>
              <a:xfrm>
                <a:off x="318240" y="2495160"/>
                <a:ext cx="3635280" cy="580320"/>
                <a:chOff x="318240" y="2495160"/>
                <a:chExt cx="3635280" cy="580320"/>
              </a:xfrm>
            </p:grpSpPr>
            <p:pic>
              <p:nvPicPr>
                <p:cNvPr id="1891" name="Immagine 4" descr=""/>
                <p:cNvPicPr/>
                <p:nvPr/>
              </p:nvPicPr>
              <p:blipFill>
                <a:blip r:embed="rId1">
                  <a:extLst>
                    <a:ext uri="{BEBA8EAE-BF5A-486C-A8C5-ECC9F3942E4B}">
                      <a14:imgProps xmlns:a14="http://schemas.microsoft.com/office/drawing/2010/main">
                        <a14:imgLayer r:embed="rId2">
                          <a14:imgEffect>
                            <a14:brightnessContrast bright="27000" contrast="-15000"/>
                          </a14:imgEffect>
                        </a14:imgLayer>
                      </a14:imgProps>
                    </a:ext>
                  </a:extLst>
                </a:blip>
                <a:srcRect l="23443" t="23602" r="51439" b="70427"/>
                <a:stretch/>
              </p:blipFill>
              <p:spPr>
                <a:xfrm>
                  <a:off x="913680" y="2495160"/>
                  <a:ext cx="3039840" cy="502920"/>
                </a:xfrm>
                <a:prstGeom prst="rect">
                  <a:avLst/>
                </a:prstGeom>
                <a:ln>
                  <a:noFill/>
                </a:ln>
              </p:spPr>
            </p:pic>
            <p:sp>
              <p:nvSpPr>
                <p:cNvPr id="1892" name="CustomShape 5"/>
                <p:cNvSpPr/>
                <p:nvPr/>
              </p:nvSpPr>
              <p:spPr>
                <a:xfrm>
                  <a:off x="318240" y="2620080"/>
                  <a:ext cx="460800" cy="45540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iNOS</a:t>
                  </a:r>
                  <a:endParaRPr b="0" lang="en-US" sz="1200" spc="-1" strike="noStrike">
                    <a:latin typeface="Arial"/>
                  </a:endParaRPr>
                </a:p>
              </p:txBody>
            </p:sp>
          </p:grpSp>
          <p:grpSp>
            <p:nvGrpSpPr>
              <p:cNvPr id="1893" name="Group 6"/>
              <p:cNvGrpSpPr/>
              <p:nvPr/>
            </p:nvGrpSpPr>
            <p:grpSpPr>
              <a:xfrm>
                <a:off x="318240" y="3083040"/>
                <a:ext cx="3635280" cy="564120"/>
                <a:chOff x="318240" y="3083040"/>
                <a:chExt cx="3635280" cy="564120"/>
              </a:xfrm>
            </p:grpSpPr>
            <p:pic>
              <p:nvPicPr>
                <p:cNvPr id="1894" name="Immagine 13" descr=""/>
                <p:cNvPicPr/>
                <p:nvPr/>
              </p:nvPicPr>
              <p:blipFill>
                <a:blip r:embed="rId3">
                  <a:extLst>
                    <a:ext uri="{BEBA8EAE-BF5A-486C-A8C5-ECC9F3942E4B}">
                      <a14:imgProps xmlns:a14="http://schemas.microsoft.com/office/drawing/2010/main">
                        <a14:imgLayer r:embed="rId2">
                          <a14:imgEffect>
                            <a14:brightnessContrast bright="27000" contrast="6000"/>
                          </a14:imgEffect>
                        </a14:imgLayer>
                      </a14:imgProps>
                    </a:ext>
                  </a:extLst>
                </a:blip>
                <a:srcRect l="52007" t="20852" r="21956" b="73287"/>
                <a:stretch/>
              </p:blipFill>
              <p:spPr>
                <a:xfrm>
                  <a:off x="913680" y="3083040"/>
                  <a:ext cx="3039840" cy="492840"/>
                </a:xfrm>
                <a:prstGeom prst="rect">
                  <a:avLst/>
                </a:prstGeom>
                <a:ln>
                  <a:noFill/>
                </a:ln>
              </p:spPr>
            </p:pic>
            <p:sp>
              <p:nvSpPr>
                <p:cNvPr id="1895" name="CustomShape 7"/>
                <p:cNvSpPr/>
                <p:nvPr/>
              </p:nvSpPr>
              <p:spPr>
                <a:xfrm>
                  <a:off x="318240" y="3191760"/>
                  <a:ext cx="460800" cy="45540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Arg1</a:t>
                  </a:r>
                  <a:endParaRPr b="0" lang="en-US" sz="1200" spc="-1" strike="noStrike">
                    <a:latin typeface="Arial"/>
                  </a:endParaRPr>
                </a:p>
              </p:txBody>
            </p:sp>
          </p:grpSp>
          <p:grpSp>
            <p:nvGrpSpPr>
              <p:cNvPr id="1896" name="Group 8"/>
              <p:cNvGrpSpPr/>
              <p:nvPr/>
            </p:nvGrpSpPr>
            <p:grpSpPr>
              <a:xfrm>
                <a:off x="250560" y="3660840"/>
                <a:ext cx="3707280" cy="634320"/>
                <a:chOff x="250560" y="3660840"/>
                <a:chExt cx="3707280" cy="634320"/>
              </a:xfrm>
            </p:grpSpPr>
            <p:pic>
              <p:nvPicPr>
                <p:cNvPr id="1897" name="Immagine 12" descr=""/>
                <p:cNvPicPr/>
                <p:nvPr/>
              </p:nvPicPr>
              <p:blipFill>
                <a:blip r:embed="rId4"/>
                <a:srcRect l="195949" t="643184" r="432025" b="142591"/>
                <a:stretch/>
              </p:blipFill>
              <p:spPr>
                <a:xfrm>
                  <a:off x="909360" y="3660840"/>
                  <a:ext cx="3048480" cy="634320"/>
                </a:xfrm>
                <a:prstGeom prst="rect">
                  <a:avLst/>
                </a:prstGeom>
                <a:ln>
                  <a:noFill/>
                </a:ln>
              </p:spPr>
            </p:pic>
            <p:sp>
              <p:nvSpPr>
                <p:cNvPr id="1898" name="CustomShape 9"/>
                <p:cNvSpPr/>
                <p:nvPr/>
              </p:nvSpPr>
              <p:spPr>
                <a:xfrm>
                  <a:off x="250560" y="3773880"/>
                  <a:ext cx="596160" cy="45540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Symbol"/>
                    </a:rPr>
                    <a:t>b</a:t>
                  </a:r>
                  <a:r>
                    <a:rPr b="0" lang="en-US" sz="1200" spc="-1" strike="noStrike">
                      <a:solidFill>
                        <a:srgbClr val="000000"/>
                      </a:solidFill>
                      <a:latin typeface="Calibri"/>
                    </a:rPr>
                    <a:t>-actin</a:t>
                  </a:r>
                  <a:endParaRPr b="0" lang="en-US" sz="1200" spc="-1" strike="noStrike">
                    <a:latin typeface="Arial"/>
                  </a:endParaRPr>
                </a:p>
              </p:txBody>
            </p:sp>
          </p:grpSp>
          <p:sp>
            <p:nvSpPr>
              <p:cNvPr id="1899" name="Line 10"/>
              <p:cNvSpPr/>
              <p:nvPr/>
            </p:nvSpPr>
            <p:spPr>
              <a:xfrm>
                <a:off x="953280" y="1758240"/>
                <a:ext cx="1305000" cy="36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1900" name="Line 11"/>
              <p:cNvSpPr/>
              <p:nvPr/>
            </p:nvSpPr>
            <p:spPr>
              <a:xfrm>
                <a:off x="2541240" y="1763640"/>
                <a:ext cx="1305000" cy="36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1901" name="CustomShape 12"/>
              <p:cNvSpPr/>
              <p:nvPr/>
            </p:nvSpPr>
            <p:spPr>
              <a:xfrm>
                <a:off x="1244160" y="1519560"/>
                <a:ext cx="97704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WT OVA</a:t>
                </a:r>
                <a:endParaRPr b="0" lang="en-US" sz="1200" spc="-1" strike="noStrike">
                  <a:latin typeface="Arial"/>
                </a:endParaRPr>
              </a:p>
            </p:txBody>
          </p:sp>
          <p:sp>
            <p:nvSpPr>
              <p:cNvPr id="1902" name="CustomShape 13"/>
              <p:cNvSpPr/>
              <p:nvPr/>
            </p:nvSpPr>
            <p:spPr>
              <a:xfrm>
                <a:off x="2715840" y="1514520"/>
                <a:ext cx="123768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CD300a KO OVA</a:t>
                </a:r>
                <a:endParaRPr b="0" lang="en-US" sz="1200" spc="-1" strike="noStrike">
                  <a:latin typeface="Arial"/>
                </a:endParaRPr>
              </a:p>
            </p:txBody>
          </p:sp>
          <p:sp>
            <p:nvSpPr>
              <p:cNvPr id="1903" name="CustomShape 14"/>
              <p:cNvSpPr/>
              <p:nvPr/>
            </p:nvSpPr>
            <p:spPr>
              <a:xfrm>
                <a:off x="1044360" y="211860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04" name="CustomShape 15"/>
              <p:cNvSpPr/>
              <p:nvPr/>
            </p:nvSpPr>
            <p:spPr>
              <a:xfrm>
                <a:off x="117720" y="1839600"/>
                <a:ext cx="89424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LPS 1ug/ml</a:t>
                </a:r>
                <a:endParaRPr b="0" lang="en-US" sz="1200" spc="-1" strike="noStrike">
                  <a:latin typeface="Arial"/>
                </a:endParaRPr>
              </a:p>
            </p:txBody>
          </p:sp>
          <p:sp>
            <p:nvSpPr>
              <p:cNvPr id="1905" name="CustomShape 16"/>
              <p:cNvSpPr/>
              <p:nvPr/>
            </p:nvSpPr>
            <p:spPr>
              <a:xfrm>
                <a:off x="0" y="2163240"/>
                <a:ext cx="101232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IL-4 10 ng/ml</a:t>
                </a:r>
                <a:endParaRPr b="0" lang="en-US" sz="1200" spc="-1" strike="noStrike">
                  <a:latin typeface="Arial"/>
                </a:endParaRPr>
              </a:p>
            </p:txBody>
          </p:sp>
          <p:sp>
            <p:nvSpPr>
              <p:cNvPr id="1906" name="CustomShape 17"/>
              <p:cNvSpPr/>
              <p:nvPr/>
            </p:nvSpPr>
            <p:spPr>
              <a:xfrm>
                <a:off x="1546560" y="211608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07" name="CustomShape 18"/>
              <p:cNvSpPr/>
              <p:nvPr/>
            </p:nvSpPr>
            <p:spPr>
              <a:xfrm>
                <a:off x="2017440" y="210780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08" name="CustomShape 19"/>
              <p:cNvSpPr/>
              <p:nvPr/>
            </p:nvSpPr>
            <p:spPr>
              <a:xfrm>
                <a:off x="1047960" y="1791720"/>
                <a:ext cx="18396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09" name="CustomShape 20"/>
              <p:cNvSpPr/>
              <p:nvPr/>
            </p:nvSpPr>
            <p:spPr>
              <a:xfrm>
                <a:off x="1528920" y="179460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10" name="CustomShape 21"/>
              <p:cNvSpPr/>
              <p:nvPr/>
            </p:nvSpPr>
            <p:spPr>
              <a:xfrm>
                <a:off x="2030400" y="177948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11" name="CustomShape 22"/>
              <p:cNvSpPr/>
              <p:nvPr/>
            </p:nvSpPr>
            <p:spPr>
              <a:xfrm>
                <a:off x="2576880" y="209988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12" name="CustomShape 23"/>
              <p:cNvSpPr/>
              <p:nvPr/>
            </p:nvSpPr>
            <p:spPr>
              <a:xfrm>
                <a:off x="3078720" y="209736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13" name="CustomShape 24"/>
              <p:cNvSpPr/>
              <p:nvPr/>
            </p:nvSpPr>
            <p:spPr>
              <a:xfrm>
                <a:off x="3549600" y="208908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14" name="CustomShape 25"/>
              <p:cNvSpPr/>
              <p:nvPr/>
            </p:nvSpPr>
            <p:spPr>
              <a:xfrm>
                <a:off x="2580120" y="1773360"/>
                <a:ext cx="18396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15" name="CustomShape 26"/>
              <p:cNvSpPr/>
              <p:nvPr/>
            </p:nvSpPr>
            <p:spPr>
              <a:xfrm>
                <a:off x="3061080" y="177624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sp>
            <p:nvSpPr>
              <p:cNvPr id="1916" name="CustomShape 27"/>
              <p:cNvSpPr/>
              <p:nvPr/>
            </p:nvSpPr>
            <p:spPr>
              <a:xfrm>
                <a:off x="3562560" y="1760760"/>
                <a:ext cx="23112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Calibri"/>
                  </a:rPr>
                  <a:t>-</a:t>
                </a:r>
                <a:endParaRPr b="0" lang="en-US" sz="1500" spc="-1" strike="noStrike">
                  <a:latin typeface="Arial"/>
                </a:endParaRPr>
              </a:p>
            </p:txBody>
          </p:sp>
        </p:grpSp>
        <p:sp>
          <p:nvSpPr>
            <p:cNvPr id="1917" name="CustomShape 28"/>
            <p:cNvSpPr/>
            <p:nvPr/>
          </p:nvSpPr>
          <p:spPr>
            <a:xfrm>
              <a:off x="916920" y="3089880"/>
              <a:ext cx="499320" cy="499320"/>
            </a:xfrm>
            <a:prstGeom prst="rect">
              <a:avLst/>
            </a:prstGeom>
            <a:noFill/>
            <a:ln w="3816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918" name="CustomShape 29"/>
            <p:cNvSpPr/>
            <p:nvPr/>
          </p:nvSpPr>
          <p:spPr>
            <a:xfrm>
              <a:off x="2399040" y="3087000"/>
              <a:ext cx="499320" cy="499320"/>
            </a:xfrm>
            <a:prstGeom prst="rect">
              <a:avLst/>
            </a:prstGeom>
            <a:noFill/>
            <a:ln w="38160">
              <a:solidFill>
                <a:srgbClr val="ff0000"/>
              </a:solidFill>
              <a:round/>
            </a:ln>
          </p:spPr>
          <p:style>
            <a:lnRef idx="2">
              <a:schemeClr val="accent1">
                <a:shade val="50000"/>
              </a:schemeClr>
            </a:lnRef>
            <a:fillRef idx="1">
              <a:schemeClr val="accent1"/>
            </a:fillRef>
            <a:effectRef idx="0">
              <a:schemeClr val="accent1"/>
            </a:effectRef>
            <a:fontRef idx="minor"/>
          </p:style>
        </p:sp>
      </p:grpSp>
      <p:graphicFrame>
        <p:nvGraphicFramePr>
          <p:cNvPr id="1919" name="Grafico 46"/>
          <p:cNvGraphicFramePr/>
          <p:nvPr/>
        </p:nvGraphicFramePr>
        <p:xfrm>
          <a:off x="4582080" y="1397880"/>
          <a:ext cx="4205160" cy="3048120"/>
        </p:xfrm>
        <a:graphic>
          <a:graphicData uri="http://schemas.openxmlformats.org/drawingml/2006/chart">
            <c:chart xmlns:c="http://schemas.openxmlformats.org/drawingml/2006/chart" xmlns:r="http://schemas.openxmlformats.org/officeDocument/2006/relationships" r:id="rId5"/>
          </a:graphicData>
        </a:graphic>
      </p:graphicFrame>
      <p:sp>
        <p:nvSpPr>
          <p:cNvPr id="1920" name="CustomShape 30"/>
          <p:cNvSpPr/>
          <p:nvPr/>
        </p:nvSpPr>
        <p:spPr>
          <a:xfrm>
            <a:off x="548640" y="4545000"/>
            <a:ext cx="7372800" cy="1118160"/>
          </a:xfrm>
          <a:prstGeom prst="rect">
            <a:avLst/>
          </a:prstGeom>
          <a:noFill/>
          <a:ln w="28440">
            <a:solidFill>
              <a:srgbClr val="00b050"/>
            </a:solidFill>
            <a:round/>
          </a:ln>
        </p:spPr>
        <p:style>
          <a:lnRef idx="0"/>
          <a:fillRef idx="0"/>
          <a:effectRef idx="0"/>
          <a:fontRef idx="minor"/>
        </p:style>
        <p:txBody>
          <a:bodyPr lIns="90000" rIns="90000" tIns="45000" bIns="45000"/>
          <a:p>
            <a:pPr>
              <a:lnSpc>
                <a:spcPct val="100000"/>
              </a:lnSpc>
            </a:pPr>
            <a:r>
              <a:rPr b="1" lang="en-US" sz="1350" spc="-1" strike="noStrike">
                <a:solidFill>
                  <a:srgbClr val="000000"/>
                </a:solidFill>
                <a:latin typeface="Calibri"/>
              </a:rPr>
              <a:t>iNOS</a:t>
            </a:r>
            <a:r>
              <a:rPr b="0" lang="en-US" sz="1350" spc="-1" strike="noStrike">
                <a:solidFill>
                  <a:srgbClr val="000000"/>
                </a:solidFill>
                <a:latin typeface="Calibri"/>
              </a:rPr>
              <a:t> (marker for M1 Macrophages) mRNA appears only after treatment with LPS, but is reduced in CD300a KO macrophages. LPS is commonly used as inducer of M1 phenotype.</a:t>
            </a:r>
            <a:endParaRPr b="0" lang="en-US" sz="1350" spc="-1" strike="noStrike">
              <a:latin typeface="Arial"/>
            </a:endParaRPr>
          </a:p>
          <a:p>
            <a:pPr>
              <a:lnSpc>
                <a:spcPct val="100000"/>
              </a:lnSpc>
            </a:pPr>
            <a:endParaRPr b="0" lang="en-US" sz="1350" spc="-1" strike="noStrike">
              <a:latin typeface="Arial"/>
            </a:endParaRPr>
          </a:p>
          <a:p>
            <a:pPr>
              <a:lnSpc>
                <a:spcPct val="100000"/>
              </a:lnSpc>
            </a:pPr>
            <a:r>
              <a:rPr b="1" lang="en-US" sz="1350" spc="-1" strike="noStrike">
                <a:solidFill>
                  <a:srgbClr val="000000"/>
                </a:solidFill>
                <a:latin typeface="Calibri"/>
              </a:rPr>
              <a:t>Arg1</a:t>
            </a:r>
            <a:r>
              <a:rPr b="0" lang="en-US" sz="1350" spc="-1" strike="noStrike">
                <a:solidFill>
                  <a:srgbClr val="000000"/>
                </a:solidFill>
                <a:latin typeface="Calibri"/>
              </a:rPr>
              <a:t> (marker for M2 macrophages) mRNA is reduced in CD300a untreated macrophages (marked in red squares). IL-4 is used as inducer of M2 phenotype.</a:t>
            </a:r>
            <a:endParaRPr b="0" lang="en-US" sz="1350" spc="-1" strike="noStrike">
              <a:latin typeface="Arial"/>
            </a:endParaRPr>
          </a:p>
        </p:txBody>
      </p:sp>
      <p:sp>
        <p:nvSpPr>
          <p:cNvPr id="1921" name="CustomShape 31"/>
          <p:cNvSpPr/>
          <p:nvPr/>
        </p:nvSpPr>
        <p:spPr>
          <a:xfrm>
            <a:off x="5196600" y="5735160"/>
            <a:ext cx="35910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Puzzovio PG, Levi-Schaffer F, Unpublished results</a:t>
            </a:r>
            <a:endParaRPr b="0" lang="en-US" sz="1350" spc="-1" strike="noStrike">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2" name="CustomShape 1"/>
          <p:cNvSpPr/>
          <p:nvPr/>
        </p:nvSpPr>
        <p:spPr>
          <a:xfrm>
            <a:off x="4878720" y="2211840"/>
            <a:ext cx="3644280" cy="1529280"/>
          </a:xfrm>
          <a:prstGeom prst="rect">
            <a:avLst/>
          </a:prstGeom>
          <a:noFill/>
          <a:ln w="28440">
            <a:solidFill>
              <a:srgbClr val="00b050"/>
            </a:solidFill>
            <a:round/>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CD300a KO macrophages show significant increase  in IL-6 production in respect to WT</a:t>
            </a:r>
            <a:endParaRPr b="0" lang="en-US" sz="1350" spc="-1" strike="noStrike">
              <a:latin typeface="Arial"/>
            </a:endParaRPr>
          </a:p>
          <a:p>
            <a:pPr>
              <a:lnSpc>
                <a:spcPct val="100000"/>
              </a:lnSpc>
            </a:pPr>
            <a:endParaRPr b="0" lang="en-US" sz="1350" spc="-1" strike="noStrike">
              <a:latin typeface="Arial"/>
            </a:endParaRPr>
          </a:p>
          <a:p>
            <a:pPr>
              <a:lnSpc>
                <a:spcPct val="100000"/>
              </a:lnSpc>
            </a:pPr>
            <a:r>
              <a:rPr b="0" lang="en-US" sz="1350" spc="-1" strike="noStrike">
                <a:solidFill>
                  <a:srgbClr val="000000"/>
                </a:solidFill>
                <a:latin typeface="Calibri"/>
              </a:rPr>
              <a:t>Significant increases occur in IL-6 release after treament with LPS and IL-4</a:t>
            </a:r>
            <a:endParaRPr b="0" lang="en-US" sz="1350" spc="-1" strike="noStrike">
              <a:latin typeface="Arial"/>
            </a:endParaRPr>
          </a:p>
          <a:p>
            <a:pPr>
              <a:lnSpc>
                <a:spcPct val="100000"/>
              </a:lnSpc>
            </a:pPr>
            <a:endParaRPr b="0" lang="en-US" sz="1350" spc="-1" strike="noStrike">
              <a:latin typeface="Arial"/>
            </a:endParaRPr>
          </a:p>
          <a:p>
            <a:pPr>
              <a:lnSpc>
                <a:spcPct val="100000"/>
              </a:lnSpc>
            </a:pPr>
            <a:endParaRPr b="0" lang="en-US" sz="1350" spc="-1" strike="noStrike">
              <a:latin typeface="Arial"/>
            </a:endParaRPr>
          </a:p>
        </p:txBody>
      </p:sp>
      <p:sp>
        <p:nvSpPr>
          <p:cNvPr id="1923" name="CustomShape 2"/>
          <p:cNvSpPr/>
          <p:nvPr/>
        </p:nvSpPr>
        <p:spPr>
          <a:xfrm>
            <a:off x="-117720" y="891000"/>
            <a:ext cx="902268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Calibri"/>
              </a:rPr>
              <a:t>Macrophages from peritoneal lavage of WT and CD300a KO Balb/c, AP 48 hrs, IL-6 release</a:t>
            </a:r>
            <a:endParaRPr b="0" lang="en-US" sz="1800" spc="-1" strike="noStrike">
              <a:latin typeface="Arial"/>
            </a:endParaRPr>
          </a:p>
        </p:txBody>
      </p:sp>
      <p:grpSp>
        <p:nvGrpSpPr>
          <p:cNvPr id="1924" name="Group 3"/>
          <p:cNvGrpSpPr/>
          <p:nvPr/>
        </p:nvGrpSpPr>
        <p:grpSpPr>
          <a:xfrm>
            <a:off x="620280" y="1369440"/>
            <a:ext cx="3645360" cy="4072320"/>
            <a:chOff x="620280" y="1369440"/>
            <a:chExt cx="3645360" cy="4072320"/>
          </a:xfrm>
        </p:grpSpPr>
        <p:sp>
          <p:nvSpPr>
            <p:cNvPr id="1925" name="CustomShape 4"/>
            <p:cNvSpPr/>
            <p:nvPr/>
          </p:nvSpPr>
          <p:spPr>
            <a:xfrm>
              <a:off x="714600" y="1369440"/>
              <a:ext cx="318240" cy="3459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en-US" sz="1500" spc="-1" strike="noStrike">
                  <a:solidFill>
                    <a:srgbClr val="000000"/>
                  </a:solidFill>
                  <a:latin typeface="Arial"/>
                </a:rPr>
                <a:t>A</a:t>
              </a:r>
              <a:endParaRPr b="0" lang="en-US" sz="1500" spc="-1" strike="noStrike">
                <a:latin typeface="Arial"/>
              </a:endParaRPr>
            </a:p>
          </p:txBody>
        </p:sp>
      </p:grpSp>
      <p:sp>
        <p:nvSpPr>
          <p:cNvPr id="1926" name="CustomShape 5"/>
          <p:cNvSpPr/>
          <p:nvPr/>
        </p:nvSpPr>
        <p:spPr>
          <a:xfrm>
            <a:off x="5196600" y="5735160"/>
            <a:ext cx="35910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Puzzovio PG, Levi-Schaffer F, Unpublished results</a:t>
            </a:r>
            <a:endParaRPr b="0" lang="en-US" sz="1350" spc="-1" strike="noStrike">
              <a:latin typeface="Arial"/>
            </a:endParaRPr>
          </a:p>
        </p:txBody>
      </p:sp>
      <p:pic>
        <p:nvPicPr>
          <p:cNvPr id="1927" name="" descr=""/>
          <p:cNvPicPr/>
          <p:nvPr/>
        </p:nvPicPr>
        <p:blipFill>
          <a:blip r:embed="rId1"/>
          <a:stretch/>
        </p:blipFill>
        <p:spPr>
          <a:xfrm>
            <a:off x="609480" y="1371600"/>
            <a:ext cx="3645000" cy="405144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1" name="Picture 1" descr=""/>
          <p:cNvPicPr/>
          <p:nvPr/>
        </p:nvPicPr>
        <p:blipFill>
          <a:blip r:embed="rId1"/>
          <a:stretch/>
        </p:blipFill>
        <p:spPr>
          <a:xfrm>
            <a:off x="2802960" y="992880"/>
            <a:ext cx="3995280" cy="1893240"/>
          </a:xfrm>
          <a:prstGeom prst="rect">
            <a:avLst/>
          </a:prstGeom>
          <a:ln>
            <a:noFill/>
          </a:ln>
        </p:spPr>
      </p:pic>
      <p:pic>
        <p:nvPicPr>
          <p:cNvPr id="832" name="Picture 2" descr=""/>
          <p:cNvPicPr/>
          <p:nvPr/>
        </p:nvPicPr>
        <p:blipFill>
          <a:blip r:embed="rId2"/>
          <a:stretch/>
        </p:blipFill>
        <p:spPr>
          <a:xfrm>
            <a:off x="58680" y="992880"/>
            <a:ext cx="2742840" cy="2285280"/>
          </a:xfrm>
          <a:prstGeom prst="rect">
            <a:avLst/>
          </a:prstGeom>
          <a:ln>
            <a:noFill/>
          </a:ln>
        </p:spPr>
      </p:pic>
      <p:sp>
        <p:nvSpPr>
          <p:cNvPr id="833" name="CustomShape 1"/>
          <p:cNvSpPr/>
          <p:nvPr/>
        </p:nvSpPr>
        <p:spPr>
          <a:xfrm>
            <a:off x="304920" y="0"/>
            <a:ext cx="7848360" cy="88812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en-US" sz="2400" spc="-1" strike="noStrike">
                <a:solidFill>
                  <a:srgbClr val="000000"/>
                </a:solidFill>
                <a:latin typeface="Arial"/>
                <a:ea typeface="ＭＳ Ｐゴシック"/>
              </a:rPr>
              <a:t>MC and Eos Soluble and Cellular Targets for Novel Anti-Allergic Therapy </a:t>
            </a:r>
            <a:endParaRPr b="0" lang="en-US" sz="2400" spc="-1" strike="noStrike">
              <a:latin typeface="Arial"/>
            </a:endParaRPr>
          </a:p>
        </p:txBody>
      </p:sp>
      <p:sp>
        <p:nvSpPr>
          <p:cNvPr id="834" name="CustomShape 2"/>
          <p:cNvSpPr/>
          <p:nvPr/>
        </p:nvSpPr>
        <p:spPr>
          <a:xfrm>
            <a:off x="5791320" y="5943600"/>
            <a:ext cx="6171840" cy="82044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Harvima IT </a:t>
            </a:r>
            <a:r>
              <a:rPr b="0" i="1" lang="en-US" sz="1200" spc="-1" strike="noStrike">
                <a:solidFill>
                  <a:srgbClr val="000000"/>
                </a:solidFill>
                <a:latin typeface="Arial"/>
              </a:rPr>
              <a:t>et al., </a:t>
            </a:r>
            <a:r>
              <a:rPr b="1" i="1" lang="en-US" sz="1200" spc="-1" strike="noStrike">
                <a:solidFill>
                  <a:srgbClr val="000000"/>
                </a:solidFill>
                <a:latin typeface="Arial"/>
              </a:rPr>
              <a:t>J Allergy Clin Immunol </a:t>
            </a:r>
            <a:r>
              <a:rPr b="0" lang="en-US" sz="1200" spc="-1" strike="noStrike">
                <a:solidFill>
                  <a:srgbClr val="000000"/>
                </a:solidFill>
                <a:latin typeface="Arial"/>
              </a:rPr>
              <a:t>2014</a:t>
            </a:r>
            <a:endParaRPr b="0" lang="en-US" sz="1200" spc="-1" strike="noStrike">
              <a:latin typeface="Arial"/>
            </a:endParaRPr>
          </a:p>
          <a:p>
            <a:pPr>
              <a:lnSpc>
                <a:spcPct val="100000"/>
              </a:lnSpc>
            </a:pPr>
            <a:r>
              <a:rPr b="0" lang="en-US" sz="1200" spc="-1" strike="noStrike">
                <a:solidFill>
                  <a:srgbClr val="000000"/>
                </a:solidFill>
                <a:latin typeface="Arial"/>
              </a:rPr>
              <a:t>Landolina N </a:t>
            </a:r>
            <a:r>
              <a:rPr b="0" i="1" lang="en-US" sz="1200" spc="-1" strike="noStrike">
                <a:solidFill>
                  <a:srgbClr val="000000"/>
                </a:solidFill>
                <a:latin typeface="Arial"/>
              </a:rPr>
              <a:t>et al., </a:t>
            </a:r>
            <a:r>
              <a:rPr b="1" i="1" lang="en-US" sz="1200" spc="-1" strike="noStrike">
                <a:solidFill>
                  <a:srgbClr val="000000"/>
                </a:solidFill>
                <a:latin typeface="Arial"/>
              </a:rPr>
              <a:t>Curr Opin Pharm </a:t>
            </a:r>
            <a:r>
              <a:rPr b="0" lang="en-US" sz="1200" spc="-1" strike="noStrike">
                <a:solidFill>
                  <a:srgbClr val="000000"/>
                </a:solidFill>
                <a:latin typeface="Arial"/>
              </a:rPr>
              <a:t>2014</a:t>
            </a:r>
            <a:endParaRPr b="0" lang="en-US" sz="1200" spc="-1" strike="noStrike">
              <a:latin typeface="Arial"/>
            </a:endParaRPr>
          </a:p>
          <a:p>
            <a:pPr>
              <a:lnSpc>
                <a:spcPct val="100000"/>
              </a:lnSpc>
            </a:pPr>
            <a:r>
              <a:rPr b="0" lang="en-US" sz="1200" spc="-1" strike="noStrike">
                <a:solidFill>
                  <a:srgbClr val="000000"/>
                </a:solidFill>
                <a:latin typeface="Arial"/>
              </a:rPr>
              <a:t>  </a:t>
            </a:r>
            <a:endParaRPr b="0" lang="en-US" sz="1200" spc="-1" strike="noStrike">
              <a:latin typeface="Arial"/>
            </a:endParaRPr>
          </a:p>
          <a:p>
            <a:pPr>
              <a:lnSpc>
                <a:spcPct val="100000"/>
              </a:lnSpc>
            </a:pPr>
            <a:r>
              <a:rPr b="0" lang="en-US" sz="1200" spc="-1" strike="noStrike">
                <a:solidFill>
                  <a:srgbClr val="000000"/>
                </a:solidFill>
                <a:latin typeface="Arial"/>
              </a:rPr>
              <a:t>Gangwar RS </a:t>
            </a:r>
            <a:r>
              <a:rPr b="0" i="1" lang="en-US" sz="1200" spc="-1" strike="noStrike">
                <a:solidFill>
                  <a:srgbClr val="000000"/>
                </a:solidFill>
                <a:latin typeface="Arial"/>
              </a:rPr>
              <a:t>et al.</a:t>
            </a:r>
            <a:r>
              <a:rPr b="0" lang="en-US" sz="1200" spc="-1" strike="noStrike">
                <a:solidFill>
                  <a:srgbClr val="000000"/>
                </a:solidFill>
                <a:latin typeface="Calibri"/>
              </a:rPr>
              <a:t> </a:t>
            </a:r>
            <a:r>
              <a:rPr b="1" i="1" lang="en-US" sz="1200" spc="-1" strike="noStrike">
                <a:solidFill>
                  <a:srgbClr val="000000"/>
                </a:solidFill>
                <a:latin typeface="Arial"/>
              </a:rPr>
              <a:t>Pharmacol Ther. </a:t>
            </a:r>
            <a:r>
              <a:rPr b="0" lang="en-US" sz="1200" spc="-1" strike="noStrike">
                <a:solidFill>
                  <a:srgbClr val="000000"/>
                </a:solidFill>
                <a:latin typeface="Arial"/>
              </a:rPr>
              <a:t>2017</a:t>
            </a:r>
            <a:r>
              <a:rPr b="1" lang="en-US" sz="1200" spc="-1" strike="noStrike">
                <a:solidFill>
                  <a:srgbClr val="000000"/>
                </a:solidFill>
                <a:latin typeface="Arial"/>
              </a:rPr>
              <a:t> </a:t>
            </a:r>
            <a:endParaRPr b="0" lang="en-US" sz="1200" spc="-1" strike="noStrike">
              <a:latin typeface="Arial"/>
            </a:endParaRPr>
          </a:p>
        </p:txBody>
      </p:sp>
      <p:sp>
        <p:nvSpPr>
          <p:cNvPr id="835" name="CustomShape 3"/>
          <p:cNvSpPr/>
          <p:nvPr/>
        </p:nvSpPr>
        <p:spPr>
          <a:xfrm>
            <a:off x="5791320" y="6308640"/>
            <a:ext cx="571464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Bulfone-Paus S </a:t>
            </a:r>
            <a:r>
              <a:rPr b="0" i="1" lang="en-US" sz="1200" spc="-1" strike="noStrike">
                <a:solidFill>
                  <a:srgbClr val="000000"/>
                </a:solidFill>
                <a:latin typeface="Arial"/>
              </a:rPr>
              <a:t>et al ,</a:t>
            </a:r>
            <a:r>
              <a:rPr b="1" i="1" lang="en-US" sz="1200" spc="-1" strike="noStrike">
                <a:solidFill>
                  <a:srgbClr val="000000"/>
                </a:solidFill>
                <a:latin typeface="Arial"/>
              </a:rPr>
              <a:t>Trends Immunol </a:t>
            </a:r>
            <a:r>
              <a:rPr b="0" lang="en-US" sz="1200" spc="-1" strike="noStrike">
                <a:solidFill>
                  <a:srgbClr val="000000"/>
                </a:solidFill>
                <a:latin typeface="Arial"/>
              </a:rPr>
              <a:t>2017</a:t>
            </a:r>
            <a:endParaRPr b="0" lang="en-US" sz="1200" spc="-1" strike="noStrike">
              <a:latin typeface="Arial"/>
            </a:endParaRPr>
          </a:p>
        </p:txBody>
      </p:sp>
      <p:grpSp>
        <p:nvGrpSpPr>
          <p:cNvPr id="836" name="Group 4"/>
          <p:cNvGrpSpPr/>
          <p:nvPr/>
        </p:nvGrpSpPr>
        <p:grpSpPr>
          <a:xfrm>
            <a:off x="23760" y="3276360"/>
            <a:ext cx="2777760" cy="3255480"/>
            <a:chOff x="23760" y="3276360"/>
            <a:chExt cx="2777760" cy="3255480"/>
          </a:xfrm>
        </p:grpSpPr>
        <p:grpSp>
          <p:nvGrpSpPr>
            <p:cNvPr id="837" name="Group 5"/>
            <p:cNvGrpSpPr/>
            <p:nvPr/>
          </p:nvGrpSpPr>
          <p:grpSpPr>
            <a:xfrm>
              <a:off x="23760" y="3276360"/>
              <a:ext cx="2777760" cy="3255480"/>
              <a:chOff x="23760" y="3276360"/>
              <a:chExt cx="2777760" cy="3255480"/>
            </a:xfrm>
          </p:grpSpPr>
          <p:pic>
            <p:nvPicPr>
              <p:cNvPr id="838" name="Picture 3" descr=""/>
              <p:cNvPicPr/>
              <p:nvPr/>
            </p:nvPicPr>
            <p:blipFill>
              <a:blip r:embed="rId3"/>
              <a:stretch/>
            </p:blipFill>
            <p:spPr>
              <a:xfrm>
                <a:off x="62280" y="3276360"/>
                <a:ext cx="2739240" cy="3255480"/>
              </a:xfrm>
              <a:prstGeom prst="rect">
                <a:avLst/>
              </a:prstGeom>
              <a:ln>
                <a:noFill/>
              </a:ln>
            </p:spPr>
          </p:pic>
          <p:grpSp>
            <p:nvGrpSpPr>
              <p:cNvPr id="839" name="Group 6"/>
              <p:cNvGrpSpPr/>
              <p:nvPr/>
            </p:nvGrpSpPr>
            <p:grpSpPr>
              <a:xfrm>
                <a:off x="377280" y="4811400"/>
                <a:ext cx="192600" cy="294480"/>
                <a:chOff x="377280" y="4811400"/>
                <a:chExt cx="192600" cy="294480"/>
              </a:xfrm>
            </p:grpSpPr>
            <p:sp>
              <p:nvSpPr>
                <p:cNvPr id="840" name="CustomShape 7"/>
                <p:cNvSpPr/>
                <p:nvPr/>
              </p:nvSpPr>
              <p:spPr>
                <a:xfrm>
                  <a:off x="377280" y="4811400"/>
                  <a:ext cx="109440" cy="14076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41" name="CustomShape 8"/>
                <p:cNvSpPr/>
                <p:nvPr/>
              </p:nvSpPr>
              <p:spPr>
                <a:xfrm>
                  <a:off x="429120" y="4924080"/>
                  <a:ext cx="107280" cy="1141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42" name="CustomShape 9"/>
                <p:cNvSpPr/>
                <p:nvPr/>
              </p:nvSpPr>
              <p:spPr>
                <a:xfrm>
                  <a:off x="481320" y="5002200"/>
                  <a:ext cx="88560" cy="10368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grpSp>
          <p:pic>
            <p:nvPicPr>
              <p:cNvPr id="843" name="Picture 14" descr=""/>
              <p:cNvPicPr/>
              <p:nvPr/>
            </p:nvPicPr>
            <p:blipFill>
              <a:blip r:embed="rId4"/>
              <a:srcRect l="0" t="81024" r="80974" b="14578"/>
              <a:stretch/>
            </p:blipFill>
            <p:spPr>
              <a:xfrm>
                <a:off x="90720" y="5765400"/>
                <a:ext cx="572760" cy="156960"/>
              </a:xfrm>
              <a:prstGeom prst="rect">
                <a:avLst/>
              </a:prstGeom>
              <a:ln>
                <a:noFill/>
              </a:ln>
            </p:spPr>
          </p:pic>
          <p:sp>
            <p:nvSpPr>
              <p:cNvPr id="844" name="CustomShape 10"/>
              <p:cNvSpPr/>
              <p:nvPr/>
            </p:nvSpPr>
            <p:spPr>
              <a:xfrm>
                <a:off x="23760" y="4694760"/>
                <a:ext cx="804600" cy="212040"/>
              </a:xfrm>
              <a:prstGeom prst="rect">
                <a:avLst/>
              </a:prstGeom>
              <a:noFill/>
              <a:ln>
                <a:noFill/>
              </a:ln>
            </p:spPr>
            <p:style>
              <a:lnRef idx="0"/>
              <a:fillRef idx="0"/>
              <a:effectRef idx="0"/>
              <a:fontRef idx="minor"/>
            </p:style>
            <p:txBody>
              <a:bodyPr lIns="90000" rIns="90000" tIns="45000" bIns="45000"/>
              <a:p>
                <a:pPr>
                  <a:lnSpc>
                    <a:spcPct val="100000"/>
                  </a:lnSpc>
                </a:pPr>
                <a:r>
                  <a:rPr b="1" lang="en-US" sz="800" spc="-1" strike="noStrike">
                    <a:solidFill>
                      <a:srgbClr val="000000"/>
                    </a:solidFill>
                    <a:latin typeface="Arial"/>
                  </a:rPr>
                  <a:t>Siglec-7</a:t>
                </a:r>
                <a:endParaRPr b="0" lang="en-US" sz="800" spc="-1" strike="noStrike">
                  <a:latin typeface="Arial"/>
                </a:endParaRPr>
              </a:p>
            </p:txBody>
          </p:sp>
        </p:grpSp>
        <p:grpSp>
          <p:nvGrpSpPr>
            <p:cNvPr id="845" name="Group 11"/>
            <p:cNvGrpSpPr/>
            <p:nvPr/>
          </p:nvGrpSpPr>
          <p:grpSpPr>
            <a:xfrm>
              <a:off x="129240" y="4849200"/>
              <a:ext cx="262440" cy="204480"/>
              <a:chOff x="129240" y="4849200"/>
              <a:chExt cx="262440" cy="204480"/>
            </a:xfrm>
          </p:grpSpPr>
          <p:sp>
            <p:nvSpPr>
              <p:cNvPr id="846" name="Line 12"/>
              <p:cNvSpPr/>
              <p:nvPr/>
            </p:nvSpPr>
            <p:spPr>
              <a:xfrm flipV="1">
                <a:off x="135360" y="4999680"/>
                <a:ext cx="134640" cy="47880"/>
              </a:xfrm>
              <a:prstGeom prst="line">
                <a:avLst/>
              </a:prstGeom>
              <a:ln w="1908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847" name="Line 13"/>
              <p:cNvSpPr/>
              <p:nvPr/>
            </p:nvSpPr>
            <p:spPr>
              <a:xfrm flipV="1">
                <a:off x="129240" y="4970160"/>
                <a:ext cx="134640" cy="48240"/>
              </a:xfrm>
              <a:prstGeom prst="line">
                <a:avLst/>
              </a:prstGeom>
              <a:ln w="1908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848" name="Line 14"/>
              <p:cNvSpPr/>
              <p:nvPr/>
            </p:nvSpPr>
            <p:spPr>
              <a:xfrm flipV="1">
                <a:off x="255960" y="4857120"/>
                <a:ext cx="100440" cy="118440"/>
              </a:xfrm>
              <a:prstGeom prst="line">
                <a:avLst/>
              </a:prstGeom>
              <a:ln w="1908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849" name="Line 15"/>
              <p:cNvSpPr/>
              <p:nvPr/>
            </p:nvSpPr>
            <p:spPr>
              <a:xfrm flipH="1" flipV="1">
                <a:off x="267840" y="5002920"/>
                <a:ext cx="123840" cy="29880"/>
              </a:xfrm>
              <a:prstGeom prst="line">
                <a:avLst/>
              </a:prstGeom>
              <a:ln w="1908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850" name="Line 16"/>
              <p:cNvSpPr/>
              <p:nvPr/>
            </p:nvSpPr>
            <p:spPr>
              <a:xfrm flipV="1">
                <a:off x="243720" y="4849200"/>
                <a:ext cx="89640" cy="114840"/>
              </a:xfrm>
              <a:prstGeom prst="line">
                <a:avLst/>
              </a:prstGeom>
              <a:ln w="1908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851" name="Line 17"/>
              <p:cNvSpPr/>
              <p:nvPr/>
            </p:nvSpPr>
            <p:spPr>
              <a:xfrm flipH="1" flipV="1">
                <a:off x="259200" y="5023440"/>
                <a:ext cx="123840" cy="30240"/>
              </a:xfrm>
              <a:prstGeom prst="line">
                <a:avLst/>
              </a:prstGeom>
              <a:ln w="19080">
                <a:solidFill>
                  <a:schemeClr val="accent2">
                    <a:lumMod val="75000"/>
                  </a:schemeClr>
                </a:solidFill>
                <a:round/>
              </a:ln>
            </p:spPr>
            <p:style>
              <a:lnRef idx="1">
                <a:schemeClr val="accent1"/>
              </a:lnRef>
              <a:fillRef idx="0">
                <a:schemeClr val="accent1"/>
              </a:fillRef>
              <a:effectRef idx="0">
                <a:schemeClr val="accent1"/>
              </a:effectRef>
              <a:fontRef idx="minor"/>
            </p:style>
          </p:sp>
        </p:grpSp>
      </p:grpSp>
      <p:pic>
        <p:nvPicPr>
          <p:cNvPr id="852" name="Picture 6" descr=""/>
          <p:cNvPicPr/>
          <p:nvPr/>
        </p:nvPicPr>
        <p:blipFill>
          <a:blip r:embed="rId5"/>
          <a:stretch/>
        </p:blipFill>
        <p:spPr>
          <a:xfrm>
            <a:off x="2809800" y="2903040"/>
            <a:ext cx="3018960" cy="2916720"/>
          </a:xfrm>
          <a:prstGeom prst="rect">
            <a:avLst/>
          </a:prstGeom>
          <a:ln>
            <a:noFill/>
          </a:ln>
        </p:spPr>
      </p:pic>
      <p:grpSp>
        <p:nvGrpSpPr>
          <p:cNvPr id="853" name="Group 18"/>
          <p:cNvGrpSpPr/>
          <p:nvPr/>
        </p:nvGrpSpPr>
        <p:grpSpPr>
          <a:xfrm>
            <a:off x="3674880" y="5238720"/>
            <a:ext cx="285120" cy="155520"/>
            <a:chOff x="3674880" y="5238720"/>
            <a:chExt cx="285120" cy="155520"/>
          </a:xfrm>
        </p:grpSpPr>
        <p:sp>
          <p:nvSpPr>
            <p:cNvPr id="854" name="CustomShape 19"/>
            <p:cNvSpPr/>
            <p:nvPr/>
          </p:nvSpPr>
          <p:spPr>
            <a:xfrm rot="18900000">
              <a:off x="3694320" y="5262480"/>
              <a:ext cx="109440" cy="10080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55" name="CustomShape 20"/>
            <p:cNvSpPr/>
            <p:nvPr/>
          </p:nvSpPr>
          <p:spPr>
            <a:xfrm rot="18900000">
              <a:off x="3781440" y="5286240"/>
              <a:ext cx="107280" cy="81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56" name="CustomShape 21"/>
            <p:cNvSpPr/>
            <p:nvPr/>
          </p:nvSpPr>
          <p:spPr>
            <a:xfrm rot="18900000">
              <a:off x="3857760" y="5296320"/>
              <a:ext cx="88560" cy="7416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857" name="CustomShape 22"/>
          <p:cNvSpPr/>
          <p:nvPr/>
        </p:nvSpPr>
        <p:spPr>
          <a:xfrm>
            <a:off x="3200400" y="5243040"/>
            <a:ext cx="535320" cy="196920"/>
          </a:xfrm>
          <a:prstGeom prst="rect">
            <a:avLst/>
          </a:prstGeom>
          <a:noFill/>
          <a:ln>
            <a:noFill/>
          </a:ln>
        </p:spPr>
        <p:style>
          <a:lnRef idx="0"/>
          <a:fillRef idx="0"/>
          <a:effectRef idx="0"/>
          <a:fontRef idx="minor"/>
        </p:style>
        <p:txBody>
          <a:bodyPr lIns="90000" rIns="90000" tIns="45000" bIns="45000"/>
          <a:p>
            <a:pPr>
              <a:lnSpc>
                <a:spcPct val="100000"/>
              </a:lnSpc>
            </a:pPr>
            <a:r>
              <a:rPr b="1" lang="en-US" sz="700" spc="-1" strike="noStrike">
                <a:solidFill>
                  <a:srgbClr val="000000"/>
                </a:solidFill>
                <a:latin typeface="Arial"/>
              </a:rPr>
              <a:t>Siglec-7</a:t>
            </a:r>
            <a:endParaRPr b="0" lang="en-US" sz="700" spc="-1" strike="noStrike">
              <a:latin typeface="Arial"/>
            </a:endParaRPr>
          </a:p>
        </p:txBody>
      </p:sp>
      <p:grpSp>
        <p:nvGrpSpPr>
          <p:cNvPr id="858" name="Group 23"/>
          <p:cNvGrpSpPr/>
          <p:nvPr/>
        </p:nvGrpSpPr>
        <p:grpSpPr>
          <a:xfrm>
            <a:off x="3629160" y="5383080"/>
            <a:ext cx="141480" cy="231120"/>
            <a:chOff x="3629160" y="5383080"/>
            <a:chExt cx="141480" cy="231120"/>
          </a:xfrm>
        </p:grpSpPr>
        <p:sp>
          <p:nvSpPr>
            <p:cNvPr id="859" name="Line 24"/>
            <p:cNvSpPr/>
            <p:nvPr/>
          </p:nvSpPr>
          <p:spPr>
            <a:xfrm flipH="1" flipV="1">
              <a:off x="3629160" y="5383080"/>
              <a:ext cx="141480" cy="4752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860" name="Line 25"/>
            <p:cNvSpPr/>
            <p:nvPr/>
          </p:nvSpPr>
          <p:spPr>
            <a:xfrm flipH="1">
              <a:off x="3629880" y="5411880"/>
              <a:ext cx="68400" cy="202320"/>
            </a:xfrm>
            <a:prstGeom prst="line">
              <a:avLst/>
            </a:prstGeom>
            <a:ln>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861" name="CustomShape 26"/>
          <p:cNvSpPr/>
          <p:nvPr/>
        </p:nvSpPr>
        <p:spPr>
          <a:xfrm>
            <a:off x="4011120" y="5616720"/>
            <a:ext cx="596880" cy="196920"/>
          </a:xfrm>
          <a:prstGeom prst="rect">
            <a:avLst/>
          </a:prstGeom>
          <a:noFill/>
          <a:ln>
            <a:noFill/>
          </a:ln>
        </p:spPr>
        <p:style>
          <a:lnRef idx="0"/>
          <a:fillRef idx="0"/>
          <a:effectRef idx="0"/>
          <a:fontRef idx="minor"/>
        </p:style>
        <p:txBody>
          <a:bodyPr lIns="90000" rIns="90000" tIns="45000" bIns="45000"/>
          <a:p>
            <a:pPr>
              <a:lnSpc>
                <a:spcPct val="100000"/>
              </a:lnSpc>
            </a:pPr>
            <a:r>
              <a:rPr b="1" lang="en-US" sz="700" spc="-1" strike="noStrike">
                <a:solidFill>
                  <a:srgbClr val="000000"/>
                </a:solidFill>
                <a:latin typeface="Arial"/>
              </a:rPr>
              <a:t>Siglec-8</a:t>
            </a:r>
            <a:endParaRPr b="0" lang="en-US" sz="700" spc="-1" strike="noStrike">
              <a:latin typeface="Arial"/>
            </a:endParaRPr>
          </a:p>
        </p:txBody>
      </p:sp>
      <p:pic>
        <p:nvPicPr>
          <p:cNvPr id="862" name="Picture 5" descr=""/>
          <p:cNvPicPr/>
          <p:nvPr/>
        </p:nvPicPr>
        <p:blipFill>
          <a:blip r:embed="rId6"/>
          <a:srcRect l="0" t="0" r="926" b="0"/>
          <a:stretch/>
        </p:blipFill>
        <p:spPr>
          <a:xfrm>
            <a:off x="5848920" y="2903040"/>
            <a:ext cx="3042000" cy="2916720"/>
          </a:xfrm>
          <a:prstGeom prst="rect">
            <a:avLst/>
          </a:prstGeom>
          <a:ln>
            <a:noFill/>
          </a:ln>
        </p:spPr>
      </p:pic>
      <p:grpSp>
        <p:nvGrpSpPr>
          <p:cNvPr id="863" name="Group 27"/>
          <p:cNvGrpSpPr/>
          <p:nvPr/>
        </p:nvGrpSpPr>
        <p:grpSpPr>
          <a:xfrm>
            <a:off x="7782840" y="4519080"/>
            <a:ext cx="285120" cy="155520"/>
            <a:chOff x="7782840" y="4519080"/>
            <a:chExt cx="285120" cy="155520"/>
          </a:xfrm>
        </p:grpSpPr>
        <p:sp>
          <p:nvSpPr>
            <p:cNvPr id="864" name="CustomShape 28"/>
            <p:cNvSpPr/>
            <p:nvPr/>
          </p:nvSpPr>
          <p:spPr>
            <a:xfrm rot="18900000">
              <a:off x="7802280" y="4542840"/>
              <a:ext cx="109440" cy="10080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65" name="CustomShape 29"/>
            <p:cNvSpPr/>
            <p:nvPr/>
          </p:nvSpPr>
          <p:spPr>
            <a:xfrm rot="18900000">
              <a:off x="7889400" y="4566600"/>
              <a:ext cx="107280" cy="81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66" name="CustomShape 30"/>
            <p:cNvSpPr/>
            <p:nvPr/>
          </p:nvSpPr>
          <p:spPr>
            <a:xfrm rot="18900000">
              <a:off x="7965720" y="4577040"/>
              <a:ext cx="88560" cy="7416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867" name="CustomShape 31"/>
          <p:cNvSpPr/>
          <p:nvPr/>
        </p:nvSpPr>
        <p:spPr>
          <a:xfrm>
            <a:off x="7998480" y="4494600"/>
            <a:ext cx="804600" cy="196920"/>
          </a:xfrm>
          <a:prstGeom prst="rect">
            <a:avLst/>
          </a:prstGeom>
          <a:noFill/>
          <a:ln>
            <a:noFill/>
          </a:ln>
        </p:spPr>
        <p:style>
          <a:lnRef idx="0"/>
          <a:fillRef idx="0"/>
          <a:effectRef idx="0"/>
          <a:fontRef idx="minor"/>
        </p:style>
        <p:txBody>
          <a:bodyPr lIns="90000" rIns="90000" tIns="45000" bIns="45000"/>
          <a:p>
            <a:pPr>
              <a:lnSpc>
                <a:spcPct val="100000"/>
              </a:lnSpc>
            </a:pPr>
            <a:r>
              <a:rPr b="1" lang="en-US" sz="700" spc="-1" strike="noStrike">
                <a:solidFill>
                  <a:srgbClr val="000000"/>
                </a:solidFill>
                <a:latin typeface="Arial"/>
              </a:rPr>
              <a:t>Siglec-7</a:t>
            </a:r>
            <a:endParaRPr b="0" lang="en-US" sz="700" spc="-1" strike="noStrike">
              <a:latin typeface="Arial"/>
            </a:endParaRPr>
          </a:p>
        </p:txBody>
      </p:sp>
      <p:grpSp>
        <p:nvGrpSpPr>
          <p:cNvPr id="868" name="Group 32"/>
          <p:cNvGrpSpPr/>
          <p:nvPr/>
        </p:nvGrpSpPr>
        <p:grpSpPr>
          <a:xfrm>
            <a:off x="8293680" y="4368600"/>
            <a:ext cx="205200" cy="205200"/>
            <a:chOff x="8293680" y="4368600"/>
            <a:chExt cx="205200" cy="205200"/>
          </a:xfrm>
        </p:grpSpPr>
        <p:sp>
          <p:nvSpPr>
            <p:cNvPr id="869" name="Line 33"/>
            <p:cNvSpPr/>
            <p:nvPr/>
          </p:nvSpPr>
          <p:spPr>
            <a:xfrm>
              <a:off x="8293680" y="4461480"/>
              <a:ext cx="112320" cy="11232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870" name="Line 34"/>
            <p:cNvSpPr/>
            <p:nvPr/>
          </p:nvSpPr>
          <p:spPr>
            <a:xfrm flipV="1">
              <a:off x="8353440" y="4368600"/>
              <a:ext cx="145440" cy="14544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grpSp>
      <p:pic>
        <p:nvPicPr>
          <p:cNvPr id="871" name="Picture 18" descr=""/>
          <p:cNvPicPr/>
          <p:nvPr/>
        </p:nvPicPr>
        <p:blipFill>
          <a:blip r:embed="rId7"/>
          <a:stretch/>
        </p:blipFill>
        <p:spPr>
          <a:xfrm>
            <a:off x="8948880" y="6267600"/>
            <a:ext cx="194760" cy="590040"/>
          </a:xfrm>
          <a:prstGeom prst="rect">
            <a:avLst/>
          </a:prstGeom>
          <a:ln w="9360">
            <a:noFill/>
          </a:ln>
        </p:spPr>
      </p:pic>
      <p:sp>
        <p:nvSpPr>
          <p:cNvPr id="872" name="CustomShape 35"/>
          <p:cNvSpPr/>
          <p:nvPr/>
        </p:nvSpPr>
        <p:spPr>
          <a:xfrm flipV="1" rot="1620000">
            <a:off x="4058640" y="5607000"/>
            <a:ext cx="64800" cy="45720"/>
          </a:xfrm>
          <a:prstGeom prst="ellipse">
            <a:avLst/>
          </a:prstGeom>
          <a:solidFill>
            <a:schemeClr val="accent1">
              <a:lumMod val="75000"/>
            </a:schemeClr>
          </a:solidFill>
          <a:ln>
            <a:solidFill>
              <a:schemeClr val="accent1">
                <a:lumMod val="75000"/>
              </a:schemeClr>
            </a:solidFill>
            <a:round/>
          </a:ln>
        </p:spPr>
        <p:style>
          <a:lnRef idx="2">
            <a:schemeClr val="accent1">
              <a:shade val="50000"/>
            </a:schemeClr>
          </a:lnRef>
          <a:fillRef idx="1">
            <a:schemeClr val="accent1"/>
          </a:fillRef>
          <a:effectRef idx="0">
            <a:schemeClr val="accent1"/>
          </a:effectRef>
          <a:fontRef idx="minor"/>
        </p:style>
      </p:sp>
      <p:sp>
        <p:nvSpPr>
          <p:cNvPr id="873" name="CustomShape 36"/>
          <p:cNvSpPr/>
          <p:nvPr/>
        </p:nvSpPr>
        <p:spPr>
          <a:xfrm rot="10440000">
            <a:off x="3920040" y="5712480"/>
            <a:ext cx="58320" cy="101160"/>
          </a:xfrm>
          <a:prstGeom prst="pie">
            <a:avLst>
              <a:gd name="adj1" fmla="val 0"/>
              <a:gd name="adj2" fmla="val 16200000"/>
            </a:avLst>
          </a:prstGeom>
          <a:solidFill>
            <a:schemeClr val="accent1">
              <a:lumMod val="75000"/>
            </a:schemeClr>
          </a:solidFill>
          <a:ln>
            <a:round/>
          </a:ln>
        </p:spPr>
        <p:style>
          <a:lnRef idx="2">
            <a:schemeClr val="accent1">
              <a:shade val="50000"/>
            </a:schemeClr>
          </a:lnRef>
          <a:fillRef idx="1">
            <a:schemeClr val="accent1"/>
          </a:fillRef>
          <a:effectRef idx="0">
            <a:schemeClr val="accent1"/>
          </a:effectRef>
          <a:fontRef idx="minor"/>
        </p:style>
      </p:sp>
      <p:sp>
        <p:nvSpPr>
          <p:cNvPr id="874" name="CustomShape 37"/>
          <p:cNvSpPr/>
          <p:nvPr/>
        </p:nvSpPr>
        <p:spPr>
          <a:xfrm flipV="1" rot="1800000">
            <a:off x="4021920" y="5658480"/>
            <a:ext cx="64800" cy="45360"/>
          </a:xfrm>
          <a:prstGeom prst="ellipse">
            <a:avLst/>
          </a:prstGeom>
          <a:solidFill>
            <a:schemeClr val="accent1">
              <a:lumMod val="75000"/>
            </a:schemeClr>
          </a:solidFill>
          <a:ln>
            <a:solidFill>
              <a:schemeClr val="accent1">
                <a:lumMod val="75000"/>
              </a:schemeClr>
            </a:solidFill>
            <a:round/>
          </a:ln>
        </p:spPr>
        <p:style>
          <a:lnRef idx="2">
            <a:schemeClr val="accent1">
              <a:shade val="50000"/>
            </a:schemeClr>
          </a:lnRef>
          <a:fillRef idx="1">
            <a:schemeClr val="accent1"/>
          </a:fillRef>
          <a:effectRef idx="0">
            <a:schemeClr val="accent1"/>
          </a:effectRef>
          <a:fontRef idx="minor"/>
        </p:style>
      </p:sp>
      <p:sp>
        <p:nvSpPr>
          <p:cNvPr id="875" name="CustomShape 38"/>
          <p:cNvSpPr/>
          <p:nvPr/>
        </p:nvSpPr>
        <p:spPr>
          <a:xfrm flipV="1" rot="1800000">
            <a:off x="3972240" y="5699160"/>
            <a:ext cx="64800" cy="45360"/>
          </a:xfrm>
          <a:prstGeom prst="ellipse">
            <a:avLst/>
          </a:prstGeom>
          <a:solidFill>
            <a:schemeClr val="accent1">
              <a:lumMod val="75000"/>
            </a:schemeClr>
          </a:solidFill>
          <a:ln>
            <a:solidFill>
              <a:schemeClr val="accent1">
                <a:lumMod val="75000"/>
              </a:schemeClr>
            </a:solidFill>
            <a:round/>
          </a:ln>
        </p:spPr>
        <p:style>
          <a:lnRef idx="2">
            <a:schemeClr val="accent1">
              <a:shade val="50000"/>
            </a:schemeClr>
          </a:lnRef>
          <a:fillRef idx="1">
            <a:schemeClr val="accent1"/>
          </a:fillRef>
          <a:effectRef idx="0">
            <a:schemeClr val="accent1"/>
          </a:effectRef>
          <a:fontRef idx="minor"/>
        </p:style>
      </p:sp>
      <p:grpSp>
        <p:nvGrpSpPr>
          <p:cNvPr id="876" name="Group 39"/>
          <p:cNvGrpSpPr/>
          <p:nvPr/>
        </p:nvGrpSpPr>
        <p:grpSpPr>
          <a:xfrm>
            <a:off x="3682440" y="5669280"/>
            <a:ext cx="222480" cy="149040"/>
            <a:chOff x="3682440" y="5669280"/>
            <a:chExt cx="222480" cy="149040"/>
          </a:xfrm>
        </p:grpSpPr>
        <p:sp>
          <p:nvSpPr>
            <p:cNvPr id="877" name="Line 40"/>
            <p:cNvSpPr/>
            <p:nvPr/>
          </p:nvSpPr>
          <p:spPr>
            <a:xfrm flipV="1">
              <a:off x="3896640" y="5669280"/>
              <a:ext cx="8280" cy="14904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878" name="Line 41"/>
            <p:cNvSpPr/>
            <p:nvPr/>
          </p:nvSpPr>
          <p:spPr>
            <a:xfrm flipH="1" flipV="1">
              <a:off x="3682440" y="5731560"/>
              <a:ext cx="213120" cy="11880"/>
            </a:xfrm>
            <a:prstGeom prst="line">
              <a:avLst/>
            </a:prstGeom>
            <a:ln>
              <a:solidFill>
                <a:schemeClr val="tx1"/>
              </a:solidFill>
              <a:round/>
            </a:ln>
          </p:spPr>
          <p:style>
            <a:lnRef idx="2">
              <a:schemeClr val="accent1">
                <a:shade val="50000"/>
              </a:schemeClr>
            </a:lnRef>
            <a:fillRef idx="1">
              <a:schemeClr val="accent1"/>
            </a:fillRef>
            <a:effectRef idx="0">
              <a:schemeClr val="accent1"/>
            </a:effectRef>
            <a:fontRef idx="minor"/>
          </p:style>
        </p:sp>
      </p:gr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8" name="CustomShape 1"/>
          <p:cNvSpPr/>
          <p:nvPr/>
        </p:nvSpPr>
        <p:spPr>
          <a:xfrm>
            <a:off x="4572000" y="2320920"/>
            <a:ext cx="3595320" cy="1529280"/>
          </a:xfrm>
          <a:prstGeom prst="rect">
            <a:avLst/>
          </a:prstGeom>
          <a:noFill/>
          <a:ln w="28440">
            <a:solidFill>
              <a:srgbClr val="00b050"/>
            </a:solidFill>
            <a:round/>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CD300a KO macrophages have no significant change in IL-10 release in respect to WT (maybe because of the early time point?).</a:t>
            </a:r>
            <a:endParaRPr b="0" lang="en-US" sz="1350" spc="-1" strike="noStrike">
              <a:latin typeface="Arial"/>
            </a:endParaRPr>
          </a:p>
          <a:p>
            <a:pPr>
              <a:lnSpc>
                <a:spcPct val="100000"/>
              </a:lnSpc>
            </a:pPr>
            <a:endParaRPr b="0" lang="en-US" sz="1350" spc="-1" strike="noStrike">
              <a:latin typeface="Arial"/>
            </a:endParaRPr>
          </a:p>
          <a:p>
            <a:pPr>
              <a:lnSpc>
                <a:spcPct val="100000"/>
              </a:lnSpc>
            </a:pPr>
            <a:r>
              <a:rPr b="0" lang="en-US" sz="1350" spc="-1" strike="noStrike">
                <a:solidFill>
                  <a:srgbClr val="000000"/>
                </a:solidFill>
                <a:latin typeface="Calibri"/>
              </a:rPr>
              <a:t>After treatment with LPS or IL-4, IL-10 release increases significantly in CD300a KO macrophages.</a:t>
            </a:r>
            <a:endParaRPr b="0" lang="en-US" sz="1350" spc="-1" strike="noStrike">
              <a:latin typeface="Arial"/>
            </a:endParaRPr>
          </a:p>
        </p:txBody>
      </p:sp>
      <p:sp>
        <p:nvSpPr>
          <p:cNvPr id="1929" name="CustomShape 2"/>
          <p:cNvSpPr/>
          <p:nvPr/>
        </p:nvSpPr>
        <p:spPr>
          <a:xfrm>
            <a:off x="-117720" y="891000"/>
            <a:ext cx="902268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Calibri"/>
              </a:rPr>
              <a:t>Macrophages from peritoneal lavage of WT and CD300a KO Balb/c, AP 48 hrs, IL-10 release</a:t>
            </a:r>
            <a:endParaRPr b="0" lang="en-US" sz="1800" spc="-1" strike="noStrike">
              <a:latin typeface="Arial"/>
            </a:endParaRPr>
          </a:p>
        </p:txBody>
      </p:sp>
      <p:grpSp>
        <p:nvGrpSpPr>
          <p:cNvPr id="1930" name="Group 3"/>
          <p:cNvGrpSpPr/>
          <p:nvPr/>
        </p:nvGrpSpPr>
        <p:grpSpPr>
          <a:xfrm>
            <a:off x="379800" y="1469520"/>
            <a:ext cx="3699000" cy="4134240"/>
            <a:chOff x="379800" y="1469520"/>
            <a:chExt cx="3699000" cy="4134240"/>
          </a:xfrm>
        </p:grpSpPr>
        <p:sp>
          <p:nvSpPr>
            <p:cNvPr id="1931" name="CustomShape 4"/>
            <p:cNvSpPr/>
            <p:nvPr/>
          </p:nvSpPr>
          <p:spPr>
            <a:xfrm>
              <a:off x="483120" y="1469520"/>
              <a:ext cx="289440" cy="318600"/>
            </a:xfrm>
            <a:prstGeom prst="rect">
              <a:avLst/>
            </a:prstGeom>
            <a:noFill/>
            <a:ln>
              <a:noFill/>
            </a:ln>
          </p:spPr>
          <p:style>
            <a:lnRef idx="0"/>
            <a:fillRef idx="0"/>
            <a:effectRef idx="0"/>
            <a:fontRef idx="minor"/>
          </p:style>
          <p:txBody>
            <a:bodyPr lIns="90000" rIns="90000" tIns="45000" bIns="45000"/>
            <a:p>
              <a:pPr>
                <a:lnSpc>
                  <a:spcPct val="100000"/>
                </a:lnSpc>
              </a:pPr>
              <a:r>
                <a:rPr b="1" lang="en-US" sz="1500" spc="-1" strike="noStrike">
                  <a:solidFill>
                    <a:srgbClr val="000000"/>
                  </a:solidFill>
                  <a:latin typeface="Arial"/>
                </a:rPr>
                <a:t>B</a:t>
              </a:r>
              <a:endParaRPr b="0" lang="en-US" sz="1500" spc="-1" strike="noStrike">
                <a:latin typeface="Arial"/>
              </a:endParaRPr>
            </a:p>
          </p:txBody>
        </p:sp>
      </p:grpSp>
      <p:sp>
        <p:nvSpPr>
          <p:cNvPr id="1932" name="CustomShape 5"/>
          <p:cNvSpPr/>
          <p:nvPr/>
        </p:nvSpPr>
        <p:spPr>
          <a:xfrm>
            <a:off x="5196600" y="5735160"/>
            <a:ext cx="35910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Puzzovio PG, Levi-Schaffer F, Unpublished results</a:t>
            </a:r>
            <a:endParaRPr b="0" lang="en-US" sz="1350" spc="-1" strike="noStrike">
              <a:latin typeface="Arial"/>
            </a:endParaRPr>
          </a:p>
        </p:txBody>
      </p:sp>
      <p:pic>
        <p:nvPicPr>
          <p:cNvPr id="1933" name="" descr=""/>
          <p:cNvPicPr/>
          <p:nvPr/>
        </p:nvPicPr>
        <p:blipFill>
          <a:blip r:embed="rId1"/>
          <a:stretch/>
        </p:blipFill>
        <p:spPr>
          <a:xfrm>
            <a:off x="368280" y="1523880"/>
            <a:ext cx="3695760" cy="4064040"/>
          </a:xfrm>
          <a:prstGeom prst="rect">
            <a:avLst/>
          </a:prstGeom>
          <a:ln>
            <a:noFill/>
          </a:ln>
        </p:spPr>
      </p:pic>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934" name="Group 1"/>
          <p:cNvGrpSpPr/>
          <p:nvPr/>
        </p:nvGrpSpPr>
        <p:grpSpPr>
          <a:xfrm>
            <a:off x="879840" y="2400840"/>
            <a:ext cx="2809800" cy="1758600"/>
            <a:chOff x="879840" y="2400840"/>
            <a:chExt cx="2809800" cy="1758600"/>
          </a:xfrm>
        </p:grpSpPr>
        <p:sp>
          <p:nvSpPr>
            <p:cNvPr id="1935" name="CustomShape 2"/>
            <p:cNvSpPr/>
            <p:nvPr/>
          </p:nvSpPr>
          <p:spPr>
            <a:xfrm>
              <a:off x="1771920" y="2403360"/>
              <a:ext cx="9630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WT OVA</a:t>
              </a:r>
              <a:endParaRPr b="0" lang="en-US" sz="1350" spc="-1" strike="noStrike">
                <a:latin typeface="Arial"/>
              </a:endParaRPr>
            </a:p>
          </p:txBody>
        </p:sp>
        <p:sp>
          <p:nvSpPr>
            <p:cNvPr id="1936" name="CustomShape 3"/>
            <p:cNvSpPr/>
            <p:nvPr/>
          </p:nvSpPr>
          <p:spPr>
            <a:xfrm>
              <a:off x="2730960" y="2400840"/>
              <a:ext cx="958680" cy="50148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CD300a KO OVA</a:t>
              </a:r>
              <a:endParaRPr b="0" lang="en-US" sz="1350" spc="-1" strike="noStrike">
                <a:latin typeface="Arial"/>
              </a:endParaRPr>
            </a:p>
          </p:txBody>
        </p:sp>
        <p:sp>
          <p:nvSpPr>
            <p:cNvPr id="1937" name="CustomShape 4"/>
            <p:cNvSpPr/>
            <p:nvPr/>
          </p:nvSpPr>
          <p:spPr>
            <a:xfrm>
              <a:off x="989280" y="2936520"/>
              <a:ext cx="6894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iNOS</a:t>
              </a:r>
              <a:endParaRPr b="0" lang="en-US" sz="1350" spc="-1" strike="noStrike">
                <a:latin typeface="Arial"/>
              </a:endParaRPr>
            </a:p>
          </p:txBody>
        </p:sp>
        <p:sp>
          <p:nvSpPr>
            <p:cNvPr id="1938" name="CustomShape 5"/>
            <p:cNvSpPr/>
            <p:nvPr/>
          </p:nvSpPr>
          <p:spPr>
            <a:xfrm>
              <a:off x="989280" y="3381840"/>
              <a:ext cx="6894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Arg1</a:t>
              </a:r>
              <a:endParaRPr b="0" lang="en-US" sz="1350" spc="-1" strike="noStrike">
                <a:latin typeface="Arial"/>
              </a:endParaRPr>
            </a:p>
          </p:txBody>
        </p:sp>
        <p:sp>
          <p:nvSpPr>
            <p:cNvPr id="1939" name="CustomShape 6"/>
            <p:cNvSpPr/>
            <p:nvPr/>
          </p:nvSpPr>
          <p:spPr>
            <a:xfrm>
              <a:off x="879840" y="3812400"/>
              <a:ext cx="89172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Symbol"/>
                </a:rPr>
                <a:t>b</a:t>
              </a:r>
              <a:r>
                <a:rPr b="0" lang="en-US" sz="1350" spc="-1" strike="noStrike">
                  <a:solidFill>
                    <a:srgbClr val="000000"/>
                  </a:solidFill>
                  <a:latin typeface="Calibri"/>
                </a:rPr>
                <a:t>-actin</a:t>
              </a:r>
              <a:endParaRPr b="0" lang="en-US" sz="1350" spc="-1" strike="noStrike">
                <a:latin typeface="Arial"/>
              </a:endParaRPr>
            </a:p>
          </p:txBody>
        </p:sp>
        <p:grpSp>
          <p:nvGrpSpPr>
            <p:cNvPr id="1940" name="Group 7"/>
            <p:cNvGrpSpPr/>
            <p:nvPr/>
          </p:nvGrpSpPr>
          <p:grpSpPr>
            <a:xfrm>
              <a:off x="1771920" y="2934720"/>
              <a:ext cx="1826280" cy="1224720"/>
              <a:chOff x="1771920" y="2934720"/>
              <a:chExt cx="1826280" cy="1224720"/>
            </a:xfrm>
          </p:grpSpPr>
          <p:pic>
            <p:nvPicPr>
              <p:cNvPr id="1941" name="Immagine 8" descr=""/>
              <p:cNvPicPr/>
              <p:nvPr/>
            </p:nvPicPr>
            <p:blipFill>
              <a:blip r:embed="rId1"/>
              <a:srcRect l="120038" t="313214" r="246534" b="0"/>
              <a:stretch/>
            </p:blipFill>
            <p:spPr>
              <a:xfrm>
                <a:off x="1771920" y="3691800"/>
                <a:ext cx="956160" cy="467640"/>
              </a:xfrm>
              <a:prstGeom prst="rect">
                <a:avLst/>
              </a:prstGeom>
              <a:ln>
                <a:noFill/>
              </a:ln>
            </p:spPr>
          </p:pic>
          <p:pic>
            <p:nvPicPr>
              <p:cNvPr id="1942" name="Immagine 9" descr=""/>
              <p:cNvPicPr/>
              <p:nvPr/>
            </p:nvPicPr>
            <p:blipFill>
              <a:blip r:embed="rId2">
                <a:extLst>
                  <a:ext uri="{BEBA8EAE-BF5A-486C-A8C5-ECC9F3942E4B}">
                    <a14:imgProps xmlns:a14="http://schemas.microsoft.com/office/drawing/2010/main">
                      <a14:imgLayer r:embed="rId3">
                        <a14:imgEffect>
                          <a14:brightnessContrast bright="-20000" sat="400000"/>
                        </a14:imgEffect>
                      </a14:imgLayer>
                    </a14:imgProps>
                  </a:ext>
                </a:extLst>
              </a:blip>
              <a:srcRect l="6417" t="38987" r="83240" b="39494"/>
              <a:stretch/>
            </p:blipFill>
            <p:spPr>
              <a:xfrm>
                <a:off x="1771920" y="2934720"/>
                <a:ext cx="946440" cy="391320"/>
              </a:xfrm>
              <a:prstGeom prst="rect">
                <a:avLst/>
              </a:prstGeom>
              <a:ln>
                <a:noFill/>
              </a:ln>
            </p:spPr>
          </p:pic>
          <p:pic>
            <p:nvPicPr>
              <p:cNvPr id="1943" name="Immagine 10" descr=""/>
              <p:cNvPicPr/>
              <p:nvPr/>
            </p:nvPicPr>
            <p:blipFill>
              <a:blip r:embed="rId4"/>
              <a:srcRect l="69706" t="149286" r="296866" b="184643"/>
              <a:stretch/>
            </p:blipFill>
            <p:spPr>
              <a:xfrm>
                <a:off x="1771920" y="3315960"/>
                <a:ext cx="956160" cy="379080"/>
              </a:xfrm>
              <a:prstGeom prst="rect">
                <a:avLst/>
              </a:prstGeom>
              <a:ln>
                <a:noFill/>
              </a:ln>
            </p:spPr>
          </p:pic>
          <p:pic>
            <p:nvPicPr>
              <p:cNvPr id="1944" name="Immagine 11" descr=""/>
              <p:cNvPicPr/>
              <p:nvPr/>
            </p:nvPicPr>
            <p:blipFill>
              <a:blip r:embed="rId5"/>
              <a:srcRect l="189649" t="158929" r="189934" b="187143"/>
              <a:stretch/>
            </p:blipFill>
            <p:spPr>
              <a:xfrm>
                <a:off x="2718720" y="2936520"/>
                <a:ext cx="879480" cy="390960"/>
              </a:xfrm>
              <a:prstGeom prst="rect">
                <a:avLst/>
              </a:prstGeom>
              <a:ln>
                <a:noFill/>
              </a:ln>
            </p:spPr>
          </p:pic>
          <p:pic>
            <p:nvPicPr>
              <p:cNvPr id="1945" name="Immagine 12" descr=""/>
              <p:cNvPicPr/>
              <p:nvPr/>
            </p:nvPicPr>
            <p:blipFill>
              <a:blip r:embed="rId6"/>
              <a:srcRect l="279202" t="313214" r="92403" b="0"/>
              <a:stretch/>
            </p:blipFill>
            <p:spPr>
              <a:xfrm>
                <a:off x="2728440" y="3691800"/>
                <a:ext cx="869760" cy="467640"/>
              </a:xfrm>
              <a:prstGeom prst="rect">
                <a:avLst/>
              </a:prstGeom>
              <a:ln>
                <a:noFill/>
              </a:ln>
            </p:spPr>
          </p:pic>
          <p:pic>
            <p:nvPicPr>
              <p:cNvPr id="1946" name="Immagine 13" descr=""/>
              <p:cNvPicPr/>
              <p:nvPr/>
            </p:nvPicPr>
            <p:blipFill>
              <a:blip r:embed="rId7"/>
              <a:srcRect l="230484" t="147143" r="144160" b="187143"/>
              <a:stretch/>
            </p:blipFill>
            <p:spPr>
              <a:xfrm>
                <a:off x="2728440" y="3314160"/>
                <a:ext cx="869760" cy="379080"/>
              </a:xfrm>
              <a:prstGeom prst="rect">
                <a:avLst/>
              </a:prstGeom>
              <a:ln>
                <a:noFill/>
              </a:ln>
            </p:spPr>
          </p:pic>
        </p:grpSp>
      </p:grpSp>
      <p:graphicFrame>
        <p:nvGraphicFramePr>
          <p:cNvPr id="1947" name="Grafico 14"/>
          <p:cNvGraphicFramePr/>
          <p:nvPr/>
        </p:nvGraphicFramePr>
        <p:xfrm>
          <a:off x="3835080" y="2027880"/>
          <a:ext cx="4617360" cy="2817360"/>
        </p:xfrm>
        <a:graphic>
          <a:graphicData uri="http://schemas.openxmlformats.org/drawingml/2006/chart">
            <c:chart xmlns:c="http://schemas.openxmlformats.org/drawingml/2006/chart" xmlns:r="http://schemas.openxmlformats.org/officeDocument/2006/relationships" r:id="rId8"/>
          </a:graphicData>
        </a:graphic>
      </p:graphicFrame>
      <p:sp>
        <p:nvSpPr>
          <p:cNvPr id="1948" name="CustomShape 8"/>
          <p:cNvSpPr/>
          <p:nvPr/>
        </p:nvSpPr>
        <p:spPr>
          <a:xfrm>
            <a:off x="231840" y="910440"/>
            <a:ext cx="8804160" cy="6390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Calibri"/>
              </a:rPr>
              <a:t>Macrophages from peritoneal lavage of WT and CD300a KO Balb/c, AP 96 hrs, Expression of iNOS and Arg1</a:t>
            </a:r>
            <a:endParaRPr b="0" lang="en-US" sz="1800" spc="-1" strike="noStrike">
              <a:latin typeface="Arial"/>
            </a:endParaRPr>
          </a:p>
        </p:txBody>
      </p:sp>
      <p:sp>
        <p:nvSpPr>
          <p:cNvPr id="1949" name="CustomShape 9"/>
          <p:cNvSpPr/>
          <p:nvPr/>
        </p:nvSpPr>
        <p:spPr>
          <a:xfrm>
            <a:off x="5196600" y="5735160"/>
            <a:ext cx="35910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Puzzovio PG, Levi-Schaffer F, Unpublished results</a:t>
            </a:r>
            <a:endParaRPr b="0" lang="en-US" sz="1350" spc="-1" strike="noStrike">
              <a:latin typeface="Arial"/>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0" name="CustomShape 1"/>
          <p:cNvSpPr/>
          <p:nvPr/>
        </p:nvSpPr>
        <p:spPr>
          <a:xfrm>
            <a:off x="231840" y="910440"/>
            <a:ext cx="8804160" cy="6390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Calibri"/>
              </a:rPr>
              <a:t>Macrophages from peritoneal lavage of WT and CD300a KO Balb/c, AP 96 hrs, cytokines release</a:t>
            </a:r>
            <a:endParaRPr b="0" lang="en-US" sz="1800" spc="-1" strike="noStrike">
              <a:latin typeface="Arial"/>
            </a:endParaRPr>
          </a:p>
        </p:txBody>
      </p:sp>
      <p:grpSp>
        <p:nvGrpSpPr>
          <p:cNvPr id="1951" name="Group 2"/>
          <p:cNvGrpSpPr/>
          <p:nvPr/>
        </p:nvGrpSpPr>
        <p:grpSpPr>
          <a:xfrm>
            <a:off x="-86400" y="1607040"/>
            <a:ext cx="3100320" cy="2925360"/>
            <a:chOff x="-86400" y="1607040"/>
            <a:chExt cx="3100320" cy="2925360"/>
          </a:xfrm>
        </p:grpSpPr>
        <p:sp>
          <p:nvSpPr>
            <p:cNvPr id="1952" name="CustomShape 3"/>
            <p:cNvSpPr/>
            <p:nvPr/>
          </p:nvSpPr>
          <p:spPr>
            <a:xfrm>
              <a:off x="18000" y="1607040"/>
              <a:ext cx="208440" cy="295920"/>
            </a:xfrm>
            <a:prstGeom prst="rect">
              <a:avLst/>
            </a:prstGeom>
            <a:noFill/>
            <a:ln>
              <a:noFill/>
            </a:ln>
          </p:spPr>
          <p:style>
            <a:lnRef idx="0"/>
            <a:fillRef idx="0"/>
            <a:effectRef idx="0"/>
            <a:fontRef idx="minor"/>
          </p:style>
          <p:txBody>
            <a:bodyPr lIns="90000" rIns="90000" tIns="45000" bIns="45000"/>
            <a:p>
              <a:pPr>
                <a:lnSpc>
                  <a:spcPct val="100000"/>
                </a:lnSpc>
              </a:pPr>
              <a:r>
                <a:rPr b="1" lang="en-US" sz="1350" spc="-1" strike="noStrike">
                  <a:solidFill>
                    <a:srgbClr val="000000"/>
                  </a:solidFill>
                  <a:latin typeface="Arial"/>
                </a:rPr>
                <a:t>A</a:t>
              </a:r>
              <a:endParaRPr b="0" lang="en-US" sz="1350" spc="-1" strike="noStrike">
                <a:latin typeface="Arial"/>
              </a:endParaRPr>
            </a:p>
          </p:txBody>
        </p:sp>
      </p:grpSp>
      <p:grpSp>
        <p:nvGrpSpPr>
          <p:cNvPr id="1953" name="Group 4"/>
          <p:cNvGrpSpPr/>
          <p:nvPr/>
        </p:nvGrpSpPr>
        <p:grpSpPr>
          <a:xfrm>
            <a:off x="3051720" y="1607040"/>
            <a:ext cx="3097440" cy="2795400"/>
            <a:chOff x="3051720" y="1607040"/>
            <a:chExt cx="3097440" cy="2795400"/>
          </a:xfrm>
        </p:grpSpPr>
        <p:sp>
          <p:nvSpPr>
            <p:cNvPr id="1954" name="CustomShape 5"/>
            <p:cNvSpPr/>
            <p:nvPr/>
          </p:nvSpPr>
          <p:spPr>
            <a:xfrm>
              <a:off x="3157920" y="1607040"/>
              <a:ext cx="211680" cy="295920"/>
            </a:xfrm>
            <a:prstGeom prst="rect">
              <a:avLst/>
            </a:prstGeom>
            <a:noFill/>
            <a:ln>
              <a:noFill/>
            </a:ln>
          </p:spPr>
          <p:style>
            <a:lnRef idx="0"/>
            <a:fillRef idx="0"/>
            <a:effectRef idx="0"/>
            <a:fontRef idx="minor"/>
          </p:style>
          <p:txBody>
            <a:bodyPr lIns="90000" rIns="90000" tIns="45000" bIns="45000"/>
            <a:p>
              <a:pPr>
                <a:lnSpc>
                  <a:spcPct val="100000"/>
                </a:lnSpc>
              </a:pPr>
              <a:r>
                <a:rPr b="1" lang="en-US" sz="1350" spc="-1" strike="noStrike">
                  <a:solidFill>
                    <a:srgbClr val="000000"/>
                  </a:solidFill>
                  <a:latin typeface="Arial"/>
                </a:rPr>
                <a:t>B</a:t>
              </a:r>
              <a:endParaRPr b="0" lang="en-US" sz="1350" spc="-1" strike="noStrike">
                <a:latin typeface="Arial"/>
              </a:endParaRPr>
            </a:p>
          </p:txBody>
        </p:sp>
      </p:grpSp>
      <p:grpSp>
        <p:nvGrpSpPr>
          <p:cNvPr id="1955" name="Group 6"/>
          <p:cNvGrpSpPr/>
          <p:nvPr/>
        </p:nvGrpSpPr>
        <p:grpSpPr>
          <a:xfrm>
            <a:off x="5839200" y="1607040"/>
            <a:ext cx="3347640" cy="3158640"/>
            <a:chOff x="5839200" y="1607040"/>
            <a:chExt cx="3347640" cy="3158640"/>
          </a:xfrm>
        </p:grpSpPr>
        <p:sp>
          <p:nvSpPr>
            <p:cNvPr id="1956" name="CustomShape 7"/>
            <p:cNvSpPr/>
            <p:nvPr/>
          </p:nvSpPr>
          <p:spPr>
            <a:xfrm>
              <a:off x="5955120" y="1607040"/>
              <a:ext cx="231480" cy="295920"/>
            </a:xfrm>
            <a:prstGeom prst="rect">
              <a:avLst/>
            </a:prstGeom>
            <a:noFill/>
            <a:ln>
              <a:noFill/>
            </a:ln>
          </p:spPr>
          <p:style>
            <a:lnRef idx="0"/>
            <a:fillRef idx="0"/>
            <a:effectRef idx="0"/>
            <a:fontRef idx="minor"/>
          </p:style>
          <p:txBody>
            <a:bodyPr lIns="90000" rIns="90000" tIns="45000" bIns="45000"/>
            <a:p>
              <a:pPr>
                <a:lnSpc>
                  <a:spcPct val="100000"/>
                </a:lnSpc>
              </a:pPr>
              <a:r>
                <a:rPr b="1" lang="en-US" sz="1350" spc="-1" strike="noStrike">
                  <a:solidFill>
                    <a:srgbClr val="000000"/>
                  </a:solidFill>
                  <a:latin typeface="Arial"/>
                </a:rPr>
                <a:t>C</a:t>
              </a:r>
              <a:endParaRPr b="0" lang="en-US" sz="1350" spc="-1" strike="noStrike">
                <a:latin typeface="Arial"/>
              </a:endParaRPr>
            </a:p>
          </p:txBody>
        </p:sp>
      </p:grpSp>
      <p:sp>
        <p:nvSpPr>
          <p:cNvPr id="1957" name="CustomShape 8"/>
          <p:cNvSpPr/>
          <p:nvPr/>
        </p:nvSpPr>
        <p:spPr>
          <a:xfrm>
            <a:off x="5196600" y="5735160"/>
            <a:ext cx="3591000" cy="295920"/>
          </a:xfrm>
          <a:prstGeom prst="rect">
            <a:avLst/>
          </a:prstGeom>
          <a:noFill/>
          <a:ln>
            <a:noFill/>
          </a:ln>
        </p:spPr>
        <p:style>
          <a:lnRef idx="0"/>
          <a:fillRef idx="0"/>
          <a:effectRef idx="0"/>
          <a:fontRef idx="minor"/>
        </p:style>
        <p:txBody>
          <a:bodyPr lIns="90000" rIns="90000" tIns="45000" bIns="45000"/>
          <a:p>
            <a:pPr>
              <a:lnSpc>
                <a:spcPct val="100000"/>
              </a:lnSpc>
            </a:pPr>
            <a:r>
              <a:rPr b="0" lang="en-US" sz="1350" spc="-1" strike="noStrike">
                <a:solidFill>
                  <a:srgbClr val="000000"/>
                </a:solidFill>
                <a:latin typeface="Calibri"/>
              </a:rPr>
              <a:t>Puzzovio PG, Levi-Schaffer F, Unpublished results</a:t>
            </a:r>
            <a:endParaRPr b="0" lang="en-US" sz="1350" spc="-1" strike="noStrike">
              <a:latin typeface="Arial"/>
            </a:endParaRPr>
          </a:p>
        </p:txBody>
      </p:sp>
      <p:pic>
        <p:nvPicPr>
          <p:cNvPr id="1958" name="" descr=""/>
          <p:cNvPicPr/>
          <p:nvPr/>
        </p:nvPicPr>
        <p:blipFill>
          <a:blip r:embed="rId1"/>
          <a:stretch/>
        </p:blipFill>
        <p:spPr>
          <a:xfrm>
            <a:off x="-76320" y="1701720"/>
            <a:ext cx="3098880" cy="2819520"/>
          </a:xfrm>
          <a:prstGeom prst="rect">
            <a:avLst/>
          </a:prstGeom>
          <a:ln>
            <a:noFill/>
          </a:ln>
        </p:spPr>
      </p:pic>
      <p:pic>
        <p:nvPicPr>
          <p:cNvPr id="1959" name="" descr=""/>
          <p:cNvPicPr/>
          <p:nvPr/>
        </p:nvPicPr>
        <p:blipFill>
          <a:blip r:embed="rId2"/>
          <a:stretch/>
        </p:blipFill>
        <p:spPr>
          <a:xfrm>
            <a:off x="3048120" y="1701720"/>
            <a:ext cx="3086280" cy="2679840"/>
          </a:xfrm>
          <a:prstGeom prst="rect">
            <a:avLst/>
          </a:prstGeom>
          <a:ln>
            <a:noFill/>
          </a:ln>
        </p:spPr>
      </p:pic>
      <p:pic>
        <p:nvPicPr>
          <p:cNvPr id="1960" name="" descr=""/>
          <p:cNvPicPr/>
          <p:nvPr/>
        </p:nvPicPr>
        <p:blipFill>
          <a:blip r:embed="rId3"/>
          <a:stretch/>
        </p:blipFill>
        <p:spPr>
          <a:xfrm>
            <a:off x="5829480" y="1727280"/>
            <a:ext cx="3340080" cy="3022560"/>
          </a:xfrm>
          <a:prstGeom prst="rect">
            <a:avLst/>
          </a:prstGeom>
          <a:ln>
            <a:noFill/>
          </a:ln>
        </p:spPr>
      </p:pic>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961" name="Content Placeholder 3" descr=""/>
          <p:cNvPicPr/>
          <p:nvPr/>
        </p:nvPicPr>
        <p:blipFill>
          <a:blip r:embed="rId1"/>
          <a:srcRect l="0" t="12236" r="4365" b="5870"/>
          <a:stretch/>
        </p:blipFill>
        <p:spPr>
          <a:xfrm>
            <a:off x="7167600" y="4956120"/>
            <a:ext cx="1976040" cy="1846080"/>
          </a:xfrm>
          <a:prstGeom prst="rect">
            <a:avLst/>
          </a:prstGeom>
          <a:ln w="9360">
            <a:solidFill>
              <a:schemeClr val="tx1">
                <a:alpha val="90195"/>
              </a:schemeClr>
            </a:solidFill>
            <a:miter/>
          </a:ln>
        </p:spPr>
      </p:pic>
      <p:sp>
        <p:nvSpPr>
          <p:cNvPr id="1962" name="CustomShape 1"/>
          <p:cNvSpPr/>
          <p:nvPr/>
        </p:nvSpPr>
        <p:spPr>
          <a:xfrm>
            <a:off x="7147080" y="6516720"/>
            <a:ext cx="2033280" cy="364680"/>
          </a:xfrm>
          <a:prstGeom prst="rect">
            <a:avLst/>
          </a:prstGeom>
          <a:solidFill>
            <a:schemeClr val="accent6">
              <a:lumMod val="40000"/>
              <a:lumOff val="60000"/>
            </a:schemeClr>
          </a:solidFill>
          <a:ln>
            <a:solidFill>
              <a:schemeClr val="tx1"/>
            </a:solidFill>
          </a:ln>
        </p:spPr>
        <p:style>
          <a:lnRef idx="0"/>
          <a:fillRef idx="0"/>
          <a:effectRef idx="0"/>
          <a:fontRef idx="minor"/>
        </p:style>
        <p:txBody>
          <a:bodyPr lIns="90000" rIns="90000" tIns="45000" bIns="45000"/>
          <a:p>
            <a:pPr>
              <a:lnSpc>
                <a:spcPct val="100000"/>
              </a:lnSpc>
            </a:pPr>
            <a:r>
              <a:rPr b="1" lang="en-US" sz="1800" spc="-1" strike="noStrike">
                <a:solidFill>
                  <a:srgbClr val="000000"/>
                </a:solidFill>
                <a:latin typeface="Calibri"/>
              </a:rPr>
              <a:t>Anti-histamines?</a:t>
            </a:r>
            <a:endParaRPr b="0" lang="en-US" sz="1800" spc="-1" strike="noStrike">
              <a:latin typeface="Arial"/>
            </a:endParaRPr>
          </a:p>
        </p:txBody>
      </p:sp>
      <p:sp>
        <p:nvSpPr>
          <p:cNvPr id="1963" name="CustomShape 2"/>
          <p:cNvSpPr/>
          <p:nvPr/>
        </p:nvSpPr>
        <p:spPr>
          <a:xfrm>
            <a:off x="2195640" y="0"/>
            <a:ext cx="5905080" cy="760680"/>
          </a:xfrm>
          <a:prstGeom prst="rect">
            <a:avLst/>
          </a:prstGeom>
          <a:noFill/>
          <a:ln>
            <a:noFill/>
          </a:ln>
        </p:spPr>
        <p:style>
          <a:lnRef idx="0"/>
          <a:fillRef idx="0"/>
          <a:effectRef idx="0"/>
          <a:fontRef idx="minor"/>
        </p:style>
        <p:txBody>
          <a:bodyPr lIns="90000" rIns="90000" tIns="45000" bIns="45000"/>
          <a:p>
            <a:pPr>
              <a:lnSpc>
                <a:spcPct val="100000"/>
              </a:lnSpc>
            </a:pPr>
            <a:r>
              <a:rPr b="1" lang="en-US" sz="4400" spc="-1" strike="noStrike" u="sng">
                <a:solidFill>
                  <a:srgbClr val="ff0000"/>
                </a:solidFill>
                <a:uFillTx/>
                <a:latin typeface="Calibri"/>
              </a:rPr>
              <a:t>Allergies?</a:t>
            </a:r>
            <a:r>
              <a:rPr b="1" lang="en-US" sz="3200" spc="-1" strike="noStrike" u="sng">
                <a:solidFill>
                  <a:srgbClr val="000000"/>
                </a:solidFill>
                <a:uFillTx/>
                <a:latin typeface="Calibri"/>
              </a:rPr>
              <a:t> Lets stop it!</a:t>
            </a:r>
            <a:r>
              <a:rPr b="1" lang="en-US" sz="3200" spc="-1" strike="noStrike">
                <a:solidFill>
                  <a:srgbClr val="000000"/>
                </a:solidFill>
                <a:latin typeface="Calibri"/>
              </a:rPr>
              <a:t>    </a:t>
            </a:r>
            <a:endParaRPr b="0" lang="en-US" sz="3200" spc="-1" strike="noStrike">
              <a:latin typeface="Arial"/>
            </a:endParaRPr>
          </a:p>
        </p:txBody>
      </p:sp>
      <p:sp>
        <p:nvSpPr>
          <p:cNvPr id="1964" name="CustomShape 3"/>
          <p:cNvSpPr/>
          <p:nvPr/>
        </p:nvSpPr>
        <p:spPr>
          <a:xfrm>
            <a:off x="2525400" y="765000"/>
            <a:ext cx="5745240" cy="66740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Lab searching for a motivated </a:t>
            </a:r>
            <a:r>
              <a:rPr b="1" lang="en-US" sz="1800" spc="-1" strike="noStrike" u="sng">
                <a:solidFill>
                  <a:srgbClr val="000000"/>
                </a:solidFill>
                <a:uFillTx/>
                <a:latin typeface="Calibri"/>
              </a:rPr>
              <a:t>Ph.D./M.Sc</a:t>
            </a:r>
            <a:r>
              <a:rPr b="1" lang="en-US" sz="1800" spc="-1" strike="noStrike">
                <a:solidFill>
                  <a:srgbClr val="000000"/>
                </a:solidFill>
                <a:latin typeface="Calibri"/>
              </a:rPr>
              <a:t>. Student </a:t>
            </a:r>
            <a:endParaRPr b="0" lang="en-US" sz="1800" spc="-1" strike="noStrike">
              <a:latin typeface="Arial"/>
            </a:endParaRPr>
          </a:p>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for a challenging project in the field of Allergy and targeted </a:t>
            </a:r>
            <a:endParaRPr b="0" lang="en-US" sz="1800" spc="-1" strike="noStrike">
              <a:latin typeface="Arial"/>
            </a:endParaRPr>
          </a:p>
          <a:p>
            <a:pPr>
              <a:lnSpc>
                <a:spcPct val="100000"/>
              </a:lnSpc>
            </a:pPr>
            <a:r>
              <a:rPr b="0" lang="en-US" sz="1800" spc="-1" strike="noStrike">
                <a:solidFill>
                  <a:srgbClr val="000000"/>
                </a:solidFill>
                <a:latin typeface="Calibri"/>
              </a:rPr>
              <a:t>Antibody-mediated therapy.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u="sng">
                <a:solidFill>
                  <a:srgbClr val="000000"/>
                </a:solidFill>
                <a:uFillTx/>
                <a:latin typeface="Calibri"/>
              </a:rPr>
              <a:t>Project interests:</a:t>
            </a:r>
            <a:endParaRPr b="0" lang="en-US" sz="1800" spc="-1" strike="noStrike">
              <a:latin typeface="Arial"/>
            </a:endParaRPr>
          </a:p>
          <a:p>
            <a:pPr>
              <a:lnSpc>
                <a:spcPct val="100000"/>
              </a:lnSpc>
            </a:pPr>
            <a:r>
              <a:rPr b="0" lang="en-US" sz="1800" spc="-1" strike="noStrike">
                <a:solidFill>
                  <a:srgbClr val="000000"/>
                </a:solidFill>
                <a:latin typeface="Calibri"/>
              </a:rPr>
              <a:t>1. Mechanisms underlying the </a:t>
            </a:r>
            <a:endParaRPr b="0" lang="en-US" sz="1800" spc="-1" strike="noStrike">
              <a:latin typeface="Arial"/>
            </a:endParaRPr>
          </a:p>
          <a:p>
            <a:pPr>
              <a:lnSpc>
                <a:spcPct val="100000"/>
              </a:lnSpc>
            </a:pPr>
            <a:r>
              <a:rPr b="0" lang="en-US" sz="1800" spc="-1" strike="noStrike">
                <a:solidFill>
                  <a:srgbClr val="000000"/>
                </a:solidFill>
                <a:latin typeface="Calibri"/>
              </a:rPr>
              <a:t>pathophysiology of </a:t>
            </a:r>
            <a:r>
              <a:rPr b="0" lang="en-US" sz="1800" spc="-1" strike="noStrike">
                <a:solidFill>
                  <a:srgbClr val="ff0000"/>
                </a:solidFill>
                <a:latin typeface="Calibri"/>
              </a:rPr>
              <a:t>skin and airways allergic diseases</a:t>
            </a:r>
            <a:endParaRPr b="0" lang="en-US" sz="1800" spc="-1" strike="noStrike">
              <a:latin typeface="Arial"/>
            </a:endParaRPr>
          </a:p>
          <a:p>
            <a:pPr>
              <a:lnSpc>
                <a:spcPct val="100000"/>
              </a:lnSpc>
            </a:pPr>
            <a:r>
              <a:rPr b="0" lang="en-US" sz="1800" spc="-1" strike="noStrike">
                <a:solidFill>
                  <a:srgbClr val="ff0000"/>
                </a:solidFill>
                <a:latin typeface="Calibri"/>
              </a:rPr>
              <a:t> </a:t>
            </a:r>
            <a:r>
              <a:rPr b="0" lang="en-US" sz="1800" spc="-1" strike="noStrike">
                <a:solidFill>
                  <a:srgbClr val="ff0000"/>
                </a:solidFill>
                <a:latin typeface="Calibri"/>
              </a:rPr>
              <a:t>(Atopic dermatitis and asthma)</a:t>
            </a:r>
            <a:endParaRPr b="0" lang="en-US" sz="1800" spc="-1" strike="noStrike">
              <a:latin typeface="Arial"/>
            </a:endParaRPr>
          </a:p>
          <a:p>
            <a:pPr>
              <a:lnSpc>
                <a:spcPct val="100000"/>
              </a:lnSpc>
            </a:pPr>
            <a:r>
              <a:rPr b="1" lang="en-US" sz="1800" spc="-1" strike="noStrike">
                <a:solidFill>
                  <a:srgbClr val="7030a0"/>
                </a:solidFill>
                <a:latin typeface="Calibri"/>
              </a:rPr>
              <a:t>(2. Resoultion processes of Allergic inflammation</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Lab work includes Immunological, molecular biology</a:t>
            </a:r>
            <a:endParaRPr b="0" lang="en-US" sz="1800" spc="-1" strike="noStrike">
              <a:latin typeface="Arial"/>
            </a:endParaRPr>
          </a:p>
          <a:p>
            <a:pPr>
              <a:lnSpc>
                <a:spcPct val="100000"/>
              </a:lnSpc>
            </a:pPr>
            <a:r>
              <a:rPr b="0" lang="en-US" sz="1800" spc="-1" strike="noStrike">
                <a:solidFill>
                  <a:srgbClr val="000000"/>
                </a:solidFill>
                <a:latin typeface="Calibri"/>
              </a:rPr>
              <a:t>and biochemical methods, as well as in vivo models in mice.</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For more information please contact:</a:t>
            </a:r>
            <a:endParaRPr b="0" lang="en-US" sz="1800" spc="-1" strike="noStrike">
              <a:latin typeface="Arial"/>
            </a:endParaRPr>
          </a:p>
          <a:p>
            <a:pPr>
              <a:lnSpc>
                <a:spcPct val="100000"/>
              </a:lnSpc>
            </a:pPr>
            <a:r>
              <a:rPr b="0" lang="en-US" sz="1800" spc="-1" strike="noStrike">
                <a:solidFill>
                  <a:srgbClr val="000000"/>
                </a:solidFill>
                <a:latin typeface="Calibri"/>
              </a:rPr>
              <a:t>Professor Francesca Levi-Schaffer,</a:t>
            </a:r>
            <a:endParaRPr b="0" lang="en-US" sz="1800" spc="-1" strike="noStrike">
              <a:latin typeface="Arial"/>
            </a:endParaRPr>
          </a:p>
          <a:p>
            <a:pPr>
              <a:lnSpc>
                <a:spcPct val="100000"/>
              </a:lnSpc>
            </a:pPr>
            <a:r>
              <a:rPr b="0" lang="en-US" sz="1800" spc="-1" strike="noStrike">
                <a:solidFill>
                  <a:srgbClr val="000000"/>
                </a:solidFill>
                <a:latin typeface="Calibri"/>
              </a:rPr>
              <a:t>Pharmacology and Experimental Therapeutics </a:t>
            </a:r>
            <a:endParaRPr b="0" lang="en-US" sz="1800" spc="-1" strike="noStrike">
              <a:latin typeface="Arial"/>
            </a:endParaRPr>
          </a:p>
          <a:p>
            <a:pPr>
              <a:lnSpc>
                <a:spcPct val="100000"/>
              </a:lnSpc>
            </a:pPr>
            <a:r>
              <a:rPr b="0" lang="en-US" sz="1800" spc="-1" strike="noStrike">
                <a:solidFill>
                  <a:srgbClr val="000000"/>
                </a:solidFill>
                <a:latin typeface="Calibri"/>
              </a:rPr>
              <a:t>Faculty of Medicine</a:t>
            </a:r>
            <a:endParaRPr b="0" lang="en-US" sz="1800" spc="-1" strike="noStrike">
              <a:latin typeface="Arial"/>
            </a:endParaRPr>
          </a:p>
          <a:p>
            <a:pPr>
              <a:lnSpc>
                <a:spcPct val="100000"/>
              </a:lnSpc>
            </a:pPr>
            <a:r>
              <a:rPr b="0" lang="en-US" sz="1800" spc="-1" strike="noStrike">
                <a:solidFill>
                  <a:srgbClr val="000000"/>
                </a:solidFill>
                <a:latin typeface="Calibri"/>
              </a:rPr>
              <a:t>The Hebrew University ,Jerusalem, Israel</a:t>
            </a:r>
            <a:endParaRPr b="0" lang="en-US" sz="1800" spc="-1" strike="noStrike">
              <a:latin typeface="Arial"/>
            </a:endParaRPr>
          </a:p>
          <a:p>
            <a:pPr>
              <a:lnSpc>
                <a:spcPct val="100000"/>
              </a:lnSpc>
            </a:pPr>
            <a:r>
              <a:rPr b="1" lang="en-US" sz="1800" spc="-1" strike="noStrike">
                <a:solidFill>
                  <a:srgbClr val="000000"/>
                </a:solidFill>
                <a:latin typeface="Calibri"/>
              </a:rPr>
              <a:t>02-6757512</a:t>
            </a:r>
            <a:endParaRPr b="0" lang="en-US" sz="1800" spc="-1" strike="noStrike">
              <a:latin typeface="Arial"/>
            </a:endParaRPr>
          </a:p>
          <a:p>
            <a:pPr>
              <a:lnSpc>
                <a:spcPct val="100000"/>
              </a:lnSpc>
            </a:pPr>
            <a:r>
              <a:rPr b="0" lang="en-US" sz="1800" spc="-1" strike="noStrike">
                <a:solidFill>
                  <a:srgbClr val="000000"/>
                </a:solidFill>
                <a:latin typeface="Calibri"/>
              </a:rPr>
              <a:t>Email: </a:t>
            </a:r>
            <a:r>
              <a:rPr b="0" lang="en-US" sz="1800" spc="-1" strike="noStrike" u="sng">
                <a:solidFill>
                  <a:srgbClr val="0000ff"/>
                </a:solidFill>
                <a:uFillTx/>
                <a:latin typeface="Calibri"/>
                <a:hlinkClick r:id="rId2"/>
              </a:rPr>
              <a:t>francescal@ekmd.huji.ac.il</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pic>
        <p:nvPicPr>
          <p:cNvPr id="1965" name="Picture 2" descr=""/>
          <p:cNvPicPr/>
          <p:nvPr/>
        </p:nvPicPr>
        <p:blipFill>
          <a:blip r:embed="rId3"/>
          <a:stretch/>
        </p:blipFill>
        <p:spPr>
          <a:xfrm>
            <a:off x="0" y="5010120"/>
            <a:ext cx="2418840" cy="1847520"/>
          </a:xfrm>
          <a:prstGeom prst="rect">
            <a:avLst/>
          </a:prstGeom>
          <a:ln>
            <a:noFill/>
          </a:ln>
        </p:spPr>
      </p:pic>
      <p:pic>
        <p:nvPicPr>
          <p:cNvPr id="1966" name="Picture 4" descr=""/>
          <p:cNvPicPr/>
          <p:nvPr/>
        </p:nvPicPr>
        <p:blipFill>
          <a:blip r:embed="rId4"/>
          <a:stretch/>
        </p:blipFill>
        <p:spPr>
          <a:xfrm>
            <a:off x="0" y="765000"/>
            <a:ext cx="2447640" cy="2253960"/>
          </a:xfrm>
          <a:prstGeom prst="rect">
            <a:avLst/>
          </a:prstGeom>
          <a:ln>
            <a:noFill/>
          </a:ln>
        </p:spPr>
      </p:pic>
      <p:sp>
        <p:nvSpPr>
          <p:cNvPr id="1967" name="CustomShape 4"/>
          <p:cNvSpPr/>
          <p:nvPr/>
        </p:nvSpPr>
        <p:spPr>
          <a:xfrm>
            <a:off x="2556000" y="1773360"/>
            <a:ext cx="5976720" cy="2518920"/>
          </a:xfrm>
          <a:prstGeom prst="rect">
            <a:avLst/>
          </a:prstGeom>
          <a:noFill/>
          <a:ln>
            <a:solidFill>
              <a:srgbClr val="7030a0"/>
            </a:solidFill>
            <a:round/>
          </a:ln>
        </p:spPr>
        <p:style>
          <a:lnRef idx="2">
            <a:schemeClr val="accent1">
              <a:shade val="50000"/>
            </a:schemeClr>
          </a:lnRef>
          <a:fillRef idx="1">
            <a:schemeClr val="accent1"/>
          </a:fillRef>
          <a:effectRef idx="0">
            <a:schemeClr val="accent1"/>
          </a:effectRef>
          <a:fontRef idx="minor"/>
        </p:style>
      </p:sp>
      <p:pic>
        <p:nvPicPr>
          <p:cNvPr id="1968" name="Picture 6" descr=""/>
          <p:cNvPicPr/>
          <p:nvPr/>
        </p:nvPicPr>
        <p:blipFill>
          <a:blip r:embed="rId5"/>
          <a:stretch/>
        </p:blipFill>
        <p:spPr>
          <a:xfrm>
            <a:off x="0" y="3156120"/>
            <a:ext cx="2447640" cy="1742760"/>
          </a:xfrm>
          <a:prstGeom prst="rect">
            <a:avLst/>
          </a:prstGeom>
          <a:ln>
            <a:noFill/>
          </a:ln>
        </p:spPr>
      </p:pic>
      <p:sp>
        <p:nvSpPr>
          <p:cNvPr id="1969" name="CustomShape 5"/>
          <p:cNvSpPr/>
          <p:nvPr/>
        </p:nvSpPr>
        <p:spPr>
          <a:xfrm>
            <a:off x="2592720" y="4437000"/>
            <a:ext cx="4333680" cy="226332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970" name="CustomShape 1"/>
          <p:cNvSpPr/>
          <p:nvPr/>
        </p:nvSpPr>
        <p:spPr>
          <a:xfrm>
            <a:off x="4907880" y="5715000"/>
            <a:ext cx="3887640" cy="303480"/>
          </a:xfrm>
          <a:prstGeom prst="rect">
            <a:avLst/>
          </a:prstGeom>
          <a:noFill/>
          <a:ln w="9360">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Arial"/>
              </a:rPr>
              <a:t>Mizrahi S </a:t>
            </a:r>
            <a:r>
              <a:rPr b="0" i="1" lang="en-US" sz="1400" spc="-1" strike="noStrike">
                <a:solidFill>
                  <a:srgbClr val="000000"/>
                </a:solidFill>
                <a:latin typeface="Arial"/>
              </a:rPr>
              <a:t>et al</a:t>
            </a:r>
            <a:r>
              <a:rPr b="0" lang="en-US" sz="1400" spc="-1" strike="noStrike">
                <a:solidFill>
                  <a:srgbClr val="000000"/>
                </a:solidFill>
                <a:latin typeface="Arial"/>
              </a:rPr>
              <a:t>.,</a:t>
            </a:r>
            <a:r>
              <a:rPr b="0" i="1" lang="en-US" sz="1400" spc="-1" strike="noStrike">
                <a:solidFill>
                  <a:srgbClr val="000000"/>
                </a:solidFill>
                <a:latin typeface="Arial"/>
              </a:rPr>
              <a:t> </a:t>
            </a:r>
            <a:r>
              <a:rPr b="1" i="1" lang="en-US" sz="1400" spc="-1" strike="noStrike">
                <a:solidFill>
                  <a:srgbClr val="000000"/>
                </a:solidFill>
                <a:latin typeface="Arial"/>
              </a:rPr>
              <a:t>J Allergy Clin Immunol</a:t>
            </a:r>
            <a:r>
              <a:rPr b="0" i="1" lang="en-US" sz="1400" spc="-1" strike="noStrike">
                <a:solidFill>
                  <a:srgbClr val="000000"/>
                </a:solidFill>
                <a:latin typeface="Arial"/>
              </a:rPr>
              <a:t>. </a:t>
            </a:r>
            <a:r>
              <a:rPr b="0" lang="en-US" sz="1400" spc="-1" strike="noStrike">
                <a:solidFill>
                  <a:srgbClr val="000000"/>
                </a:solidFill>
                <a:latin typeface="Arial"/>
              </a:rPr>
              <a:t>2014</a:t>
            </a:r>
            <a:endParaRPr b="0" lang="en-US" sz="1400" spc="-1" strike="noStrike">
              <a:latin typeface="Arial"/>
            </a:endParaRPr>
          </a:p>
        </p:txBody>
      </p:sp>
      <p:sp>
        <p:nvSpPr>
          <p:cNvPr id="1971" name="CustomShape 2"/>
          <p:cNvSpPr/>
          <p:nvPr/>
        </p:nvSpPr>
        <p:spPr>
          <a:xfrm>
            <a:off x="457200" y="0"/>
            <a:ext cx="8229240" cy="837720"/>
          </a:xfrm>
          <a:prstGeom prst="rect">
            <a:avLst/>
          </a:prstGeom>
          <a:noFill/>
          <a:ln w="9360">
            <a:noFill/>
          </a:ln>
        </p:spPr>
        <p:style>
          <a:lnRef idx="0"/>
          <a:fillRef idx="0"/>
          <a:effectRef idx="0"/>
          <a:fontRef idx="minor"/>
        </p:style>
        <p:txBody>
          <a:bodyPr lIns="90000" rIns="90000" tIns="45000" bIns="45000" anchor="ctr"/>
          <a:p>
            <a:pPr algn="ctr">
              <a:lnSpc>
                <a:spcPct val="100000"/>
              </a:lnSpc>
              <a:spcBef>
                <a:spcPts val="1400"/>
              </a:spcBef>
            </a:pPr>
            <a:r>
              <a:rPr b="1" lang="en-US" sz="2800" spc="-1" strike="noStrike">
                <a:solidFill>
                  <a:srgbClr val="000000"/>
                </a:solidFill>
                <a:latin typeface="Arial"/>
                <a:ea typeface="MS PGothic"/>
              </a:rPr>
              <a:t>Siglec-7 is Expressed and Functional on Human Mast Cells</a:t>
            </a:r>
            <a:endParaRPr b="0" lang="en-US" sz="2800" spc="-1" strike="noStrike">
              <a:latin typeface="Arial"/>
            </a:endParaRPr>
          </a:p>
        </p:txBody>
      </p:sp>
      <p:sp>
        <p:nvSpPr>
          <p:cNvPr id="1972" name="CustomShape 3"/>
          <p:cNvSpPr/>
          <p:nvPr/>
        </p:nvSpPr>
        <p:spPr>
          <a:xfrm>
            <a:off x="685800" y="1139760"/>
            <a:ext cx="762840" cy="293400"/>
          </a:xfrm>
          <a:prstGeom prst="rect">
            <a:avLst/>
          </a:prstGeom>
          <a:noFill/>
          <a:ln w="9360">
            <a:noFill/>
          </a:ln>
        </p:spPr>
        <p:style>
          <a:lnRef idx="0"/>
          <a:fillRef idx="0"/>
          <a:effectRef idx="0"/>
          <a:fontRef idx="minor"/>
        </p:style>
        <p:txBody>
          <a:bodyPr lIns="18000" rIns="18000" tIns="45000" bIns="45000"/>
          <a:p>
            <a:pPr>
              <a:lnSpc>
                <a:spcPct val="100000"/>
              </a:lnSpc>
            </a:pPr>
            <a:r>
              <a:rPr b="0" lang="en-US" sz="1200" spc="-1" strike="noStrike">
                <a:solidFill>
                  <a:srgbClr val="ffffff"/>
                </a:solidFill>
                <a:latin typeface="Arial"/>
              </a:rPr>
              <a:t>CBMC</a:t>
            </a:r>
            <a:endParaRPr b="0" lang="en-US" sz="1200" spc="-1" strike="noStrike">
              <a:latin typeface="Arial"/>
            </a:endParaRPr>
          </a:p>
        </p:txBody>
      </p:sp>
      <p:sp>
        <p:nvSpPr>
          <p:cNvPr id="1973" name="CustomShape 4"/>
          <p:cNvSpPr/>
          <p:nvPr/>
        </p:nvSpPr>
        <p:spPr>
          <a:xfrm>
            <a:off x="2243160" y="1139760"/>
            <a:ext cx="669960" cy="258480"/>
          </a:xfrm>
          <a:prstGeom prst="rect">
            <a:avLst/>
          </a:prstGeom>
          <a:noFill/>
          <a:ln w="9360">
            <a:noFill/>
          </a:ln>
        </p:spPr>
        <p:style>
          <a:lnRef idx="0"/>
          <a:fillRef idx="0"/>
          <a:effectRef idx="0"/>
          <a:fontRef idx="minor"/>
        </p:style>
        <p:txBody>
          <a:bodyPr lIns="18000" rIns="18000" tIns="45000" bIns="45000"/>
          <a:p>
            <a:pPr>
              <a:lnSpc>
                <a:spcPct val="100000"/>
              </a:lnSpc>
            </a:pPr>
            <a:r>
              <a:rPr b="0" lang="en-US" sz="1200" spc="-1" strike="noStrike">
                <a:solidFill>
                  <a:srgbClr val="ffffff"/>
                </a:solidFill>
                <a:latin typeface="Arial"/>
              </a:rPr>
              <a:t>LAD-2</a:t>
            </a:r>
            <a:endParaRPr b="0" lang="en-US" sz="1200" spc="-1" strike="noStrike">
              <a:latin typeface="Arial"/>
            </a:endParaRPr>
          </a:p>
        </p:txBody>
      </p:sp>
      <p:sp>
        <p:nvSpPr>
          <p:cNvPr id="1974" name="CustomShape 5"/>
          <p:cNvSpPr/>
          <p:nvPr/>
        </p:nvSpPr>
        <p:spPr>
          <a:xfrm>
            <a:off x="3170520" y="1144440"/>
            <a:ext cx="804600" cy="288720"/>
          </a:xfrm>
          <a:prstGeom prst="rect">
            <a:avLst/>
          </a:prstGeom>
          <a:noFill/>
          <a:ln w="9360">
            <a:noFill/>
          </a:ln>
        </p:spPr>
        <p:style>
          <a:lnRef idx="0"/>
          <a:fillRef idx="0"/>
          <a:effectRef idx="0"/>
          <a:fontRef idx="minor"/>
        </p:style>
        <p:txBody>
          <a:bodyPr lIns="18000" rIns="18000" tIns="45000" bIns="45000"/>
          <a:p>
            <a:pPr>
              <a:lnSpc>
                <a:spcPct val="100000"/>
              </a:lnSpc>
            </a:pPr>
            <a:r>
              <a:rPr b="0" lang="en-US" sz="1200" spc="-1" strike="noStrike">
                <a:solidFill>
                  <a:srgbClr val="ffffff"/>
                </a:solidFill>
                <a:latin typeface="Arial"/>
              </a:rPr>
              <a:t>HMC1.1</a:t>
            </a:r>
            <a:endParaRPr b="0" lang="en-US" sz="1200" spc="-1" strike="noStrike">
              <a:latin typeface="Arial"/>
            </a:endParaRPr>
          </a:p>
        </p:txBody>
      </p:sp>
      <p:grpSp>
        <p:nvGrpSpPr>
          <p:cNvPr id="1975" name="Group 6"/>
          <p:cNvGrpSpPr/>
          <p:nvPr/>
        </p:nvGrpSpPr>
        <p:grpSpPr>
          <a:xfrm>
            <a:off x="-37440" y="725760"/>
            <a:ext cx="4410720" cy="1853640"/>
            <a:chOff x="-37440" y="725760"/>
            <a:chExt cx="4410720" cy="1853640"/>
          </a:xfrm>
        </p:grpSpPr>
        <p:grpSp>
          <p:nvGrpSpPr>
            <p:cNvPr id="1976" name="Group 7"/>
            <p:cNvGrpSpPr/>
            <p:nvPr/>
          </p:nvGrpSpPr>
          <p:grpSpPr>
            <a:xfrm>
              <a:off x="-37440" y="725760"/>
              <a:ext cx="4410720" cy="1853640"/>
              <a:chOff x="-37440" y="725760"/>
              <a:chExt cx="4410720" cy="1853640"/>
            </a:xfrm>
          </p:grpSpPr>
          <p:sp>
            <p:nvSpPr>
              <p:cNvPr id="1977" name="CustomShape 8"/>
              <p:cNvSpPr/>
              <p:nvPr/>
            </p:nvSpPr>
            <p:spPr>
              <a:xfrm>
                <a:off x="2775600" y="2349360"/>
                <a:ext cx="433800" cy="230040"/>
              </a:xfrm>
              <a:prstGeom prst="rect">
                <a:avLst/>
              </a:prstGeom>
              <a:solidFill>
                <a:srgbClr val="ffffff"/>
              </a:solidFill>
              <a:ln w="9360">
                <a:solidFill>
                  <a:srgbClr val="ffffff"/>
                </a:solidFill>
                <a:miter/>
              </a:ln>
            </p:spPr>
            <p:style>
              <a:lnRef idx="0"/>
              <a:fillRef idx="0"/>
              <a:effectRef idx="0"/>
              <a:fontRef idx="minor"/>
            </p:style>
          </p:sp>
          <p:pic>
            <p:nvPicPr>
              <p:cNvPr id="1978" name="Picture 10" descr=""/>
              <p:cNvPicPr/>
              <p:nvPr/>
            </p:nvPicPr>
            <p:blipFill>
              <a:blip r:embed="rId1"/>
              <a:stretch/>
            </p:blipFill>
            <p:spPr>
              <a:xfrm>
                <a:off x="3381120" y="748080"/>
                <a:ext cx="992160" cy="1586880"/>
              </a:xfrm>
              <a:prstGeom prst="rect">
                <a:avLst/>
              </a:prstGeom>
              <a:ln w="9360">
                <a:noFill/>
              </a:ln>
            </p:spPr>
          </p:pic>
          <p:pic>
            <p:nvPicPr>
              <p:cNvPr id="1979" name="Picture 11" descr=""/>
              <p:cNvPicPr/>
              <p:nvPr/>
            </p:nvPicPr>
            <p:blipFill>
              <a:blip r:embed="rId2"/>
              <a:stretch/>
            </p:blipFill>
            <p:spPr>
              <a:xfrm>
                <a:off x="-37440" y="725760"/>
                <a:ext cx="995040" cy="1615320"/>
              </a:xfrm>
              <a:prstGeom prst="rect">
                <a:avLst/>
              </a:prstGeom>
              <a:ln w="9360">
                <a:noFill/>
              </a:ln>
            </p:spPr>
          </p:pic>
          <p:sp>
            <p:nvSpPr>
              <p:cNvPr id="1980" name="CustomShape 9"/>
              <p:cNvSpPr/>
              <p:nvPr/>
            </p:nvSpPr>
            <p:spPr>
              <a:xfrm>
                <a:off x="863640" y="2323800"/>
                <a:ext cx="433800" cy="228600"/>
              </a:xfrm>
              <a:prstGeom prst="rect">
                <a:avLst/>
              </a:prstGeom>
              <a:solidFill>
                <a:srgbClr val="ffffff"/>
              </a:solidFill>
              <a:ln w="9360">
                <a:solidFill>
                  <a:srgbClr val="ffffff"/>
                </a:solidFill>
                <a:miter/>
              </a:ln>
            </p:spPr>
            <p:style>
              <a:lnRef idx="0"/>
              <a:fillRef idx="0"/>
              <a:effectRef idx="0"/>
              <a:fontRef idx="minor"/>
            </p:style>
          </p:sp>
          <p:pic>
            <p:nvPicPr>
              <p:cNvPr id="1981" name="Picture 15" descr=""/>
              <p:cNvPicPr/>
              <p:nvPr/>
            </p:nvPicPr>
            <p:blipFill>
              <a:blip r:embed="rId3"/>
              <a:stretch/>
            </p:blipFill>
            <p:spPr>
              <a:xfrm>
                <a:off x="2582280" y="734760"/>
                <a:ext cx="1033560" cy="1650600"/>
              </a:xfrm>
              <a:prstGeom prst="rect">
                <a:avLst/>
              </a:prstGeom>
              <a:ln w="9360">
                <a:noFill/>
              </a:ln>
            </p:spPr>
          </p:pic>
          <p:sp>
            <p:nvSpPr>
              <p:cNvPr id="1982" name="CustomShape 10"/>
              <p:cNvSpPr/>
              <p:nvPr/>
            </p:nvSpPr>
            <p:spPr>
              <a:xfrm>
                <a:off x="154440" y="995400"/>
                <a:ext cx="750960" cy="231840"/>
              </a:xfrm>
              <a:prstGeom prst="rect">
                <a:avLst/>
              </a:prstGeom>
              <a:noFill/>
              <a:ln w="9360">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Arial"/>
                  </a:rPr>
                  <a:t>CBMC</a:t>
                </a:r>
                <a:endParaRPr b="0" lang="en-US" sz="1200" spc="-1" strike="noStrike">
                  <a:latin typeface="Arial"/>
                </a:endParaRPr>
              </a:p>
            </p:txBody>
          </p:sp>
          <p:sp>
            <p:nvSpPr>
              <p:cNvPr id="1983" name="CustomShape 11"/>
              <p:cNvSpPr/>
              <p:nvPr/>
            </p:nvSpPr>
            <p:spPr>
              <a:xfrm>
                <a:off x="3668760" y="929520"/>
                <a:ext cx="568800" cy="407520"/>
              </a:xfrm>
              <a:prstGeom prst="rect">
                <a:avLst/>
              </a:prstGeom>
              <a:noFill/>
              <a:ln w="9360">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LAD2</a:t>
                </a:r>
                <a:endParaRPr b="0" lang="en-US" sz="1200" spc="-1" strike="noStrike">
                  <a:latin typeface="Arial"/>
                </a:endParaRPr>
              </a:p>
            </p:txBody>
          </p:sp>
          <p:sp>
            <p:nvSpPr>
              <p:cNvPr id="1984" name="CustomShape 12"/>
              <p:cNvSpPr/>
              <p:nvPr/>
            </p:nvSpPr>
            <p:spPr>
              <a:xfrm>
                <a:off x="2908800" y="955080"/>
                <a:ext cx="617400" cy="465120"/>
              </a:xfrm>
              <a:prstGeom prst="rect">
                <a:avLst/>
              </a:prstGeom>
              <a:noFill/>
              <a:ln w="9360">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HMC-1.2</a:t>
                </a:r>
                <a:endParaRPr b="0" lang="en-US" sz="1200" spc="-1" strike="noStrike">
                  <a:latin typeface="Arial"/>
                </a:endParaRPr>
              </a:p>
            </p:txBody>
          </p:sp>
        </p:grpSp>
        <p:pic>
          <p:nvPicPr>
            <p:cNvPr id="1985" name="Picture 14" descr=""/>
            <p:cNvPicPr/>
            <p:nvPr/>
          </p:nvPicPr>
          <p:blipFill>
            <a:blip r:embed="rId4"/>
            <a:stretch/>
          </p:blipFill>
          <p:spPr>
            <a:xfrm>
              <a:off x="1753200" y="779760"/>
              <a:ext cx="1023480" cy="1479240"/>
            </a:xfrm>
            <a:prstGeom prst="rect">
              <a:avLst/>
            </a:prstGeom>
            <a:ln w="9360">
              <a:noFill/>
            </a:ln>
          </p:spPr>
        </p:pic>
        <p:sp>
          <p:nvSpPr>
            <p:cNvPr id="1986" name="CustomShape 13"/>
            <p:cNvSpPr/>
            <p:nvPr/>
          </p:nvSpPr>
          <p:spPr>
            <a:xfrm>
              <a:off x="2035440" y="944640"/>
              <a:ext cx="765360" cy="244080"/>
            </a:xfrm>
            <a:prstGeom prst="rect">
              <a:avLst/>
            </a:prstGeom>
            <a:noFill/>
            <a:ln w="9360">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HMC-1.1</a:t>
              </a:r>
              <a:endParaRPr b="0" lang="en-US" sz="1200" spc="-1" strike="noStrike">
                <a:latin typeface="Arial"/>
              </a:endParaRPr>
            </a:p>
          </p:txBody>
        </p:sp>
        <p:pic>
          <p:nvPicPr>
            <p:cNvPr id="1987" name="Picture 343" descr=""/>
            <p:cNvPicPr/>
            <p:nvPr/>
          </p:nvPicPr>
          <p:blipFill>
            <a:blip r:embed="rId5"/>
            <a:stretch/>
          </p:blipFill>
          <p:spPr>
            <a:xfrm>
              <a:off x="865080" y="866880"/>
              <a:ext cx="960480" cy="1315800"/>
            </a:xfrm>
            <a:prstGeom prst="rect">
              <a:avLst/>
            </a:prstGeom>
            <a:ln w="9360">
              <a:noFill/>
            </a:ln>
          </p:spPr>
        </p:pic>
        <p:sp>
          <p:nvSpPr>
            <p:cNvPr id="1988" name="CustomShape 14"/>
            <p:cNvSpPr/>
            <p:nvPr/>
          </p:nvSpPr>
          <p:spPr>
            <a:xfrm>
              <a:off x="1045440" y="944640"/>
              <a:ext cx="808920" cy="455400"/>
            </a:xfrm>
            <a:prstGeom prst="rect">
              <a:avLst/>
            </a:prstGeom>
            <a:noFill/>
            <a:ln w="9360">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Foreskin </a:t>
              </a:r>
              <a:endParaRPr b="0" lang="en-US" sz="1200" spc="-1" strike="noStrike">
                <a:latin typeface="Arial"/>
              </a:endParaRPr>
            </a:p>
            <a:p>
              <a:pPr>
                <a:lnSpc>
                  <a:spcPct val="100000"/>
                </a:lnSpc>
              </a:pPr>
              <a:r>
                <a:rPr b="0" lang="en-US" sz="1200" spc="-1" strike="noStrike">
                  <a:solidFill>
                    <a:srgbClr val="000000"/>
                  </a:solidFill>
                  <a:latin typeface="Arial"/>
                </a:rPr>
                <a:t>MC</a:t>
              </a:r>
              <a:endParaRPr b="0" lang="en-US" sz="1200" spc="-1" strike="noStrike">
                <a:latin typeface="Arial"/>
              </a:endParaRPr>
            </a:p>
          </p:txBody>
        </p:sp>
      </p:grpSp>
      <p:grpSp>
        <p:nvGrpSpPr>
          <p:cNvPr id="1989" name="Group 15"/>
          <p:cNvGrpSpPr/>
          <p:nvPr/>
        </p:nvGrpSpPr>
        <p:grpSpPr>
          <a:xfrm>
            <a:off x="6629400" y="1127160"/>
            <a:ext cx="2378520" cy="1460160"/>
            <a:chOff x="6629400" y="1127160"/>
            <a:chExt cx="2378520" cy="1460160"/>
          </a:xfrm>
        </p:grpSpPr>
        <p:sp>
          <p:nvSpPr>
            <p:cNvPr id="1990" name="CustomShape 16"/>
            <p:cNvSpPr/>
            <p:nvPr/>
          </p:nvSpPr>
          <p:spPr>
            <a:xfrm>
              <a:off x="7135560" y="2351160"/>
              <a:ext cx="1010520" cy="236160"/>
            </a:xfrm>
            <a:prstGeom prst="rect">
              <a:avLst/>
            </a:prstGeom>
            <a:noFill/>
            <a:ln w="9360">
              <a:noFill/>
            </a:ln>
          </p:spPr>
          <p:style>
            <a:lnRef idx="0"/>
            <a:fillRef idx="0"/>
            <a:effectRef idx="0"/>
            <a:fontRef idx="minor"/>
          </p:style>
          <p:txBody>
            <a:bodyPr lIns="90000" rIns="90000" tIns="45000" bIns="45000"/>
            <a:p>
              <a:pPr>
                <a:lnSpc>
                  <a:spcPct val="80000"/>
                </a:lnSpc>
                <a:spcBef>
                  <a:spcPts val="601"/>
                </a:spcBef>
              </a:pPr>
              <a:r>
                <a:rPr b="1" lang="en-US" sz="1200" spc="-1" strike="noStrike">
                  <a:solidFill>
                    <a:srgbClr val="000000"/>
                  </a:solidFill>
                  <a:latin typeface="Calibri"/>
                </a:rPr>
                <a:t>goat </a:t>
              </a:r>
              <a:r>
                <a:rPr b="1" lang="en-US" sz="1200" spc="-1" strike="noStrike">
                  <a:solidFill>
                    <a:srgbClr val="000000"/>
                  </a:solidFill>
                  <a:latin typeface="Symbol"/>
                </a:rPr>
                <a:t></a:t>
              </a:r>
              <a:r>
                <a:rPr b="1" lang="en-US" sz="1200" spc="-1" strike="noStrike">
                  <a:solidFill>
                    <a:srgbClr val="000000"/>
                  </a:solidFill>
                  <a:latin typeface="Calibri"/>
                </a:rPr>
                <a:t>Sig-7</a:t>
              </a:r>
              <a:endParaRPr b="0" lang="en-US" sz="1200" spc="-1" strike="noStrike">
                <a:latin typeface="Arial"/>
              </a:endParaRPr>
            </a:p>
          </p:txBody>
        </p:sp>
        <p:sp>
          <p:nvSpPr>
            <p:cNvPr id="1991" name="CustomShape 17"/>
            <p:cNvSpPr/>
            <p:nvPr/>
          </p:nvSpPr>
          <p:spPr>
            <a:xfrm>
              <a:off x="6629400" y="2322360"/>
              <a:ext cx="546120" cy="236160"/>
            </a:xfrm>
            <a:prstGeom prst="rect">
              <a:avLst/>
            </a:prstGeom>
            <a:solidFill>
              <a:schemeClr val="bg1"/>
            </a:solidFill>
            <a:ln w="9360">
              <a:noFill/>
            </a:ln>
          </p:spPr>
          <p:style>
            <a:lnRef idx="0"/>
            <a:fillRef idx="0"/>
            <a:effectRef idx="0"/>
            <a:fontRef idx="minor"/>
          </p:style>
          <p:txBody>
            <a:bodyPr lIns="90000" rIns="90000" tIns="45000" bIns="45000"/>
            <a:p>
              <a:pPr>
                <a:lnSpc>
                  <a:spcPct val="80000"/>
                </a:lnSpc>
                <a:spcBef>
                  <a:spcPts val="601"/>
                </a:spcBef>
              </a:pPr>
              <a:r>
                <a:rPr b="1" lang="en-US" sz="1200" spc="-1" strike="noStrike">
                  <a:solidFill>
                    <a:srgbClr val="000000"/>
                  </a:solidFill>
                  <a:latin typeface="Calibri"/>
                </a:rPr>
                <a:t>WB:</a:t>
              </a:r>
              <a:endParaRPr b="0" lang="en-US" sz="1200" spc="-1" strike="noStrike">
                <a:latin typeface="Arial"/>
              </a:endParaRPr>
            </a:p>
          </p:txBody>
        </p:sp>
        <p:pic>
          <p:nvPicPr>
            <p:cNvPr id="1992" name="Picture 61" descr=""/>
            <p:cNvPicPr/>
            <p:nvPr/>
          </p:nvPicPr>
          <p:blipFill>
            <a:blip r:embed="rId6"/>
            <a:srcRect l="43153" t="19482" r="6957" b="61029"/>
            <a:stretch/>
          </p:blipFill>
          <p:spPr>
            <a:xfrm>
              <a:off x="7198560" y="1379520"/>
              <a:ext cx="810360" cy="576000"/>
            </a:xfrm>
            <a:prstGeom prst="rect">
              <a:avLst/>
            </a:prstGeom>
            <a:ln w="9360">
              <a:noFill/>
            </a:ln>
          </p:spPr>
        </p:pic>
        <p:sp>
          <p:nvSpPr>
            <p:cNvPr id="1993" name="CustomShape 18"/>
            <p:cNvSpPr/>
            <p:nvPr/>
          </p:nvSpPr>
          <p:spPr>
            <a:xfrm>
              <a:off x="7024680" y="2004840"/>
              <a:ext cx="635400" cy="255240"/>
            </a:xfrm>
            <a:prstGeom prst="rect">
              <a:avLst/>
            </a:prstGeom>
            <a:noFill/>
            <a:ln w="9360">
              <a:noFill/>
            </a:ln>
          </p:spPr>
          <p:style>
            <a:lnRef idx="0"/>
            <a:fillRef idx="0"/>
            <a:effectRef idx="0"/>
            <a:fontRef idx="minor"/>
          </p:style>
          <p:txBody>
            <a:bodyPr lIns="90000" rIns="90000" tIns="45000" bIns="45000"/>
            <a:p>
              <a:pPr>
                <a:lnSpc>
                  <a:spcPct val="80000"/>
                </a:lnSpc>
                <a:spcBef>
                  <a:spcPts val="601"/>
                </a:spcBef>
              </a:pPr>
              <a:r>
                <a:rPr b="1" lang="en-US" sz="1200" spc="-1" strike="noStrike">
                  <a:solidFill>
                    <a:srgbClr val="000000"/>
                  </a:solidFill>
                  <a:latin typeface="Calibri"/>
                </a:rPr>
                <a:t>mIgG</a:t>
              </a:r>
              <a:r>
                <a:rPr b="1" lang="en-US" sz="1200" spc="-1" strike="noStrike" baseline="-25000">
                  <a:solidFill>
                    <a:srgbClr val="000000"/>
                  </a:solidFill>
                  <a:latin typeface="Calibri"/>
                </a:rPr>
                <a:t>1</a:t>
              </a:r>
              <a:endParaRPr b="0" lang="en-US" sz="1200" spc="-1" strike="noStrike">
                <a:latin typeface="Arial"/>
              </a:endParaRPr>
            </a:p>
          </p:txBody>
        </p:sp>
        <p:sp>
          <p:nvSpPr>
            <p:cNvPr id="1994" name="CustomShape 19"/>
            <p:cNvSpPr/>
            <p:nvPr/>
          </p:nvSpPr>
          <p:spPr>
            <a:xfrm>
              <a:off x="7523640" y="2004840"/>
              <a:ext cx="720000" cy="236160"/>
            </a:xfrm>
            <a:prstGeom prst="rect">
              <a:avLst/>
            </a:prstGeom>
            <a:noFill/>
            <a:ln w="9360">
              <a:noFill/>
            </a:ln>
          </p:spPr>
          <p:style>
            <a:lnRef idx="0"/>
            <a:fillRef idx="0"/>
            <a:effectRef idx="0"/>
            <a:fontRef idx="minor"/>
          </p:style>
          <p:txBody>
            <a:bodyPr lIns="90000" rIns="90000" tIns="45000" bIns="45000"/>
            <a:p>
              <a:pPr>
                <a:lnSpc>
                  <a:spcPct val="80000"/>
                </a:lnSpc>
                <a:spcBef>
                  <a:spcPts val="601"/>
                </a:spcBef>
              </a:pPr>
              <a:r>
                <a:rPr b="1" lang="en-US" sz="1200" spc="-1" strike="noStrike">
                  <a:solidFill>
                    <a:srgbClr val="000000"/>
                  </a:solidFill>
                  <a:latin typeface="Symbol"/>
                </a:rPr>
                <a:t></a:t>
              </a:r>
              <a:r>
                <a:rPr b="1" lang="en-US" sz="1200" spc="-1" strike="noStrike">
                  <a:solidFill>
                    <a:srgbClr val="000000"/>
                  </a:solidFill>
                  <a:latin typeface="Calibri"/>
                </a:rPr>
                <a:t>Sig-7</a:t>
              </a:r>
              <a:endParaRPr b="0" lang="en-US" sz="1200" spc="-1" strike="noStrike">
                <a:latin typeface="Arial"/>
              </a:endParaRPr>
            </a:p>
          </p:txBody>
        </p:sp>
        <p:sp>
          <p:nvSpPr>
            <p:cNvPr id="1995" name="CustomShape 20"/>
            <p:cNvSpPr/>
            <p:nvPr/>
          </p:nvSpPr>
          <p:spPr>
            <a:xfrm>
              <a:off x="6636600" y="1990800"/>
              <a:ext cx="432000" cy="236160"/>
            </a:xfrm>
            <a:prstGeom prst="rect">
              <a:avLst/>
            </a:prstGeom>
            <a:solidFill>
              <a:schemeClr val="bg1"/>
            </a:solidFill>
            <a:ln w="9360">
              <a:noFill/>
            </a:ln>
          </p:spPr>
          <p:style>
            <a:lnRef idx="0"/>
            <a:fillRef idx="0"/>
            <a:effectRef idx="0"/>
            <a:fontRef idx="minor"/>
          </p:style>
          <p:txBody>
            <a:bodyPr lIns="90000" rIns="90000" tIns="45000" bIns="45000"/>
            <a:p>
              <a:pPr>
                <a:lnSpc>
                  <a:spcPct val="80000"/>
                </a:lnSpc>
                <a:spcBef>
                  <a:spcPts val="601"/>
                </a:spcBef>
              </a:pPr>
              <a:r>
                <a:rPr b="1" lang="en-US" sz="1200" spc="-1" strike="noStrike">
                  <a:solidFill>
                    <a:srgbClr val="000000"/>
                  </a:solidFill>
                  <a:latin typeface="Calibri"/>
                </a:rPr>
                <a:t>IP:</a:t>
              </a:r>
              <a:endParaRPr b="0" lang="en-US" sz="1200" spc="-1" strike="noStrike">
                <a:latin typeface="Arial"/>
              </a:endParaRPr>
            </a:p>
          </p:txBody>
        </p:sp>
        <p:sp>
          <p:nvSpPr>
            <p:cNvPr id="1996" name="CustomShape 21"/>
            <p:cNvSpPr/>
            <p:nvPr/>
          </p:nvSpPr>
          <p:spPr>
            <a:xfrm>
              <a:off x="8089200" y="1503360"/>
              <a:ext cx="918720" cy="303480"/>
            </a:xfrm>
            <a:prstGeom prst="rect">
              <a:avLst/>
            </a:prstGeom>
            <a:solidFill>
              <a:schemeClr val="bg1"/>
            </a:solidFill>
            <a:ln w="9360">
              <a:noFill/>
            </a:ln>
          </p:spPr>
          <p:style>
            <a:lnRef idx="0"/>
            <a:fillRef idx="0"/>
            <a:effectRef idx="0"/>
            <a:fontRef idx="minor"/>
          </p:style>
          <p:txBody>
            <a:bodyPr lIns="90000" rIns="90000" tIns="45000" bIns="45000"/>
            <a:p>
              <a:pPr>
                <a:lnSpc>
                  <a:spcPct val="100000"/>
                </a:lnSpc>
                <a:spcBef>
                  <a:spcPts val="700"/>
                </a:spcBef>
              </a:pPr>
              <a:r>
                <a:rPr b="0" lang="en-US" sz="1400" spc="-1" strike="noStrike">
                  <a:solidFill>
                    <a:srgbClr val="000000"/>
                  </a:solidFill>
                  <a:latin typeface="Calibri"/>
                </a:rPr>
                <a:t>75kDa</a:t>
              </a:r>
              <a:endParaRPr b="0" lang="en-US" sz="1400" spc="-1" strike="noStrike">
                <a:latin typeface="Arial"/>
              </a:endParaRPr>
            </a:p>
          </p:txBody>
        </p:sp>
        <p:sp>
          <p:nvSpPr>
            <p:cNvPr id="1997" name="CustomShape 22"/>
            <p:cNvSpPr/>
            <p:nvPr/>
          </p:nvSpPr>
          <p:spPr>
            <a:xfrm>
              <a:off x="7656840" y="1127160"/>
              <a:ext cx="484200" cy="242640"/>
            </a:xfrm>
            <a:prstGeom prst="rect">
              <a:avLst/>
            </a:prstGeom>
            <a:noFill/>
            <a:ln w="9360">
              <a:noFill/>
            </a:ln>
          </p:spPr>
          <p:style>
            <a:lnRef idx="0"/>
            <a:fillRef idx="0"/>
            <a:effectRef idx="0"/>
            <a:fontRef idx="minor"/>
          </p:style>
          <p:txBody>
            <a:bodyPr lIns="90000" rIns="90000" tIns="45000" bIns="45000"/>
            <a:p>
              <a:pPr>
                <a:lnSpc>
                  <a:spcPct val="100000"/>
                </a:lnSpc>
                <a:spcBef>
                  <a:spcPts val="499"/>
                </a:spcBef>
              </a:pPr>
              <a:r>
                <a:rPr b="0" lang="en-US" sz="1000" spc="-1" strike="noStrike">
                  <a:solidFill>
                    <a:srgbClr val="000000"/>
                  </a:solidFill>
                  <a:latin typeface="Arial"/>
                </a:rPr>
                <a:t>+</a:t>
              </a:r>
              <a:endParaRPr b="0" lang="en-US" sz="1000" spc="-1" strike="noStrike">
                <a:latin typeface="Arial"/>
              </a:endParaRPr>
            </a:p>
          </p:txBody>
        </p:sp>
        <p:sp>
          <p:nvSpPr>
            <p:cNvPr id="1998" name="CustomShape 23"/>
            <p:cNvSpPr/>
            <p:nvPr/>
          </p:nvSpPr>
          <p:spPr>
            <a:xfrm>
              <a:off x="7337880" y="1154160"/>
              <a:ext cx="484200" cy="242640"/>
            </a:xfrm>
            <a:prstGeom prst="rect">
              <a:avLst/>
            </a:prstGeom>
            <a:noFill/>
            <a:ln w="9360">
              <a:noFill/>
            </a:ln>
          </p:spPr>
          <p:style>
            <a:lnRef idx="0"/>
            <a:fillRef idx="0"/>
            <a:effectRef idx="0"/>
            <a:fontRef idx="minor"/>
          </p:style>
          <p:txBody>
            <a:bodyPr lIns="90000" rIns="90000" tIns="45000" bIns="45000"/>
            <a:p>
              <a:pPr>
                <a:lnSpc>
                  <a:spcPct val="100000"/>
                </a:lnSpc>
                <a:spcBef>
                  <a:spcPts val="499"/>
                </a:spcBef>
              </a:pPr>
              <a:r>
                <a:rPr b="0" lang="en-US" sz="1000" spc="-1" strike="noStrike">
                  <a:solidFill>
                    <a:srgbClr val="000000"/>
                  </a:solidFill>
                  <a:latin typeface="Arial"/>
                </a:rPr>
                <a:t>+</a:t>
              </a:r>
              <a:endParaRPr b="0" lang="en-US" sz="1000" spc="-1" strike="noStrike">
                <a:latin typeface="Arial"/>
              </a:endParaRPr>
            </a:p>
          </p:txBody>
        </p:sp>
      </p:grpSp>
      <p:grpSp>
        <p:nvGrpSpPr>
          <p:cNvPr id="1999" name="Group 24"/>
          <p:cNvGrpSpPr/>
          <p:nvPr/>
        </p:nvGrpSpPr>
        <p:grpSpPr>
          <a:xfrm>
            <a:off x="4567320" y="774360"/>
            <a:ext cx="2022480" cy="1225080"/>
            <a:chOff x="4567320" y="774360"/>
            <a:chExt cx="2022480" cy="1225080"/>
          </a:xfrm>
        </p:grpSpPr>
        <p:sp>
          <p:nvSpPr>
            <p:cNvPr id="2000" name="CustomShape 25"/>
            <p:cNvSpPr/>
            <p:nvPr/>
          </p:nvSpPr>
          <p:spPr>
            <a:xfrm>
              <a:off x="4567320" y="1707840"/>
              <a:ext cx="14148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Arial"/>
                </a:rPr>
                <a:t>WB:p-SHP-1</a:t>
              </a:r>
              <a:endParaRPr b="0" lang="en-US" sz="1200" spc="-1" strike="noStrike">
                <a:latin typeface="Arial"/>
              </a:endParaRPr>
            </a:p>
          </p:txBody>
        </p:sp>
        <p:sp>
          <p:nvSpPr>
            <p:cNvPr id="2001" name="CustomShape 26"/>
            <p:cNvSpPr/>
            <p:nvPr/>
          </p:nvSpPr>
          <p:spPr>
            <a:xfrm>
              <a:off x="4640040" y="1387440"/>
              <a:ext cx="141624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Arial"/>
                </a:rPr>
                <a:t>WB:p-Tyr</a:t>
              </a:r>
              <a:endParaRPr b="0" lang="en-US" sz="1200" spc="-1" strike="noStrike">
                <a:latin typeface="Arial"/>
              </a:endParaRPr>
            </a:p>
          </p:txBody>
        </p:sp>
        <p:sp>
          <p:nvSpPr>
            <p:cNvPr id="2002" name="CustomShape 27"/>
            <p:cNvSpPr/>
            <p:nvPr/>
          </p:nvSpPr>
          <p:spPr>
            <a:xfrm>
              <a:off x="6104160" y="1062360"/>
              <a:ext cx="485640" cy="333720"/>
            </a:xfrm>
            <a:prstGeom prst="rect">
              <a:avLst/>
            </a:prstGeom>
            <a:noFill/>
            <a:ln w="9360">
              <a:noFill/>
            </a:ln>
          </p:spPr>
          <p:style>
            <a:lnRef idx="0"/>
            <a:fillRef idx="0"/>
            <a:effectRef idx="0"/>
            <a:fontRef idx="minor"/>
          </p:style>
          <p:txBody>
            <a:bodyPr lIns="90000" rIns="90000" tIns="45000" bIns="45000"/>
            <a:p>
              <a:pPr>
                <a:lnSpc>
                  <a:spcPct val="100000"/>
                </a:lnSpc>
                <a:spcBef>
                  <a:spcPts val="400"/>
                </a:spcBef>
              </a:pPr>
              <a:r>
                <a:rPr b="1" lang="en-US" sz="800" spc="-1" strike="noStrike">
                  <a:solidFill>
                    <a:srgbClr val="000000"/>
                  </a:solidFill>
                  <a:latin typeface="Arial"/>
                </a:rPr>
                <a:t>Siglec-7</a:t>
              </a:r>
              <a:endParaRPr b="0" lang="en-US" sz="800" spc="-1" strike="noStrike">
                <a:latin typeface="Arial"/>
              </a:endParaRPr>
            </a:p>
          </p:txBody>
        </p:sp>
        <p:sp>
          <p:nvSpPr>
            <p:cNvPr id="2003" name="CustomShape 28"/>
            <p:cNvSpPr/>
            <p:nvPr/>
          </p:nvSpPr>
          <p:spPr>
            <a:xfrm>
              <a:off x="5767200" y="1062360"/>
              <a:ext cx="484560" cy="333720"/>
            </a:xfrm>
            <a:prstGeom prst="rect">
              <a:avLst/>
            </a:prstGeom>
            <a:noFill/>
            <a:ln w="9360">
              <a:noFill/>
            </a:ln>
          </p:spPr>
          <p:style>
            <a:lnRef idx="0"/>
            <a:fillRef idx="0"/>
            <a:effectRef idx="0"/>
            <a:fontRef idx="minor"/>
          </p:style>
          <p:txBody>
            <a:bodyPr lIns="90000" rIns="90000" tIns="45000" bIns="45000"/>
            <a:p>
              <a:pPr>
                <a:lnSpc>
                  <a:spcPct val="100000"/>
                </a:lnSpc>
                <a:spcBef>
                  <a:spcPts val="400"/>
                </a:spcBef>
              </a:pPr>
              <a:r>
                <a:rPr b="1" lang="en-US" sz="800" spc="-1" strike="noStrike">
                  <a:solidFill>
                    <a:srgbClr val="000000"/>
                  </a:solidFill>
                  <a:latin typeface="Arial"/>
                </a:rPr>
                <a:t>Siglec-7</a:t>
              </a:r>
              <a:endParaRPr b="0" lang="en-US" sz="800" spc="-1" strike="noStrike">
                <a:latin typeface="Arial"/>
              </a:endParaRPr>
            </a:p>
          </p:txBody>
        </p:sp>
        <p:sp>
          <p:nvSpPr>
            <p:cNvPr id="2004" name="CustomShape 29"/>
            <p:cNvSpPr/>
            <p:nvPr/>
          </p:nvSpPr>
          <p:spPr>
            <a:xfrm>
              <a:off x="5568120" y="1062360"/>
              <a:ext cx="48564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Arial"/>
                </a:rPr>
                <a:t>IP:</a:t>
              </a:r>
              <a:endParaRPr b="0" lang="en-US" sz="1200" spc="-1" strike="noStrike">
                <a:latin typeface="Arial"/>
              </a:endParaRPr>
            </a:p>
          </p:txBody>
        </p:sp>
        <p:pic>
          <p:nvPicPr>
            <p:cNvPr id="2005" name="Picture 135" descr=""/>
            <p:cNvPicPr/>
            <p:nvPr/>
          </p:nvPicPr>
          <p:blipFill>
            <a:blip r:embed="rId7">
              <a:lum bright="24000"/>
            </a:blip>
            <a:srcRect l="45091" t="43173" r="11758" b="36191"/>
            <a:stretch/>
          </p:blipFill>
          <p:spPr>
            <a:xfrm>
              <a:off x="5595480" y="1663560"/>
              <a:ext cx="915840" cy="335880"/>
            </a:xfrm>
            <a:prstGeom prst="rect">
              <a:avLst/>
            </a:prstGeom>
            <a:ln w="9360">
              <a:noFill/>
            </a:ln>
          </p:spPr>
        </p:pic>
        <p:pic>
          <p:nvPicPr>
            <p:cNvPr id="2006" name="Picture 138" descr=""/>
            <p:cNvPicPr/>
            <p:nvPr/>
          </p:nvPicPr>
          <p:blipFill>
            <a:blip r:embed="rId8"/>
            <a:srcRect l="42777" t="22974" r="44548" b="74967"/>
            <a:stretch/>
          </p:blipFill>
          <p:spPr>
            <a:xfrm>
              <a:off x="5599080" y="1370160"/>
              <a:ext cx="915840" cy="252000"/>
            </a:xfrm>
            <a:prstGeom prst="rect">
              <a:avLst/>
            </a:prstGeom>
            <a:ln w="9360">
              <a:noFill/>
            </a:ln>
          </p:spPr>
        </p:pic>
        <p:sp>
          <p:nvSpPr>
            <p:cNvPr id="2007" name="CustomShape 30"/>
            <p:cNvSpPr/>
            <p:nvPr/>
          </p:nvSpPr>
          <p:spPr>
            <a:xfrm>
              <a:off x="4821120" y="774360"/>
              <a:ext cx="174168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Arial"/>
                </a:rPr>
                <a:t>Orthovanadate 1mM :</a:t>
              </a:r>
              <a:endParaRPr b="0" lang="en-US" sz="1200" spc="-1" strike="noStrike">
                <a:latin typeface="Arial"/>
              </a:endParaRPr>
            </a:p>
          </p:txBody>
        </p:sp>
      </p:grpSp>
      <p:grpSp>
        <p:nvGrpSpPr>
          <p:cNvPr id="2008" name="Group 31"/>
          <p:cNvGrpSpPr/>
          <p:nvPr/>
        </p:nvGrpSpPr>
        <p:grpSpPr>
          <a:xfrm>
            <a:off x="137880" y="2964960"/>
            <a:ext cx="3683160" cy="2606760"/>
            <a:chOff x="137880" y="2964960"/>
            <a:chExt cx="3683160" cy="2606760"/>
          </a:xfrm>
        </p:grpSpPr>
        <p:graphicFrame>
          <p:nvGraphicFramePr>
            <p:cNvPr id="2009" name="Chart 14"/>
            <p:cNvGraphicFramePr/>
            <p:nvPr/>
          </p:nvGraphicFramePr>
          <p:xfrm>
            <a:off x="1206720" y="2991600"/>
            <a:ext cx="2571840" cy="1950480"/>
          </p:xfrm>
          <a:graphic>
            <a:graphicData uri="http://schemas.openxmlformats.org/drawingml/2006/chart">
              <c:chart xmlns:c="http://schemas.openxmlformats.org/drawingml/2006/chart" xmlns:r="http://schemas.openxmlformats.org/officeDocument/2006/relationships" r:id="rId9"/>
            </a:graphicData>
          </a:graphic>
        </p:graphicFrame>
        <p:sp>
          <p:nvSpPr>
            <p:cNvPr id="2010" name="CustomShape 32"/>
            <p:cNvSpPr/>
            <p:nvPr/>
          </p:nvSpPr>
          <p:spPr>
            <a:xfrm rot="16200000">
              <a:off x="154800" y="3728520"/>
              <a:ext cx="1800360" cy="272880"/>
            </a:xfrm>
            <a:prstGeom prst="rect">
              <a:avLst/>
            </a:prstGeom>
            <a:noFill/>
            <a:ln w="9360">
              <a:noFill/>
            </a:ln>
          </p:spPr>
          <p:style>
            <a:lnRef idx="0"/>
            <a:fillRef idx="0"/>
            <a:effectRef idx="0"/>
            <a:fontRef idx="minor"/>
          </p:style>
          <p:txBody>
            <a:bodyPr lIns="90000" rIns="90000" tIns="45000" bIns="45000"/>
            <a:p>
              <a:pPr>
                <a:lnSpc>
                  <a:spcPct val="100000"/>
                </a:lnSpc>
              </a:pPr>
              <a:r>
                <a:rPr b="1" lang="en-US" sz="1200" spc="-1" strike="noStrike">
                  <a:solidFill>
                    <a:srgbClr val="000000"/>
                  </a:solidFill>
                  <a:latin typeface="Arial"/>
                </a:rPr>
                <a:t>Tryptase release (%)</a:t>
              </a:r>
              <a:endParaRPr b="0" lang="en-US" sz="1200" spc="-1" strike="noStrike">
                <a:latin typeface="Arial"/>
              </a:endParaRPr>
            </a:p>
          </p:txBody>
        </p:sp>
        <p:sp>
          <p:nvSpPr>
            <p:cNvPr id="2011" name="Line 33"/>
            <p:cNvSpPr/>
            <p:nvPr/>
          </p:nvSpPr>
          <p:spPr>
            <a:xfrm>
              <a:off x="2194920" y="3585240"/>
              <a:ext cx="867960" cy="360"/>
            </a:xfrm>
            <a:prstGeom prst="line">
              <a:avLst/>
            </a:prstGeom>
            <a:ln w="9360">
              <a:solidFill>
                <a:schemeClr val="tx1"/>
              </a:solidFill>
              <a:round/>
            </a:ln>
          </p:spPr>
          <p:style>
            <a:lnRef idx="0"/>
            <a:fillRef idx="0"/>
            <a:effectRef idx="0"/>
            <a:fontRef idx="minor"/>
          </p:style>
        </p:sp>
        <p:sp>
          <p:nvSpPr>
            <p:cNvPr id="2012" name="CustomShape 34"/>
            <p:cNvSpPr/>
            <p:nvPr/>
          </p:nvSpPr>
          <p:spPr>
            <a:xfrm>
              <a:off x="1433160" y="4856760"/>
              <a:ext cx="250920" cy="6339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p:txBody>
        </p:sp>
        <p:sp>
          <p:nvSpPr>
            <p:cNvPr id="2013" name="CustomShape 35"/>
            <p:cNvSpPr/>
            <p:nvPr/>
          </p:nvSpPr>
          <p:spPr>
            <a:xfrm>
              <a:off x="1728360" y="4856760"/>
              <a:ext cx="250920" cy="6339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p:txBody>
        </p:sp>
        <p:sp>
          <p:nvSpPr>
            <p:cNvPr id="2014" name="CustomShape 36"/>
            <p:cNvSpPr/>
            <p:nvPr/>
          </p:nvSpPr>
          <p:spPr>
            <a:xfrm>
              <a:off x="2030760" y="4856760"/>
              <a:ext cx="248400" cy="6339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1</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p:txBody>
        </p:sp>
        <p:sp>
          <p:nvSpPr>
            <p:cNvPr id="2015" name="CustomShape 37"/>
            <p:cNvSpPr/>
            <p:nvPr/>
          </p:nvSpPr>
          <p:spPr>
            <a:xfrm>
              <a:off x="2314440" y="4854960"/>
              <a:ext cx="250920" cy="6339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p:txBody>
        </p:sp>
        <p:sp>
          <p:nvSpPr>
            <p:cNvPr id="2016" name="CustomShape 38"/>
            <p:cNvSpPr/>
            <p:nvPr/>
          </p:nvSpPr>
          <p:spPr>
            <a:xfrm>
              <a:off x="2597760" y="4854960"/>
              <a:ext cx="252000" cy="7167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0.04</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p:txBody>
        </p:sp>
        <p:sp>
          <p:nvSpPr>
            <p:cNvPr id="2017" name="CustomShape 39"/>
            <p:cNvSpPr/>
            <p:nvPr/>
          </p:nvSpPr>
          <p:spPr>
            <a:xfrm>
              <a:off x="2896560" y="4854960"/>
              <a:ext cx="248400" cy="6339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1</a:t>
              </a:r>
              <a:endParaRPr b="0" lang="en-US" sz="1100" spc="-1" strike="noStrike">
                <a:latin typeface="Arial"/>
              </a:endParaRPr>
            </a:p>
          </p:txBody>
        </p:sp>
        <p:sp>
          <p:nvSpPr>
            <p:cNvPr id="2018" name="CustomShape 40"/>
            <p:cNvSpPr/>
            <p:nvPr/>
          </p:nvSpPr>
          <p:spPr>
            <a:xfrm>
              <a:off x="3188160" y="4856760"/>
              <a:ext cx="248400" cy="6339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p:txBody>
        </p:sp>
        <p:sp>
          <p:nvSpPr>
            <p:cNvPr id="2019" name="CustomShape 41"/>
            <p:cNvSpPr/>
            <p:nvPr/>
          </p:nvSpPr>
          <p:spPr>
            <a:xfrm>
              <a:off x="137880" y="4907880"/>
              <a:ext cx="1329480" cy="594720"/>
            </a:xfrm>
            <a:prstGeom prst="rect">
              <a:avLst/>
            </a:prstGeom>
            <a:noFill/>
            <a:ln w="9360">
              <a:noFill/>
            </a:ln>
          </p:spPr>
          <p:style>
            <a:lnRef idx="0"/>
            <a:fillRef idx="0"/>
            <a:effectRef idx="0"/>
            <a:fontRef idx="minor"/>
          </p:style>
          <p:txBody>
            <a:bodyPr lIns="0" rIns="0" tIns="45000" bIns="45000"/>
            <a:p>
              <a:pPr>
                <a:lnSpc>
                  <a:spcPct val="50000"/>
                </a:lnSpc>
                <a:spcBef>
                  <a:spcPts val="499"/>
                </a:spcBef>
              </a:pPr>
              <a:r>
                <a:rPr b="0" lang="en-US" sz="1000" spc="-1" strike="noStrike">
                  <a:solidFill>
                    <a:srgbClr val="000000"/>
                  </a:solidFill>
                  <a:latin typeface="Arial"/>
                </a:rPr>
                <a:t>co-cross-linker F(ab’)</a:t>
              </a:r>
              <a:r>
                <a:rPr b="0" lang="en-US" sz="1000" spc="-1" strike="noStrike" baseline="-25000">
                  <a:solidFill>
                    <a:srgbClr val="000000"/>
                  </a:solidFill>
                  <a:latin typeface="Arial"/>
                </a:rPr>
                <a:t>2</a:t>
              </a:r>
              <a:endParaRPr b="0" lang="en-US" sz="1000" spc="-1" strike="noStrike">
                <a:latin typeface="Arial"/>
              </a:endParaRPr>
            </a:p>
            <a:p>
              <a:pPr>
                <a:lnSpc>
                  <a:spcPct val="50000"/>
                </a:lnSpc>
                <a:spcBef>
                  <a:spcPts val="499"/>
                </a:spcBef>
              </a:pPr>
              <a:r>
                <a:rPr b="0" lang="en-US" sz="1000" spc="-1" strike="noStrike">
                  <a:solidFill>
                    <a:srgbClr val="000000"/>
                  </a:solidFill>
                  <a:latin typeface="Arial"/>
                </a:rPr>
                <a:t>mouse anti-human IgE</a:t>
              </a:r>
              <a:endParaRPr b="0" lang="en-US" sz="1000" spc="-1" strike="noStrike">
                <a:latin typeface="Arial"/>
              </a:endParaRPr>
            </a:p>
            <a:p>
              <a:pPr>
                <a:lnSpc>
                  <a:spcPct val="50000"/>
                </a:lnSpc>
                <a:spcBef>
                  <a:spcPts val="499"/>
                </a:spcBef>
              </a:pPr>
              <a:r>
                <a:rPr b="0" lang="en-US" sz="1000" spc="-1" strike="noStrike">
                  <a:solidFill>
                    <a:srgbClr val="000000"/>
                  </a:solidFill>
                  <a:latin typeface="Arial"/>
                </a:rPr>
                <a:t>mIgG1</a:t>
              </a:r>
              <a:endParaRPr b="0" lang="en-US" sz="1000" spc="-1" strike="noStrike">
                <a:latin typeface="Arial"/>
              </a:endParaRPr>
            </a:p>
            <a:p>
              <a:pPr>
                <a:lnSpc>
                  <a:spcPct val="50000"/>
                </a:lnSpc>
                <a:spcBef>
                  <a:spcPts val="499"/>
                </a:spcBef>
              </a:pPr>
              <a:r>
                <a:rPr b="0" lang="en-US" sz="1000" spc="-1" strike="noStrike">
                  <a:solidFill>
                    <a:srgbClr val="000000"/>
                  </a:solidFill>
                  <a:latin typeface="Arial"/>
                </a:rPr>
                <a:t>anti-Siglec-7</a:t>
              </a:r>
              <a:endParaRPr b="0" lang="en-US" sz="1000" spc="-1" strike="noStrike">
                <a:latin typeface="Arial"/>
              </a:endParaRPr>
            </a:p>
          </p:txBody>
        </p:sp>
        <p:sp>
          <p:nvSpPr>
            <p:cNvPr id="2020" name="CustomShape 42"/>
            <p:cNvSpPr/>
            <p:nvPr/>
          </p:nvSpPr>
          <p:spPr>
            <a:xfrm>
              <a:off x="3479760" y="4856760"/>
              <a:ext cx="341280" cy="633960"/>
            </a:xfrm>
            <a:prstGeom prst="rect">
              <a:avLst/>
            </a:prstGeom>
            <a:noFill/>
            <a:ln>
              <a:noFill/>
            </a:ln>
          </p:spPr>
          <p:style>
            <a:lnRef idx="0"/>
            <a:fillRef idx="0"/>
            <a:effectRef idx="0"/>
            <a:fontRef idx="minor"/>
          </p:style>
          <p:txBody>
            <a:bodyPr lIns="0" rIns="0" tIns="45000" bIns="45000"/>
            <a:p>
              <a:pPr algn="ctr">
                <a:lnSpc>
                  <a:spcPct val="50000"/>
                </a:lnSpc>
                <a:spcBef>
                  <a:spcPts val="550"/>
                </a:spcBef>
              </a:pPr>
              <a:r>
                <a:rPr b="0" lang="en-US" sz="1100" spc="-1" strike="noStrike">
                  <a:solidFill>
                    <a:srgbClr val="000000"/>
                  </a:solidFill>
                  <a:latin typeface="Arial"/>
                </a:rPr>
                <a:t>10</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0.2</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a:t>
              </a:r>
              <a:endParaRPr b="0" lang="en-US" sz="1100" spc="-1" strike="noStrike">
                <a:latin typeface="Arial"/>
              </a:endParaRPr>
            </a:p>
            <a:p>
              <a:pPr algn="ctr">
                <a:lnSpc>
                  <a:spcPct val="50000"/>
                </a:lnSpc>
                <a:spcBef>
                  <a:spcPts val="550"/>
                </a:spcBef>
              </a:pPr>
              <a:r>
                <a:rPr b="0" lang="en-US" sz="1100" spc="-1" strike="noStrike">
                  <a:solidFill>
                    <a:srgbClr val="000000"/>
                  </a:solidFill>
                  <a:latin typeface="Arial"/>
                </a:rPr>
                <a:t>0.04</a:t>
              </a:r>
              <a:endParaRPr b="0" lang="en-US" sz="1100" spc="-1" strike="noStrike">
                <a:latin typeface="Arial"/>
              </a:endParaRPr>
            </a:p>
          </p:txBody>
        </p:sp>
      </p:grpSp>
      <p:sp>
        <p:nvSpPr>
          <p:cNvPr id="2021" name="CustomShape 43"/>
          <p:cNvSpPr/>
          <p:nvPr/>
        </p:nvSpPr>
        <p:spPr>
          <a:xfrm>
            <a:off x="969840" y="2433960"/>
            <a:ext cx="2764800" cy="750240"/>
          </a:xfrm>
          <a:prstGeom prst="rect">
            <a:avLst/>
          </a:prstGeom>
          <a:noFill/>
          <a:ln w="9360">
            <a:noFill/>
          </a:ln>
        </p:spPr>
        <p:style>
          <a:lnRef idx="0"/>
          <a:fillRef idx="0"/>
          <a:effectRef idx="0"/>
          <a:fontRef idx="minor"/>
        </p:style>
        <p:txBody>
          <a:bodyPr lIns="90000" rIns="90000" tIns="45000" bIns="45000" anchor="ctr"/>
          <a:p>
            <a:pPr algn="ctr">
              <a:lnSpc>
                <a:spcPct val="100000"/>
              </a:lnSpc>
              <a:spcBef>
                <a:spcPts val="601"/>
              </a:spcBef>
            </a:pPr>
            <a:r>
              <a:rPr b="1" lang="en-US" sz="1200" spc="-1" strike="noStrike">
                <a:solidFill>
                  <a:srgbClr val="000000"/>
                </a:solidFill>
                <a:latin typeface="Arial"/>
                <a:ea typeface="MS PGothic"/>
              </a:rPr>
              <a:t>Siglec-7 activation inhibits normal human mast cell activation (Tryptase, PGD2/GM-CSF)</a:t>
            </a:r>
            <a:endParaRPr b="0" lang="en-US" sz="1200" spc="-1" strike="noStrike">
              <a:latin typeface="Arial"/>
            </a:endParaRPr>
          </a:p>
          <a:p>
            <a:pPr algn="ctr">
              <a:lnSpc>
                <a:spcPct val="100000"/>
              </a:lnSpc>
              <a:spcBef>
                <a:spcPts val="601"/>
              </a:spcBef>
            </a:pPr>
            <a:endParaRPr b="0" lang="en-US" sz="1200" spc="-1" strike="noStrike">
              <a:latin typeface="Arial"/>
            </a:endParaRPr>
          </a:p>
        </p:txBody>
      </p:sp>
      <p:pic>
        <p:nvPicPr>
          <p:cNvPr id="2022" name="Picture 3" descr=""/>
          <p:cNvPicPr/>
          <p:nvPr/>
        </p:nvPicPr>
        <p:blipFill>
          <a:blip r:embed="rId10"/>
          <a:stretch/>
        </p:blipFill>
        <p:spPr>
          <a:xfrm>
            <a:off x="8964360" y="6313320"/>
            <a:ext cx="179280" cy="544320"/>
          </a:xfrm>
          <a:prstGeom prst="rect">
            <a:avLst/>
          </a:prstGeom>
          <a:ln w="9360">
            <a:noFill/>
          </a:ln>
        </p:spPr>
      </p:pic>
      <p:grpSp>
        <p:nvGrpSpPr>
          <p:cNvPr id="2023" name="Group 44"/>
          <p:cNvGrpSpPr/>
          <p:nvPr/>
        </p:nvGrpSpPr>
        <p:grpSpPr>
          <a:xfrm>
            <a:off x="3987720" y="2361960"/>
            <a:ext cx="3302640" cy="3273840"/>
            <a:chOff x="3987720" y="2361960"/>
            <a:chExt cx="3302640" cy="3273840"/>
          </a:xfrm>
        </p:grpSpPr>
        <p:grpSp>
          <p:nvGrpSpPr>
            <p:cNvPr id="2024" name="Group 45"/>
            <p:cNvGrpSpPr/>
            <p:nvPr/>
          </p:nvGrpSpPr>
          <p:grpSpPr>
            <a:xfrm>
              <a:off x="3987720" y="2361960"/>
              <a:ext cx="3302640" cy="3273840"/>
              <a:chOff x="3987720" y="2361960"/>
              <a:chExt cx="3302640" cy="3273840"/>
            </a:xfrm>
          </p:grpSpPr>
          <p:sp>
            <p:nvSpPr>
              <p:cNvPr id="2025" name="CustomShape 46"/>
              <p:cNvSpPr/>
              <p:nvPr/>
            </p:nvSpPr>
            <p:spPr>
              <a:xfrm>
                <a:off x="4514040" y="4741560"/>
                <a:ext cx="280800" cy="88956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p:txBody>
          </p:sp>
          <p:sp>
            <p:nvSpPr>
              <p:cNvPr id="2026" name="CustomShape 47"/>
              <p:cNvSpPr/>
              <p:nvPr/>
            </p:nvSpPr>
            <p:spPr>
              <a:xfrm>
                <a:off x="4749840" y="4733640"/>
                <a:ext cx="357840" cy="88956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p:txBody>
          </p:sp>
          <p:sp>
            <p:nvSpPr>
              <p:cNvPr id="2027" name="CustomShape 48"/>
              <p:cNvSpPr/>
              <p:nvPr/>
            </p:nvSpPr>
            <p:spPr>
              <a:xfrm>
                <a:off x="5007240" y="4784400"/>
                <a:ext cx="396000" cy="82620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0.25</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p:txBody>
          </p:sp>
          <p:sp>
            <p:nvSpPr>
              <p:cNvPr id="2028" name="CustomShape 49"/>
              <p:cNvSpPr/>
              <p:nvPr/>
            </p:nvSpPr>
            <p:spPr>
              <a:xfrm>
                <a:off x="5314320" y="4741560"/>
                <a:ext cx="394920" cy="82620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0.25</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1</a:t>
                </a:r>
                <a:endParaRPr b="0" lang="en-US" sz="1000" spc="-1" strike="noStrike">
                  <a:latin typeface="Arial"/>
                </a:endParaRPr>
              </a:p>
            </p:txBody>
          </p:sp>
          <p:sp>
            <p:nvSpPr>
              <p:cNvPr id="2029" name="CustomShape 50"/>
              <p:cNvSpPr/>
              <p:nvPr/>
            </p:nvSpPr>
            <p:spPr>
              <a:xfrm>
                <a:off x="5906160" y="4741560"/>
                <a:ext cx="440280" cy="88956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5</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0.04</a:t>
                </a:r>
                <a:endParaRPr b="0" lang="en-US" sz="1000" spc="-1" strike="noStrike">
                  <a:latin typeface="Arial"/>
                </a:endParaRPr>
              </a:p>
            </p:txBody>
          </p:sp>
          <p:sp>
            <p:nvSpPr>
              <p:cNvPr id="2030" name="CustomShape 51"/>
              <p:cNvSpPr/>
              <p:nvPr/>
            </p:nvSpPr>
            <p:spPr>
              <a:xfrm>
                <a:off x="5617800" y="4741560"/>
                <a:ext cx="396000" cy="82620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0.25</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a:t>
                </a:r>
                <a:endParaRPr b="0" lang="en-US" sz="1000" spc="-1" strike="noStrike">
                  <a:latin typeface="Arial"/>
                </a:endParaRPr>
              </a:p>
            </p:txBody>
          </p:sp>
          <p:sp>
            <p:nvSpPr>
              <p:cNvPr id="2031" name="CustomShape 52"/>
              <p:cNvSpPr/>
              <p:nvPr/>
            </p:nvSpPr>
            <p:spPr>
              <a:xfrm>
                <a:off x="6222600" y="4763520"/>
                <a:ext cx="396000" cy="82620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0.25</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p:txBody>
          </p:sp>
          <p:sp>
            <p:nvSpPr>
              <p:cNvPr id="2032" name="CustomShape 53"/>
              <p:cNvSpPr/>
              <p:nvPr/>
            </p:nvSpPr>
            <p:spPr>
              <a:xfrm>
                <a:off x="6520320" y="4728600"/>
                <a:ext cx="394920" cy="82620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0.25</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p:txBody>
          </p:sp>
          <p:sp>
            <p:nvSpPr>
              <p:cNvPr id="2033" name="CustomShape 54"/>
              <p:cNvSpPr/>
              <p:nvPr/>
            </p:nvSpPr>
            <p:spPr>
              <a:xfrm>
                <a:off x="6827400" y="4746240"/>
                <a:ext cx="462960" cy="88956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spcBef>
                    <a:spcPts val="499"/>
                  </a:spcBef>
                </a:pPr>
                <a:r>
                  <a:rPr b="0" lang="en-US" sz="1000" spc="-1" strike="noStrike">
                    <a:solidFill>
                      <a:srgbClr val="000000"/>
                    </a:solidFill>
                    <a:latin typeface="Arial"/>
                  </a:rPr>
                  <a:t>10</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0.25</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a:t>
                </a:r>
                <a:endParaRPr b="0" lang="en-US" sz="1000" spc="-1" strike="noStrike">
                  <a:latin typeface="Arial"/>
                </a:endParaRPr>
              </a:p>
              <a:p>
                <a:pPr algn="ctr">
                  <a:lnSpc>
                    <a:spcPct val="100000"/>
                  </a:lnSpc>
                  <a:spcBef>
                    <a:spcPts val="499"/>
                  </a:spcBef>
                </a:pPr>
                <a:r>
                  <a:rPr b="0" lang="en-US" sz="1000" spc="-1" strike="noStrike">
                    <a:solidFill>
                      <a:srgbClr val="000000"/>
                    </a:solidFill>
                    <a:latin typeface="Arial"/>
                  </a:rPr>
                  <a:t>0.04</a:t>
                </a:r>
                <a:endParaRPr b="0" lang="en-US" sz="1000" spc="-1" strike="noStrike">
                  <a:latin typeface="Arial"/>
                </a:endParaRPr>
              </a:p>
            </p:txBody>
          </p:sp>
          <p:sp>
            <p:nvSpPr>
              <p:cNvPr id="2034" name="CustomShape 55"/>
              <p:cNvSpPr/>
              <p:nvPr/>
            </p:nvSpPr>
            <p:spPr>
              <a:xfrm rot="16200000">
                <a:off x="2789640" y="3970440"/>
                <a:ext cx="2699280" cy="3034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400" spc="-1" strike="noStrike">
                    <a:solidFill>
                      <a:srgbClr val="000000"/>
                    </a:solidFill>
                    <a:latin typeface="Symbol"/>
                  </a:rPr>
                  <a:t></a:t>
                </a:r>
                <a:r>
                  <a:rPr b="1" lang="en-US" sz="1400" spc="-1" strike="noStrike">
                    <a:solidFill>
                      <a:srgbClr val="000000"/>
                    </a:solidFill>
                    <a:latin typeface="Arial"/>
                  </a:rPr>
                  <a:t>-Hexosaminidas release (%)</a:t>
                </a:r>
                <a:endParaRPr b="0" lang="en-US" sz="1400" spc="-1" strike="noStrike">
                  <a:latin typeface="Arial"/>
                </a:endParaRPr>
              </a:p>
            </p:txBody>
          </p:sp>
          <p:sp>
            <p:nvSpPr>
              <p:cNvPr id="2035" name="CustomShape 56"/>
              <p:cNvSpPr/>
              <p:nvPr/>
            </p:nvSpPr>
            <p:spPr>
              <a:xfrm>
                <a:off x="4352400" y="2361960"/>
                <a:ext cx="2901600" cy="558360"/>
              </a:xfrm>
              <a:prstGeom prst="rect">
                <a:avLst/>
              </a:prstGeom>
              <a:noFill/>
              <a:ln w="9360">
                <a:noFill/>
              </a:ln>
            </p:spPr>
            <p:style>
              <a:lnRef idx="0"/>
              <a:fillRef idx="0"/>
              <a:effectRef idx="0"/>
              <a:fontRef idx="minor"/>
            </p:style>
            <p:txBody>
              <a:bodyPr lIns="90000" rIns="90000" tIns="45000" bIns="45000" anchor="ctr"/>
              <a:p>
                <a:pPr algn="ctr">
                  <a:lnSpc>
                    <a:spcPct val="100000"/>
                  </a:lnSpc>
                  <a:spcBef>
                    <a:spcPts val="601"/>
                  </a:spcBef>
                </a:pPr>
                <a:r>
                  <a:rPr b="1" lang="en-US" sz="1200" spc="-1" strike="noStrike">
                    <a:solidFill>
                      <a:srgbClr val="000000"/>
                    </a:solidFill>
                    <a:latin typeface="Arial"/>
                    <a:ea typeface="MS PGothic"/>
                  </a:rPr>
                  <a:t>Siglec-7 activation inhibits MC leukemic LAD-2 cell activation</a:t>
                </a:r>
                <a:endParaRPr b="0" lang="en-US" sz="1200" spc="-1" strike="noStrike">
                  <a:latin typeface="Arial"/>
                </a:endParaRPr>
              </a:p>
            </p:txBody>
          </p:sp>
        </p:grpSp>
        <p:sp>
          <p:nvSpPr>
            <p:cNvPr id="2036" name="CustomShape 57"/>
            <p:cNvSpPr/>
            <p:nvPr/>
          </p:nvSpPr>
          <p:spPr>
            <a:xfrm>
              <a:off x="6270120" y="3095280"/>
              <a:ext cx="75420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P&lt;0.001</a:t>
              </a:r>
              <a:endParaRPr b="0" lang="en-US" sz="1200" spc="-1" strike="noStrike">
                <a:latin typeface="Arial"/>
              </a:endParaRPr>
            </a:p>
          </p:txBody>
        </p:sp>
        <p:sp>
          <p:nvSpPr>
            <p:cNvPr id="2037" name="Line 58"/>
            <p:cNvSpPr/>
            <p:nvPr/>
          </p:nvSpPr>
          <p:spPr>
            <a:xfrm>
              <a:off x="6429600" y="3492000"/>
              <a:ext cx="621720" cy="5760"/>
            </a:xfrm>
            <a:prstGeom prst="line">
              <a:avLst/>
            </a:prstGeom>
            <a:ln w="9360">
              <a:solidFill>
                <a:schemeClr val="tx1"/>
              </a:solidFill>
              <a:round/>
            </a:ln>
          </p:spPr>
          <p:style>
            <a:lnRef idx="0"/>
            <a:fillRef idx="0"/>
            <a:effectRef idx="0"/>
            <a:fontRef idx="minor"/>
          </p:style>
        </p:sp>
        <p:sp>
          <p:nvSpPr>
            <p:cNvPr id="2038" name="CustomShape 59"/>
            <p:cNvSpPr/>
            <p:nvPr/>
          </p:nvSpPr>
          <p:spPr>
            <a:xfrm>
              <a:off x="6633000" y="3270960"/>
              <a:ext cx="269640" cy="364680"/>
            </a:xfrm>
            <a:prstGeom prst="rect">
              <a:avLst/>
            </a:prstGeom>
            <a:noFill/>
            <a:ln w="9360">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a:t>
              </a:r>
              <a:endParaRPr b="0" lang="en-US" sz="1800" spc="-1" strike="noStrike">
                <a:latin typeface="Arial"/>
              </a:endParaRPr>
            </a:p>
          </p:txBody>
        </p:sp>
      </p:grpSp>
      <p:sp>
        <p:nvSpPr>
          <p:cNvPr id="2039" name="CustomShape 60"/>
          <p:cNvSpPr/>
          <p:nvPr/>
        </p:nvSpPr>
        <p:spPr>
          <a:xfrm>
            <a:off x="2462760" y="3298680"/>
            <a:ext cx="269640" cy="364680"/>
          </a:xfrm>
          <a:prstGeom prst="rect">
            <a:avLst/>
          </a:prstGeom>
          <a:noFill/>
          <a:ln w="9360">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a:t>
            </a:r>
            <a:endParaRPr b="0" lang="en-US" sz="1800" spc="-1" strike="noStrike">
              <a:latin typeface="Arial"/>
            </a:endParaRPr>
          </a:p>
        </p:txBody>
      </p:sp>
      <p:sp>
        <p:nvSpPr>
          <p:cNvPr id="2040" name="CustomShape 61"/>
          <p:cNvSpPr/>
          <p:nvPr/>
        </p:nvSpPr>
        <p:spPr>
          <a:xfrm>
            <a:off x="9000" y="6095880"/>
            <a:ext cx="3966120" cy="912240"/>
          </a:xfrm>
          <a:prstGeom prst="rect">
            <a:avLst/>
          </a:prstGeom>
          <a:noFill/>
          <a:ln>
            <a:noFill/>
          </a:ln>
        </p:spPr>
        <p:style>
          <a:lnRef idx="0"/>
          <a:fillRef idx="0"/>
          <a:effectRef idx="0"/>
          <a:fontRef idx="minor"/>
        </p:style>
        <p:txBody>
          <a:bodyPr lIns="90000" rIns="90000" tIns="45000" bIns="45000"/>
          <a:p>
            <a:pPr>
              <a:lnSpc>
                <a:spcPct val="100000"/>
              </a:lnSpc>
            </a:pPr>
            <a:r>
              <a:rPr b="1" lang="en-US" sz="1200" spc="-1" strike="noStrike">
                <a:solidFill>
                  <a:srgbClr val="000000"/>
                </a:solidFill>
                <a:latin typeface="Arial"/>
              </a:rPr>
              <a:t>Siglec-7 is expressed </a:t>
            </a:r>
            <a:r>
              <a:rPr b="1" i="1" lang="en-US" sz="1200" spc="-1" strike="noStrike">
                <a:solidFill>
                  <a:srgbClr val="000000"/>
                </a:solidFill>
                <a:latin typeface="Arial"/>
              </a:rPr>
              <a:t>on peripheral blood and nasal polyp eosinophils </a:t>
            </a:r>
            <a:br/>
            <a:r>
              <a:rPr b="0" lang="en-US" sz="1200" spc="-1" strike="noStrike">
                <a:solidFill>
                  <a:srgbClr val="000000"/>
                </a:solidFill>
                <a:latin typeface="Arial"/>
              </a:rPr>
              <a:t>Munitz A et al., </a:t>
            </a:r>
            <a:r>
              <a:rPr b="1" lang="en-US" sz="1200" spc="-1" strike="noStrike">
                <a:solidFill>
                  <a:srgbClr val="000000"/>
                </a:solidFill>
                <a:latin typeface="Arial"/>
              </a:rPr>
              <a:t>Blood</a:t>
            </a:r>
            <a:r>
              <a:rPr b="0" i="1" lang="en-US" sz="1200" spc="-1" strike="noStrike">
                <a:solidFill>
                  <a:srgbClr val="000000"/>
                </a:solidFill>
                <a:latin typeface="Arial"/>
              </a:rPr>
              <a:t> </a:t>
            </a:r>
            <a:r>
              <a:rPr b="0" lang="en-US" sz="1200" spc="-1" strike="noStrike">
                <a:solidFill>
                  <a:srgbClr val="000000"/>
                </a:solidFill>
                <a:latin typeface="Arial"/>
              </a:rPr>
              <a:t>2006</a:t>
            </a:r>
            <a:endParaRPr b="0" lang="en-US" sz="1200" spc="-1" strike="noStrike">
              <a:latin typeface="Arial"/>
            </a:endParaRPr>
          </a:p>
          <a:p>
            <a:pPr>
              <a:lnSpc>
                <a:spcPct val="100000"/>
              </a:lnSpc>
            </a:pPr>
            <a:endParaRPr b="0" lang="en-US" sz="1200" spc="-1" strike="noStrike">
              <a:latin typeface="Arial"/>
            </a:endParaRPr>
          </a:p>
        </p:txBody>
      </p:sp>
      <p:sp>
        <p:nvSpPr>
          <p:cNvPr id="2041" name="CustomShape 62"/>
          <p:cNvSpPr/>
          <p:nvPr/>
        </p:nvSpPr>
        <p:spPr>
          <a:xfrm>
            <a:off x="4079880" y="6095880"/>
            <a:ext cx="4987440" cy="1094760"/>
          </a:xfrm>
          <a:prstGeom prst="rect">
            <a:avLst/>
          </a:prstGeom>
          <a:noFill/>
          <a:ln>
            <a:noFill/>
          </a:ln>
        </p:spPr>
        <p:style>
          <a:lnRef idx="0"/>
          <a:fillRef idx="0"/>
          <a:effectRef idx="0"/>
          <a:fontRef idx="minor"/>
        </p:style>
        <p:txBody>
          <a:bodyPr lIns="90000" rIns="90000" tIns="45000" bIns="45000"/>
          <a:p>
            <a:pPr>
              <a:lnSpc>
                <a:spcPct val="100000"/>
              </a:lnSpc>
            </a:pPr>
            <a:r>
              <a:rPr b="1" lang="en-US" sz="1200" spc="-1" strike="noStrike">
                <a:solidFill>
                  <a:srgbClr val="000000"/>
                </a:solidFill>
                <a:latin typeface="Arial"/>
                <a:ea typeface="MS PGothic"/>
              </a:rPr>
              <a:t>Siglec-7 is Expressed on </a:t>
            </a:r>
            <a:r>
              <a:rPr b="1" lang="en-US" sz="1200" spc="-1" strike="noStrike" u="sng">
                <a:solidFill>
                  <a:srgbClr val="000000"/>
                </a:solidFill>
                <a:uFillTx/>
                <a:latin typeface="Arial"/>
                <a:ea typeface="MS PGothic"/>
              </a:rPr>
              <a:t>Human Eosinophils </a:t>
            </a:r>
            <a:r>
              <a:rPr b="1" lang="en-US" sz="1200" spc="-1" strike="noStrike">
                <a:solidFill>
                  <a:srgbClr val="000000"/>
                </a:solidFill>
                <a:latin typeface="Arial"/>
                <a:ea typeface="MS PGothic"/>
              </a:rPr>
              <a:t>and its activation by specific mAbs Inhibits their activation</a:t>
            </a:r>
            <a:endParaRPr b="0" lang="en-US" sz="1200" spc="-1" strike="noStrike">
              <a:latin typeface="Arial"/>
            </a:endParaRPr>
          </a:p>
          <a:p>
            <a:pPr>
              <a:lnSpc>
                <a:spcPct val="100000"/>
              </a:lnSpc>
            </a:pPr>
            <a:r>
              <a:rPr b="0" lang="en-US" sz="1200" spc="-1" strike="noStrike">
                <a:solidFill>
                  <a:srgbClr val="000000"/>
                </a:solidFill>
                <a:latin typeface="Arial"/>
                <a:ea typeface="MS PGothic"/>
              </a:rPr>
              <a:t>Landolina N, Legrand F , Klion A and Levi-Schaffer F, </a:t>
            </a:r>
            <a:r>
              <a:rPr b="1" i="1" lang="en-US" sz="1200" spc="-1" strike="noStrike">
                <a:solidFill>
                  <a:srgbClr val="000000"/>
                </a:solidFill>
                <a:latin typeface="Arial"/>
                <a:ea typeface="MS PGothic"/>
              </a:rPr>
              <a:t>unpublished data</a:t>
            </a:r>
            <a:endParaRPr b="0" lang="en-US" sz="1200" spc="-1" strike="noStrike">
              <a:latin typeface="Arial"/>
            </a:endParaRPr>
          </a:p>
          <a:p>
            <a:pPr>
              <a:lnSpc>
                <a:spcPct val="100000"/>
              </a:lnSpc>
            </a:pPr>
            <a:endParaRPr b="0" lang="en-US" sz="1200" spc="-1" strike="noStrike">
              <a:latin typeface="Arial"/>
            </a:endParaRPr>
          </a:p>
        </p:txBody>
      </p:sp>
      <p:pic>
        <p:nvPicPr>
          <p:cNvPr id="2042" name="" descr=""/>
          <p:cNvPicPr/>
          <p:nvPr/>
        </p:nvPicPr>
        <p:blipFill>
          <a:blip r:embed="rId11"/>
          <a:stretch/>
        </p:blipFill>
        <p:spPr>
          <a:xfrm>
            <a:off x="4178160" y="2908440"/>
            <a:ext cx="3073320" cy="1943280"/>
          </a:xfrm>
          <a:prstGeom prst="rect">
            <a:avLst/>
          </a:prstGeom>
          <a:ln>
            <a:noFill/>
          </a:ln>
        </p:spPr>
      </p:pic>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043" name="Picture 3" descr=""/>
          <p:cNvPicPr/>
          <p:nvPr/>
        </p:nvPicPr>
        <p:blipFill>
          <a:blip r:embed="rId1"/>
          <a:stretch/>
        </p:blipFill>
        <p:spPr>
          <a:xfrm>
            <a:off x="1842480" y="600480"/>
            <a:ext cx="5104080" cy="5869800"/>
          </a:xfrm>
          <a:prstGeom prst="rect">
            <a:avLst/>
          </a:prstGeom>
          <a:ln>
            <a:noFill/>
          </a:ln>
        </p:spPr>
      </p:pic>
      <p:sp>
        <p:nvSpPr>
          <p:cNvPr id="2044" name="CustomShape 1"/>
          <p:cNvSpPr/>
          <p:nvPr/>
        </p:nvSpPr>
        <p:spPr>
          <a:xfrm>
            <a:off x="1636200" y="111240"/>
            <a:ext cx="6677280" cy="39528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Times New Roman"/>
                <a:ea typeface="Calibri"/>
              </a:rPr>
              <a:t>Siglec-7 expression on peripheral blood eosinophils</a:t>
            </a:r>
            <a:endParaRPr b="0" lang="en-US" sz="2000" spc="-1" strike="noStrike">
              <a:latin typeface="Arial"/>
            </a:endParaRPr>
          </a:p>
        </p:txBody>
      </p:sp>
      <p:sp>
        <p:nvSpPr>
          <p:cNvPr id="2045" name="CustomShape 2"/>
          <p:cNvSpPr/>
          <p:nvPr/>
        </p:nvSpPr>
        <p:spPr>
          <a:xfrm>
            <a:off x="3409560" y="6519600"/>
            <a:ext cx="667728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ea typeface="Calibri"/>
              </a:rPr>
              <a:t>Legrand F, Landolina N, and Klion A. Levi-Schaffer F, Submitted</a:t>
            </a:r>
            <a:endParaRPr b="0" lang="en-US" sz="1600" spc="-1" strike="noStrike">
              <a:latin typeface="Arial"/>
            </a:endParaRPr>
          </a:p>
        </p:txBody>
      </p:sp>
      <p:sp>
        <p:nvSpPr>
          <p:cNvPr id="2046" name="CustomShape 3"/>
          <p:cNvSpPr/>
          <p:nvPr/>
        </p:nvSpPr>
        <p:spPr>
          <a:xfrm>
            <a:off x="6946560" y="1176120"/>
            <a:ext cx="2281320" cy="516600"/>
          </a:xfrm>
          <a:prstGeom prst="rect">
            <a:avLst/>
          </a:prstGeom>
          <a:noFill/>
          <a:ln>
            <a:noFill/>
          </a:ln>
        </p:spPr>
        <p:style>
          <a:lnRef idx="0"/>
          <a:fillRef idx="0"/>
          <a:effectRef idx="0"/>
          <a:fontRef idx="minor"/>
        </p:style>
        <p:txBody>
          <a:bodyPr lIns="90000" rIns="90000" tIns="45000" bIns="45000"/>
          <a:p>
            <a:pPr>
              <a:lnSpc>
                <a:spcPct val="100000"/>
              </a:lnSpc>
            </a:pPr>
            <a:r>
              <a:rPr b="1" lang="en-US" sz="1400" spc="-1" strike="noStrike">
                <a:solidFill>
                  <a:srgbClr val="000000"/>
                </a:solidFill>
                <a:latin typeface="Times New Roman"/>
                <a:ea typeface="Calibri"/>
              </a:rPr>
              <a:t>ND</a:t>
            </a:r>
            <a:r>
              <a:rPr b="0" lang="en-US" sz="1400" spc="-1" strike="noStrike">
                <a:solidFill>
                  <a:srgbClr val="000000"/>
                </a:solidFill>
                <a:latin typeface="Times New Roman"/>
                <a:ea typeface="Calibri"/>
              </a:rPr>
              <a:t> Normal individuals</a:t>
            </a:r>
            <a:endParaRPr b="0" lang="en-US" sz="1400" spc="-1" strike="noStrike">
              <a:latin typeface="Arial"/>
            </a:endParaRPr>
          </a:p>
          <a:p>
            <a:pPr>
              <a:lnSpc>
                <a:spcPct val="100000"/>
              </a:lnSpc>
            </a:pPr>
            <a:r>
              <a:rPr b="1" lang="en-US" sz="1400" spc="-1" strike="noStrike">
                <a:solidFill>
                  <a:srgbClr val="000000"/>
                </a:solidFill>
                <a:latin typeface="Times New Roman"/>
                <a:ea typeface="Calibri"/>
              </a:rPr>
              <a:t>EOS</a:t>
            </a:r>
            <a:r>
              <a:rPr b="0" lang="en-US" sz="1400" spc="-1" strike="noStrike">
                <a:solidFill>
                  <a:srgbClr val="000000"/>
                </a:solidFill>
                <a:latin typeface="Times New Roman"/>
                <a:ea typeface="Calibri"/>
              </a:rPr>
              <a:t> Eosinophilic donors</a:t>
            </a:r>
            <a:endParaRPr b="0" lang="en-US" sz="1400" spc="-1" strike="noStrike">
              <a:latin typeface="Arial"/>
            </a:endParaRPr>
          </a:p>
        </p:txBody>
      </p:sp>
      <p:pic>
        <p:nvPicPr>
          <p:cNvPr id="2047" name="Picture 18" descr=""/>
          <p:cNvPicPr/>
          <p:nvPr/>
        </p:nvPicPr>
        <p:blipFill>
          <a:blip r:embed="rId2"/>
          <a:stretch/>
        </p:blipFill>
        <p:spPr>
          <a:xfrm>
            <a:off x="8948880" y="6287400"/>
            <a:ext cx="194760" cy="590040"/>
          </a:xfrm>
          <a:prstGeom prst="rect">
            <a:avLst/>
          </a:prstGeom>
          <a:ln w="9360">
            <a:noFill/>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048" name="Picture 6" descr=""/>
          <p:cNvPicPr/>
          <p:nvPr/>
        </p:nvPicPr>
        <p:blipFill>
          <a:blip r:embed="rId1"/>
          <a:stretch/>
        </p:blipFill>
        <p:spPr>
          <a:xfrm>
            <a:off x="1927080" y="627480"/>
            <a:ext cx="4650840" cy="5775480"/>
          </a:xfrm>
          <a:prstGeom prst="rect">
            <a:avLst/>
          </a:prstGeom>
          <a:ln>
            <a:noFill/>
          </a:ln>
        </p:spPr>
      </p:pic>
      <p:sp>
        <p:nvSpPr>
          <p:cNvPr id="2049" name="CustomShape 1"/>
          <p:cNvSpPr/>
          <p:nvPr/>
        </p:nvSpPr>
        <p:spPr>
          <a:xfrm>
            <a:off x="1636200" y="111240"/>
            <a:ext cx="6677280" cy="3952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0000"/>
                </a:solidFill>
                <a:latin typeface="Times New Roman"/>
              </a:rPr>
              <a:t>Serum levels of soluble Siglec-7 (sSiglec-7)</a:t>
            </a:r>
            <a:endParaRPr b="0" lang="en-US" sz="2000" spc="-1" strike="noStrike">
              <a:latin typeface="Arial"/>
            </a:endParaRPr>
          </a:p>
        </p:txBody>
      </p:sp>
      <p:sp>
        <p:nvSpPr>
          <p:cNvPr id="2050" name="CustomShape 2"/>
          <p:cNvSpPr/>
          <p:nvPr/>
        </p:nvSpPr>
        <p:spPr>
          <a:xfrm>
            <a:off x="3409560" y="6519600"/>
            <a:ext cx="667728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ea typeface="Calibri"/>
              </a:rPr>
              <a:t>Legrand F, Landolina N,  Klion A, Levi-Schaffer F . Submitted</a:t>
            </a:r>
            <a:endParaRPr b="0" lang="en-US" sz="1600" spc="-1" strike="noStrike">
              <a:latin typeface="Arial"/>
            </a:endParaRPr>
          </a:p>
        </p:txBody>
      </p:sp>
      <p:sp>
        <p:nvSpPr>
          <p:cNvPr id="2051" name="CustomShape 3"/>
          <p:cNvSpPr/>
          <p:nvPr/>
        </p:nvSpPr>
        <p:spPr>
          <a:xfrm>
            <a:off x="6946560" y="1176120"/>
            <a:ext cx="2281320" cy="516600"/>
          </a:xfrm>
          <a:prstGeom prst="rect">
            <a:avLst/>
          </a:prstGeom>
          <a:noFill/>
          <a:ln>
            <a:noFill/>
          </a:ln>
        </p:spPr>
        <p:style>
          <a:lnRef idx="0"/>
          <a:fillRef idx="0"/>
          <a:effectRef idx="0"/>
          <a:fontRef idx="minor"/>
        </p:style>
        <p:txBody>
          <a:bodyPr lIns="90000" rIns="90000" tIns="45000" bIns="45000"/>
          <a:p>
            <a:pPr>
              <a:lnSpc>
                <a:spcPct val="100000"/>
              </a:lnSpc>
            </a:pPr>
            <a:r>
              <a:rPr b="1" lang="en-US" sz="1400" spc="-1" strike="noStrike">
                <a:solidFill>
                  <a:srgbClr val="000000"/>
                </a:solidFill>
                <a:latin typeface="Times New Roman"/>
                <a:ea typeface="Calibri"/>
              </a:rPr>
              <a:t>ND</a:t>
            </a:r>
            <a:r>
              <a:rPr b="0" lang="en-US" sz="1400" spc="-1" strike="noStrike">
                <a:solidFill>
                  <a:srgbClr val="000000"/>
                </a:solidFill>
                <a:latin typeface="Times New Roman"/>
                <a:ea typeface="Calibri"/>
              </a:rPr>
              <a:t> Normal individuals</a:t>
            </a:r>
            <a:endParaRPr b="0" lang="en-US" sz="1400" spc="-1" strike="noStrike">
              <a:latin typeface="Arial"/>
            </a:endParaRPr>
          </a:p>
          <a:p>
            <a:pPr>
              <a:lnSpc>
                <a:spcPct val="100000"/>
              </a:lnSpc>
            </a:pPr>
            <a:r>
              <a:rPr b="1" lang="en-US" sz="1400" spc="-1" strike="noStrike">
                <a:solidFill>
                  <a:srgbClr val="000000"/>
                </a:solidFill>
                <a:latin typeface="Times New Roman"/>
                <a:ea typeface="Calibri"/>
              </a:rPr>
              <a:t>EOS</a:t>
            </a:r>
            <a:r>
              <a:rPr b="0" lang="en-US" sz="1400" spc="-1" strike="noStrike">
                <a:solidFill>
                  <a:srgbClr val="000000"/>
                </a:solidFill>
                <a:latin typeface="Times New Roman"/>
                <a:ea typeface="Calibri"/>
              </a:rPr>
              <a:t> Eosinophilic donors</a:t>
            </a:r>
            <a:endParaRPr b="0" lang="en-US" sz="1400" spc="-1" strike="noStrike">
              <a:latin typeface="Arial"/>
            </a:endParaRPr>
          </a:p>
        </p:txBody>
      </p:sp>
      <p:pic>
        <p:nvPicPr>
          <p:cNvPr id="2052" name="Picture 18" descr=""/>
          <p:cNvPicPr/>
          <p:nvPr/>
        </p:nvPicPr>
        <p:blipFill>
          <a:blip r:embed="rId2"/>
          <a:stretch/>
        </p:blipFill>
        <p:spPr>
          <a:xfrm>
            <a:off x="8948880" y="6287400"/>
            <a:ext cx="194760" cy="590040"/>
          </a:xfrm>
          <a:prstGeom prst="rect">
            <a:avLst/>
          </a:prstGeom>
          <a:ln w="9360">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053" name="Picture 1" descr=""/>
          <p:cNvPicPr/>
          <p:nvPr/>
        </p:nvPicPr>
        <p:blipFill>
          <a:blip r:embed="rId1"/>
          <a:stretch/>
        </p:blipFill>
        <p:spPr>
          <a:xfrm>
            <a:off x="788760" y="2006280"/>
            <a:ext cx="6983280" cy="3022560"/>
          </a:xfrm>
          <a:prstGeom prst="rect">
            <a:avLst/>
          </a:prstGeom>
          <a:ln>
            <a:noFill/>
          </a:ln>
        </p:spPr>
      </p:pic>
      <p:sp>
        <p:nvSpPr>
          <p:cNvPr id="2054" name="CustomShape 1"/>
          <p:cNvSpPr/>
          <p:nvPr/>
        </p:nvSpPr>
        <p:spPr>
          <a:xfrm>
            <a:off x="1835640" y="212400"/>
            <a:ext cx="4571640" cy="7002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0000"/>
                </a:solidFill>
                <a:latin typeface="Times New Roman"/>
                <a:ea typeface="Calibri"/>
              </a:rPr>
              <a:t>Siglec-7 is upregulated by stimulation with GM-CSF or IL-5</a:t>
            </a:r>
            <a:endParaRPr b="0" lang="en-US" sz="2000" spc="-1" strike="noStrike">
              <a:latin typeface="Arial"/>
            </a:endParaRPr>
          </a:p>
        </p:txBody>
      </p:sp>
      <p:sp>
        <p:nvSpPr>
          <p:cNvPr id="2055" name="CustomShape 2"/>
          <p:cNvSpPr/>
          <p:nvPr/>
        </p:nvSpPr>
        <p:spPr>
          <a:xfrm>
            <a:off x="3409560" y="6519600"/>
            <a:ext cx="667728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ea typeface="Calibri"/>
              </a:rPr>
              <a:t>Legrand F, Landolina N, Klion A,. Levi-Schaffer F  Submitted</a:t>
            </a:r>
            <a:endParaRPr b="0" lang="en-US" sz="1600" spc="-1" strike="noStrike">
              <a:latin typeface="Arial"/>
            </a:endParaRPr>
          </a:p>
        </p:txBody>
      </p:sp>
      <p:pic>
        <p:nvPicPr>
          <p:cNvPr id="2056" name="Picture 18" descr=""/>
          <p:cNvPicPr/>
          <p:nvPr/>
        </p:nvPicPr>
        <p:blipFill>
          <a:blip r:embed="rId2"/>
          <a:stretch/>
        </p:blipFill>
        <p:spPr>
          <a:xfrm>
            <a:off x="8948880" y="6287400"/>
            <a:ext cx="194760" cy="590040"/>
          </a:xfrm>
          <a:prstGeom prst="rect">
            <a:avLst/>
          </a:prstGeom>
          <a:ln w="9360">
            <a:noFill/>
          </a:ln>
        </p:spPr>
      </p:pic>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057" name="Picture 3" descr=""/>
          <p:cNvPicPr/>
          <p:nvPr/>
        </p:nvPicPr>
        <p:blipFill>
          <a:blip r:embed="rId1"/>
          <a:stretch/>
        </p:blipFill>
        <p:spPr>
          <a:xfrm>
            <a:off x="1411920" y="3640320"/>
            <a:ext cx="5152320" cy="2780640"/>
          </a:xfrm>
          <a:prstGeom prst="rect">
            <a:avLst/>
          </a:prstGeom>
          <a:ln>
            <a:noFill/>
          </a:ln>
        </p:spPr>
      </p:pic>
      <p:pic>
        <p:nvPicPr>
          <p:cNvPr id="2058" name="Picture 5" descr=""/>
          <p:cNvPicPr/>
          <p:nvPr/>
        </p:nvPicPr>
        <p:blipFill>
          <a:blip r:embed="rId2"/>
          <a:stretch/>
        </p:blipFill>
        <p:spPr>
          <a:xfrm>
            <a:off x="1695240" y="1237680"/>
            <a:ext cx="5943240" cy="2434320"/>
          </a:xfrm>
          <a:prstGeom prst="rect">
            <a:avLst/>
          </a:prstGeom>
          <a:ln>
            <a:noFill/>
          </a:ln>
        </p:spPr>
      </p:pic>
      <p:sp>
        <p:nvSpPr>
          <p:cNvPr id="2059" name="CustomShape 1"/>
          <p:cNvSpPr/>
          <p:nvPr/>
        </p:nvSpPr>
        <p:spPr>
          <a:xfrm>
            <a:off x="1924920" y="269280"/>
            <a:ext cx="5114160" cy="3952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000000"/>
                </a:solidFill>
                <a:latin typeface="Times New Roman"/>
                <a:ea typeface="Calibri"/>
              </a:rPr>
              <a:t>Siglec-7 does not induce eosinophil cell death </a:t>
            </a:r>
            <a:endParaRPr b="0" lang="en-US" sz="2000" spc="-1" strike="noStrike">
              <a:latin typeface="Arial"/>
            </a:endParaRPr>
          </a:p>
        </p:txBody>
      </p:sp>
      <p:sp>
        <p:nvSpPr>
          <p:cNvPr id="2060" name="CustomShape 2"/>
          <p:cNvSpPr/>
          <p:nvPr/>
        </p:nvSpPr>
        <p:spPr>
          <a:xfrm>
            <a:off x="3409560" y="6519600"/>
            <a:ext cx="667728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ea typeface="Calibri"/>
              </a:rPr>
              <a:t>Legrand F, Landolina N, Klion AF , Levi-Schaffer  Submitted</a:t>
            </a:r>
            <a:endParaRPr b="0" lang="en-US" sz="1600" spc="-1" strike="noStrike">
              <a:latin typeface="Arial"/>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061" name="Picture 1" descr=""/>
          <p:cNvPicPr/>
          <p:nvPr/>
        </p:nvPicPr>
        <p:blipFill>
          <a:blip r:embed="rId1"/>
          <a:srcRect l="0" t="7416" r="0" b="8531"/>
          <a:stretch/>
        </p:blipFill>
        <p:spPr>
          <a:xfrm>
            <a:off x="-67680" y="961200"/>
            <a:ext cx="8217360" cy="5581440"/>
          </a:xfrm>
          <a:prstGeom prst="rect">
            <a:avLst/>
          </a:prstGeom>
          <a:ln>
            <a:noFill/>
          </a:ln>
        </p:spPr>
      </p:pic>
      <p:sp>
        <p:nvSpPr>
          <p:cNvPr id="2062" name="CustomShape 1"/>
          <p:cNvSpPr/>
          <p:nvPr/>
        </p:nvSpPr>
        <p:spPr>
          <a:xfrm>
            <a:off x="948600" y="72720"/>
            <a:ext cx="8195040" cy="39528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Times New Roman"/>
                <a:ea typeface="Calibri"/>
              </a:rPr>
              <a:t>Crosslinking of Siglec-7 inhibits GM-CSF-induced eosinophil activation</a:t>
            </a:r>
            <a:endParaRPr b="0" lang="en-US" sz="2000" spc="-1" strike="noStrike">
              <a:latin typeface="Arial"/>
            </a:endParaRPr>
          </a:p>
        </p:txBody>
      </p:sp>
      <p:sp>
        <p:nvSpPr>
          <p:cNvPr id="2063" name="CustomShape 2"/>
          <p:cNvSpPr/>
          <p:nvPr/>
        </p:nvSpPr>
        <p:spPr>
          <a:xfrm>
            <a:off x="3409560" y="6350040"/>
            <a:ext cx="667728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ea typeface="Calibri"/>
              </a:rPr>
              <a:t>Legrand F, Landolina N, Klion A, Levi-Schaffer F and. Submitted</a:t>
            </a:r>
            <a:endParaRPr b="0" lang="en-US" sz="1600" spc="-1" strike="noStrike">
              <a:latin typeface="Arial"/>
            </a:endParaRPr>
          </a:p>
        </p:txBody>
      </p:sp>
      <p:pic>
        <p:nvPicPr>
          <p:cNvPr id="2064" name="Picture 18" descr=""/>
          <p:cNvPicPr/>
          <p:nvPr/>
        </p:nvPicPr>
        <p:blipFill>
          <a:blip r:embed="rId2"/>
          <a:stretch/>
        </p:blipFill>
        <p:spPr>
          <a:xfrm>
            <a:off x="8948880" y="6287400"/>
            <a:ext cx="194760" cy="590040"/>
          </a:xfrm>
          <a:prstGeom prst="rect">
            <a:avLst/>
          </a:prstGeom>
          <a:ln w="9360">
            <a:noFill/>
          </a:ln>
        </p:spPr>
      </p:pic>
      <p:grpSp>
        <p:nvGrpSpPr>
          <p:cNvPr id="2065" name="Group 3"/>
          <p:cNvGrpSpPr/>
          <p:nvPr/>
        </p:nvGrpSpPr>
        <p:grpSpPr>
          <a:xfrm>
            <a:off x="6982200" y="762120"/>
            <a:ext cx="2161440" cy="2322720"/>
            <a:chOff x="6982200" y="762120"/>
            <a:chExt cx="2161440" cy="2322720"/>
          </a:xfrm>
        </p:grpSpPr>
        <p:pic>
          <p:nvPicPr>
            <p:cNvPr id="2066" name="Picture 2" descr=""/>
            <p:cNvPicPr/>
            <p:nvPr/>
          </p:nvPicPr>
          <p:blipFill>
            <a:blip r:embed="rId3"/>
            <a:stretch/>
          </p:blipFill>
          <p:spPr>
            <a:xfrm>
              <a:off x="7004880" y="1439640"/>
              <a:ext cx="1716480" cy="1645200"/>
            </a:xfrm>
            <a:prstGeom prst="rect">
              <a:avLst/>
            </a:prstGeom>
            <a:ln>
              <a:noFill/>
            </a:ln>
          </p:spPr>
        </p:pic>
        <p:sp>
          <p:nvSpPr>
            <p:cNvPr id="2067" name="CustomShape 4"/>
            <p:cNvSpPr/>
            <p:nvPr/>
          </p:nvSpPr>
          <p:spPr>
            <a:xfrm>
              <a:off x="8272080" y="762120"/>
              <a:ext cx="744840" cy="429840"/>
            </a:xfrm>
            <a:prstGeom prst="rect">
              <a:avLst/>
            </a:prstGeom>
            <a:noFill/>
            <a:ln w="9360">
              <a:noFill/>
            </a:ln>
          </p:spPr>
          <p:style>
            <a:lnRef idx="0"/>
            <a:fillRef idx="0"/>
            <a:effectRef idx="0"/>
            <a:fontRef idx="minor"/>
          </p:style>
          <p:txBody>
            <a:bodyPr lIns="0" rIns="0" tIns="0" bIns="0"/>
            <a:p>
              <a:pPr algn="ctr">
                <a:lnSpc>
                  <a:spcPct val="100000"/>
                </a:lnSpc>
                <a:spcBef>
                  <a:spcPts val="451"/>
                </a:spcBef>
              </a:pPr>
              <a:r>
                <a:rPr b="1" lang="en-US" sz="900" spc="-1" strike="noStrike">
                  <a:solidFill>
                    <a:srgbClr val="000000"/>
                  </a:solidFill>
                  <a:latin typeface="Arial"/>
                </a:rPr>
                <a:t>Goat F(ab’)</a:t>
              </a:r>
              <a:r>
                <a:rPr b="1" lang="en-US" sz="900" spc="-1" strike="noStrike" baseline="-25000">
                  <a:solidFill>
                    <a:srgbClr val="000000"/>
                  </a:solidFill>
                  <a:latin typeface="Arial"/>
                </a:rPr>
                <a:t>2</a:t>
              </a:r>
              <a:r>
                <a:rPr b="1" lang="en-US" sz="900" spc="-1" strike="noStrike">
                  <a:solidFill>
                    <a:srgbClr val="000000"/>
                  </a:solidFill>
                  <a:latin typeface="Arial"/>
                </a:rPr>
                <a:t> anti- mouse IgG</a:t>
              </a:r>
              <a:endParaRPr b="0" lang="en-US" sz="900" spc="-1" strike="noStrike">
                <a:latin typeface="Arial"/>
              </a:endParaRPr>
            </a:p>
          </p:txBody>
        </p:sp>
        <p:sp>
          <p:nvSpPr>
            <p:cNvPr id="2068" name="Line 5"/>
            <p:cNvSpPr/>
            <p:nvPr/>
          </p:nvSpPr>
          <p:spPr>
            <a:xfrm flipH="1">
              <a:off x="8229960" y="2116800"/>
              <a:ext cx="64080" cy="138240"/>
            </a:xfrm>
            <a:prstGeom prst="line">
              <a:avLst/>
            </a:prstGeom>
            <a:ln>
              <a:solidFill>
                <a:schemeClr val="tx1"/>
              </a:solidFill>
              <a:round/>
            </a:ln>
          </p:spPr>
          <p:style>
            <a:lnRef idx="1">
              <a:schemeClr val="accent1"/>
            </a:lnRef>
            <a:fillRef idx="0">
              <a:schemeClr val="accent1"/>
            </a:fillRef>
            <a:effectRef idx="0">
              <a:schemeClr val="accent1"/>
            </a:effectRef>
            <a:fontRef idx="minor"/>
          </p:style>
        </p:sp>
        <p:grpSp>
          <p:nvGrpSpPr>
            <p:cNvPr id="2069" name="Group 6"/>
            <p:cNvGrpSpPr/>
            <p:nvPr/>
          </p:nvGrpSpPr>
          <p:grpSpPr>
            <a:xfrm>
              <a:off x="8117280" y="1470600"/>
              <a:ext cx="448920" cy="744120"/>
              <a:chOff x="8117280" y="1470600"/>
              <a:chExt cx="448920" cy="744120"/>
            </a:xfrm>
          </p:grpSpPr>
          <p:sp>
            <p:nvSpPr>
              <p:cNvPr id="2070" name="CustomShape 7"/>
              <p:cNvSpPr/>
              <p:nvPr/>
            </p:nvSpPr>
            <p:spPr>
              <a:xfrm rot="1364400">
                <a:off x="8262000" y="1809720"/>
                <a:ext cx="253080" cy="288000"/>
              </a:xfrm>
              <a:custGeom>
                <a:avLst/>
                <a:gdLst/>
                <a:ahLst/>
                <a:rect l="l" t="t" r="r" b="b"/>
                <a:pathLst>
                  <a:path w="500318" h="1378226">
                    <a:moveTo>
                      <a:pt x="27069" y="0"/>
                    </a:moveTo>
                    <a:cubicBezTo>
                      <a:pt x="1669" y="197678"/>
                      <a:pt x="-23731" y="395357"/>
                      <a:pt x="40321" y="450574"/>
                    </a:cubicBezTo>
                    <a:cubicBezTo>
                      <a:pt x="104373" y="505791"/>
                      <a:pt x="340704" y="311426"/>
                      <a:pt x="411382" y="331304"/>
                    </a:cubicBezTo>
                    <a:cubicBezTo>
                      <a:pt x="482060" y="351182"/>
                      <a:pt x="501939" y="527879"/>
                      <a:pt x="464391" y="569844"/>
                    </a:cubicBezTo>
                    <a:cubicBezTo>
                      <a:pt x="426843" y="611809"/>
                      <a:pt x="254565" y="574261"/>
                      <a:pt x="186095" y="583096"/>
                    </a:cubicBezTo>
                    <a:cubicBezTo>
                      <a:pt x="117625" y="591931"/>
                      <a:pt x="66825" y="596348"/>
                      <a:pt x="53573" y="622852"/>
                    </a:cubicBezTo>
                    <a:cubicBezTo>
                      <a:pt x="40321" y="649356"/>
                      <a:pt x="42530" y="728870"/>
                      <a:pt x="106582" y="742122"/>
                    </a:cubicBezTo>
                    <a:cubicBezTo>
                      <a:pt x="170634" y="755374"/>
                      <a:pt x="373834" y="686904"/>
                      <a:pt x="437886" y="702365"/>
                    </a:cubicBezTo>
                    <a:cubicBezTo>
                      <a:pt x="501938" y="717826"/>
                      <a:pt x="510773" y="803965"/>
                      <a:pt x="490895" y="834887"/>
                    </a:cubicBezTo>
                    <a:cubicBezTo>
                      <a:pt x="471017" y="865809"/>
                      <a:pt x="391504" y="883479"/>
                      <a:pt x="318617" y="887896"/>
                    </a:cubicBezTo>
                    <a:cubicBezTo>
                      <a:pt x="245730" y="892313"/>
                      <a:pt x="102164" y="854765"/>
                      <a:pt x="53573" y="861391"/>
                    </a:cubicBezTo>
                    <a:cubicBezTo>
                      <a:pt x="4982" y="868017"/>
                      <a:pt x="29278" y="863600"/>
                      <a:pt x="27069" y="927652"/>
                    </a:cubicBezTo>
                    <a:cubicBezTo>
                      <a:pt x="24860" y="991704"/>
                      <a:pt x="40321" y="1245704"/>
                      <a:pt x="40321" y="1245704"/>
                    </a:cubicBezTo>
                    <a:lnTo>
                      <a:pt x="40321" y="1245704"/>
                    </a:lnTo>
                    <a:lnTo>
                      <a:pt x="40321" y="1378226"/>
                    </a:lnTo>
                  </a:path>
                </a:pathLst>
              </a:cu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2071" name="CustomShape 8"/>
              <p:cNvSpPr/>
              <p:nvPr/>
            </p:nvSpPr>
            <p:spPr>
              <a:xfrm rot="1233600">
                <a:off x="8139600" y="1915920"/>
                <a:ext cx="199080" cy="166680"/>
              </a:xfrm>
              <a:prstGeom prst="triangle">
                <a:avLst>
                  <a:gd name="adj" fmla="val 50000"/>
                </a:avLst>
              </a:prstGeom>
              <a:solidFill>
                <a:schemeClr val="bg1"/>
              </a:solidFill>
              <a:ln w="57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2072" name="CustomShape 9"/>
              <p:cNvSpPr/>
              <p:nvPr/>
            </p:nvSpPr>
            <p:spPr>
              <a:xfrm>
                <a:off x="8127360" y="2098440"/>
                <a:ext cx="129960" cy="116280"/>
              </a:xfrm>
              <a:custGeom>
                <a:avLst/>
                <a:gdLst/>
                <a:ahLst/>
                <a:rect l="l" t="t" r="r" b="b"/>
                <a:pathLst>
                  <a:path w="799738" h="412992">
                    <a:moveTo>
                      <a:pt x="203199" y="0"/>
                    </a:moveTo>
                    <a:cubicBezTo>
                      <a:pt x="510308" y="91209"/>
                      <a:pt x="817418" y="182419"/>
                      <a:pt x="798945" y="193964"/>
                    </a:cubicBezTo>
                    <a:cubicBezTo>
                      <a:pt x="780472" y="205509"/>
                      <a:pt x="110836" y="50800"/>
                      <a:pt x="92363" y="69273"/>
                    </a:cubicBezTo>
                    <a:cubicBezTo>
                      <a:pt x="73890" y="87746"/>
                      <a:pt x="692727" y="281709"/>
                      <a:pt x="688109" y="304800"/>
                    </a:cubicBezTo>
                    <a:cubicBezTo>
                      <a:pt x="683491" y="327891"/>
                      <a:pt x="90054" y="191654"/>
                      <a:pt x="64654" y="207818"/>
                    </a:cubicBezTo>
                    <a:cubicBezTo>
                      <a:pt x="39254" y="223982"/>
                      <a:pt x="540327" y="371764"/>
                      <a:pt x="535709" y="401782"/>
                    </a:cubicBezTo>
                    <a:cubicBezTo>
                      <a:pt x="531091" y="431800"/>
                      <a:pt x="120072" y="392545"/>
                      <a:pt x="36945" y="387927"/>
                    </a:cubicBezTo>
                    <a:cubicBezTo>
                      <a:pt x="-46182" y="383309"/>
                      <a:pt x="36945" y="374073"/>
                      <a:pt x="36945" y="374073"/>
                    </a:cubicBezTo>
                    <a:lnTo>
                      <a:pt x="36945" y="374073"/>
                    </a:lnTo>
                    <a:lnTo>
                      <a:pt x="78509" y="374073"/>
                    </a:lnTo>
                  </a:path>
                </a:pathLst>
              </a:custGeom>
              <a:noFill/>
              <a:ln w="28440">
                <a:solidFill>
                  <a:schemeClr val="tx1"/>
                </a:solidFill>
                <a:round/>
              </a:ln>
            </p:spPr>
            <p:style>
              <a:lnRef idx="2">
                <a:schemeClr val="accent1">
                  <a:shade val="50000"/>
                </a:schemeClr>
              </a:lnRef>
              <a:fillRef idx="1">
                <a:schemeClr val="accent1"/>
              </a:fillRef>
              <a:effectRef idx="0">
                <a:schemeClr val="accent1"/>
              </a:effectRef>
              <a:fontRef idx="minor"/>
            </p:style>
          </p:sp>
          <p:grpSp>
            <p:nvGrpSpPr>
              <p:cNvPr id="2073" name="Group 10"/>
              <p:cNvGrpSpPr/>
              <p:nvPr/>
            </p:nvGrpSpPr>
            <p:grpSpPr>
              <a:xfrm>
                <a:off x="8440560" y="1470600"/>
                <a:ext cx="125640" cy="131040"/>
                <a:chOff x="8440560" y="1470600"/>
                <a:chExt cx="125640" cy="131040"/>
              </a:xfrm>
            </p:grpSpPr>
            <p:grpSp>
              <p:nvGrpSpPr>
                <p:cNvPr id="2074" name="Group 11"/>
                <p:cNvGrpSpPr/>
                <p:nvPr/>
              </p:nvGrpSpPr>
              <p:grpSpPr>
                <a:xfrm>
                  <a:off x="8443800" y="1476360"/>
                  <a:ext cx="122400" cy="125280"/>
                  <a:chOff x="8443800" y="1476360"/>
                  <a:chExt cx="122400" cy="125280"/>
                </a:xfrm>
              </p:grpSpPr>
              <p:sp>
                <p:nvSpPr>
                  <p:cNvPr id="2075" name="CustomShape 12"/>
                  <p:cNvSpPr/>
                  <p:nvPr/>
                </p:nvSpPr>
                <p:spPr>
                  <a:xfrm>
                    <a:off x="8445240" y="1580040"/>
                    <a:ext cx="120960" cy="21600"/>
                  </a:xfrm>
                  <a:prstGeom prst="snip1Rect">
                    <a:avLst>
                      <a:gd name="adj" fmla="val 16667"/>
                    </a:avLst>
                  </a:prstGeom>
                  <a:solidFill>
                    <a:schemeClr val="tx1"/>
                  </a:solidFill>
                  <a:ln>
                    <a:solidFill>
                      <a:schemeClr val="accent6"/>
                    </a:solidFill>
                    <a:round/>
                  </a:ln>
                </p:spPr>
                <p:style>
                  <a:lnRef idx="2">
                    <a:schemeClr val="accent1">
                      <a:shade val="50000"/>
                    </a:schemeClr>
                  </a:lnRef>
                  <a:fillRef idx="1">
                    <a:schemeClr val="accent1"/>
                  </a:fillRef>
                  <a:effectRef idx="0">
                    <a:schemeClr val="accent1"/>
                  </a:effectRef>
                  <a:fontRef idx="minor"/>
                </p:style>
              </p:sp>
              <p:sp>
                <p:nvSpPr>
                  <p:cNvPr id="2076" name="Line 13"/>
                  <p:cNvSpPr/>
                  <p:nvPr/>
                </p:nvSpPr>
                <p:spPr>
                  <a:xfrm>
                    <a:off x="8443800" y="1476360"/>
                    <a:ext cx="0" cy="11844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grpSp>
            <p:sp>
              <p:nvSpPr>
                <p:cNvPr id="2077" name="CustomShape 14"/>
                <p:cNvSpPr/>
                <p:nvPr/>
              </p:nvSpPr>
              <p:spPr>
                <a:xfrm>
                  <a:off x="8440560" y="1470600"/>
                  <a:ext cx="120960" cy="21600"/>
                </a:xfrm>
                <a:prstGeom prst="snip1Rect">
                  <a:avLst>
                    <a:gd name="adj" fmla="val 16667"/>
                  </a:avLst>
                </a:prstGeom>
                <a:solidFill>
                  <a:schemeClr val="tx1"/>
                </a:solidFill>
                <a:ln>
                  <a:solidFill>
                    <a:schemeClr val="accent6"/>
                  </a:solidFill>
                  <a:round/>
                </a:ln>
              </p:spPr>
              <p:style>
                <a:lnRef idx="2">
                  <a:schemeClr val="accent1">
                    <a:shade val="50000"/>
                  </a:schemeClr>
                </a:lnRef>
                <a:fillRef idx="1">
                  <a:schemeClr val="accent1"/>
                </a:fillRef>
                <a:effectRef idx="0">
                  <a:schemeClr val="accent1"/>
                </a:effectRef>
                <a:fontRef idx="minor"/>
              </p:style>
            </p:sp>
          </p:grpSp>
          <p:sp>
            <p:nvSpPr>
              <p:cNvPr id="2078" name="CustomShape 15"/>
              <p:cNvSpPr/>
              <p:nvPr/>
            </p:nvSpPr>
            <p:spPr>
              <a:xfrm rot="1364400">
                <a:off x="8356680" y="1566720"/>
                <a:ext cx="143640" cy="84600"/>
              </a:xfrm>
              <a:prstGeom prst="ellipse">
                <a:avLst/>
              </a:prstGeom>
              <a:noFill/>
              <a:ln w="57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2079" name="CustomShape 16"/>
              <p:cNvSpPr/>
              <p:nvPr/>
            </p:nvSpPr>
            <p:spPr>
              <a:xfrm rot="1364400">
                <a:off x="8294040" y="1698840"/>
                <a:ext cx="143640" cy="84600"/>
              </a:xfrm>
              <a:prstGeom prst="ellipse">
                <a:avLst/>
              </a:prstGeom>
              <a:noFill/>
              <a:ln w="57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2080" name="Line 17"/>
              <p:cNvSpPr/>
              <p:nvPr/>
            </p:nvSpPr>
            <p:spPr>
              <a:xfrm flipH="1">
                <a:off x="8372520" y="1627200"/>
                <a:ext cx="34560" cy="7236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grpSp>
        <p:grpSp>
          <p:nvGrpSpPr>
            <p:cNvPr id="2081" name="Group 18"/>
            <p:cNvGrpSpPr/>
            <p:nvPr/>
          </p:nvGrpSpPr>
          <p:grpSpPr>
            <a:xfrm>
              <a:off x="7787160" y="1315440"/>
              <a:ext cx="531720" cy="847440"/>
              <a:chOff x="7787160" y="1315440"/>
              <a:chExt cx="531720" cy="847440"/>
            </a:xfrm>
          </p:grpSpPr>
          <p:sp>
            <p:nvSpPr>
              <p:cNvPr id="2082" name="Line 19"/>
              <p:cNvSpPr/>
              <p:nvPr/>
            </p:nvSpPr>
            <p:spPr>
              <a:xfrm flipH="1">
                <a:off x="8195760" y="1551600"/>
                <a:ext cx="26640" cy="694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2083" name="CustomShape 20"/>
              <p:cNvSpPr/>
              <p:nvPr/>
            </p:nvSpPr>
            <p:spPr>
              <a:xfrm flipV="1" rot="11667000">
                <a:off x="7866000" y="1658880"/>
                <a:ext cx="227520" cy="298800"/>
              </a:xfrm>
              <a:custGeom>
                <a:avLst/>
                <a:gdLst/>
                <a:ahLst/>
                <a:rect l="l" t="t" r="r" b="b"/>
                <a:pathLst>
                  <a:path w="500318" h="1378226">
                    <a:moveTo>
                      <a:pt x="27069" y="0"/>
                    </a:moveTo>
                    <a:cubicBezTo>
                      <a:pt x="1669" y="197678"/>
                      <a:pt x="-23731" y="395357"/>
                      <a:pt x="40321" y="450574"/>
                    </a:cubicBezTo>
                    <a:cubicBezTo>
                      <a:pt x="104373" y="505791"/>
                      <a:pt x="340704" y="311426"/>
                      <a:pt x="411382" y="331304"/>
                    </a:cubicBezTo>
                    <a:cubicBezTo>
                      <a:pt x="482060" y="351182"/>
                      <a:pt x="501939" y="527879"/>
                      <a:pt x="464391" y="569844"/>
                    </a:cubicBezTo>
                    <a:cubicBezTo>
                      <a:pt x="426843" y="611809"/>
                      <a:pt x="254565" y="574261"/>
                      <a:pt x="186095" y="583096"/>
                    </a:cubicBezTo>
                    <a:cubicBezTo>
                      <a:pt x="117625" y="591931"/>
                      <a:pt x="66825" y="596348"/>
                      <a:pt x="53573" y="622852"/>
                    </a:cubicBezTo>
                    <a:cubicBezTo>
                      <a:pt x="40321" y="649356"/>
                      <a:pt x="42530" y="728870"/>
                      <a:pt x="106582" y="742122"/>
                    </a:cubicBezTo>
                    <a:cubicBezTo>
                      <a:pt x="170634" y="755374"/>
                      <a:pt x="373834" y="686904"/>
                      <a:pt x="437886" y="702365"/>
                    </a:cubicBezTo>
                    <a:cubicBezTo>
                      <a:pt x="501938" y="717826"/>
                      <a:pt x="510773" y="803965"/>
                      <a:pt x="490895" y="834887"/>
                    </a:cubicBezTo>
                    <a:cubicBezTo>
                      <a:pt x="471017" y="865809"/>
                      <a:pt x="391504" y="883479"/>
                      <a:pt x="318617" y="887896"/>
                    </a:cubicBezTo>
                    <a:cubicBezTo>
                      <a:pt x="245730" y="892313"/>
                      <a:pt x="102164" y="854765"/>
                      <a:pt x="53573" y="861391"/>
                    </a:cubicBezTo>
                    <a:cubicBezTo>
                      <a:pt x="4982" y="868017"/>
                      <a:pt x="29278" y="863600"/>
                      <a:pt x="27069" y="927652"/>
                    </a:cubicBezTo>
                    <a:cubicBezTo>
                      <a:pt x="24860" y="991704"/>
                      <a:pt x="40321" y="1245704"/>
                      <a:pt x="40321" y="1245704"/>
                    </a:cubicBezTo>
                    <a:lnTo>
                      <a:pt x="40321" y="1245704"/>
                    </a:lnTo>
                    <a:lnTo>
                      <a:pt x="40321" y="1378226"/>
                    </a:lnTo>
                  </a:path>
                </a:pathLst>
              </a:cu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2084" name="Line 21"/>
              <p:cNvSpPr/>
              <p:nvPr/>
            </p:nvSpPr>
            <p:spPr>
              <a:xfrm flipH="1">
                <a:off x="8001360" y="1945080"/>
                <a:ext cx="41760" cy="1047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2085" name="CustomShape 22"/>
              <p:cNvSpPr/>
              <p:nvPr/>
            </p:nvSpPr>
            <p:spPr>
              <a:xfrm flipV="1" rot="11818800">
                <a:off x="7964280" y="1842120"/>
                <a:ext cx="177480" cy="174240"/>
              </a:xfrm>
              <a:prstGeom prst="triangle">
                <a:avLst>
                  <a:gd name="adj" fmla="val 50000"/>
                </a:avLst>
              </a:prstGeom>
              <a:solidFill>
                <a:schemeClr val="bg1"/>
              </a:solidFill>
              <a:ln w="57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2086" name="CustomShape 23"/>
              <p:cNvSpPr/>
              <p:nvPr/>
            </p:nvSpPr>
            <p:spPr>
              <a:xfrm flipV="1" rot="13327800">
                <a:off x="7924320" y="2015640"/>
                <a:ext cx="112320" cy="125640"/>
              </a:xfrm>
              <a:custGeom>
                <a:avLst/>
                <a:gdLst/>
                <a:ahLst/>
                <a:rect l="l" t="t" r="r" b="b"/>
                <a:pathLst>
                  <a:path w="799738" h="412992">
                    <a:moveTo>
                      <a:pt x="203199" y="0"/>
                    </a:moveTo>
                    <a:cubicBezTo>
                      <a:pt x="510308" y="91209"/>
                      <a:pt x="817418" y="182419"/>
                      <a:pt x="798945" y="193964"/>
                    </a:cubicBezTo>
                    <a:cubicBezTo>
                      <a:pt x="780472" y="205509"/>
                      <a:pt x="110836" y="50800"/>
                      <a:pt x="92363" y="69273"/>
                    </a:cubicBezTo>
                    <a:cubicBezTo>
                      <a:pt x="73890" y="87746"/>
                      <a:pt x="692727" y="281709"/>
                      <a:pt x="688109" y="304800"/>
                    </a:cubicBezTo>
                    <a:cubicBezTo>
                      <a:pt x="683491" y="327891"/>
                      <a:pt x="90054" y="191654"/>
                      <a:pt x="64654" y="207818"/>
                    </a:cubicBezTo>
                    <a:cubicBezTo>
                      <a:pt x="39254" y="223982"/>
                      <a:pt x="540327" y="371764"/>
                      <a:pt x="535709" y="401782"/>
                    </a:cubicBezTo>
                    <a:cubicBezTo>
                      <a:pt x="531091" y="431800"/>
                      <a:pt x="120072" y="392545"/>
                      <a:pt x="36945" y="387927"/>
                    </a:cubicBezTo>
                    <a:cubicBezTo>
                      <a:pt x="-46182" y="383309"/>
                      <a:pt x="36945" y="374073"/>
                      <a:pt x="36945" y="374073"/>
                    </a:cubicBezTo>
                    <a:lnTo>
                      <a:pt x="36945" y="374073"/>
                    </a:lnTo>
                    <a:lnTo>
                      <a:pt x="78509" y="374073"/>
                    </a:lnTo>
                  </a:path>
                </a:pathLst>
              </a:custGeom>
              <a:noFill/>
              <a:ln w="28440">
                <a:solidFill>
                  <a:schemeClr val="tx1"/>
                </a:solidFill>
                <a:round/>
              </a:ln>
            </p:spPr>
            <p:style>
              <a:lnRef idx="2">
                <a:schemeClr val="accent1">
                  <a:shade val="50000"/>
                </a:schemeClr>
              </a:lnRef>
              <a:fillRef idx="1">
                <a:schemeClr val="accent1"/>
              </a:fillRef>
              <a:effectRef idx="0">
                <a:schemeClr val="accent1"/>
              </a:effectRef>
              <a:fontRef idx="minor"/>
            </p:style>
          </p:sp>
          <p:grpSp>
            <p:nvGrpSpPr>
              <p:cNvPr id="2087" name="Group 24"/>
              <p:cNvGrpSpPr/>
              <p:nvPr/>
            </p:nvGrpSpPr>
            <p:grpSpPr>
              <a:xfrm>
                <a:off x="8143560" y="1315440"/>
                <a:ext cx="175320" cy="172080"/>
                <a:chOff x="8143560" y="1315440"/>
                <a:chExt cx="175320" cy="172080"/>
              </a:xfrm>
            </p:grpSpPr>
            <p:grpSp>
              <p:nvGrpSpPr>
                <p:cNvPr id="2088" name="Group 25"/>
                <p:cNvGrpSpPr/>
                <p:nvPr/>
              </p:nvGrpSpPr>
              <p:grpSpPr>
                <a:xfrm>
                  <a:off x="8143560" y="1387440"/>
                  <a:ext cx="168840" cy="100080"/>
                  <a:chOff x="8143560" y="1387440"/>
                  <a:chExt cx="168840" cy="100080"/>
                </a:xfrm>
              </p:grpSpPr>
              <p:sp>
                <p:nvSpPr>
                  <p:cNvPr id="2089" name="CustomShape 26"/>
                  <p:cNvSpPr/>
                  <p:nvPr/>
                </p:nvSpPr>
                <p:spPr>
                  <a:xfrm flipV="1" rot="13327800">
                    <a:off x="8137800" y="1432080"/>
                    <a:ext cx="104400" cy="23040"/>
                  </a:xfrm>
                  <a:prstGeom prst="snip1Rect">
                    <a:avLst>
                      <a:gd name="adj" fmla="val 16667"/>
                    </a:avLst>
                  </a:prstGeom>
                  <a:solidFill>
                    <a:schemeClr val="tx1"/>
                  </a:solidFill>
                  <a:ln>
                    <a:solidFill>
                      <a:schemeClr val="accent6"/>
                    </a:solidFill>
                    <a:round/>
                  </a:ln>
                </p:spPr>
                <p:style>
                  <a:lnRef idx="2">
                    <a:schemeClr val="accent1">
                      <a:shade val="50000"/>
                    </a:schemeClr>
                  </a:lnRef>
                  <a:fillRef idx="1">
                    <a:schemeClr val="accent1"/>
                  </a:fillRef>
                  <a:effectRef idx="0">
                    <a:schemeClr val="accent1"/>
                  </a:effectRef>
                  <a:fontRef idx="minor"/>
                </p:style>
              </p:sp>
              <p:sp>
                <p:nvSpPr>
                  <p:cNvPr id="2090" name="Line 27"/>
                  <p:cNvSpPr/>
                  <p:nvPr/>
                </p:nvSpPr>
                <p:spPr>
                  <a:xfrm flipH="1">
                    <a:off x="8226360" y="1387440"/>
                    <a:ext cx="86040" cy="9504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grpSp>
            <p:sp>
              <p:nvSpPr>
                <p:cNvPr id="2091" name="CustomShape 28"/>
                <p:cNvSpPr/>
                <p:nvPr/>
              </p:nvSpPr>
              <p:spPr>
                <a:xfrm flipV="1" rot="13327800">
                  <a:off x="8220240" y="1347120"/>
                  <a:ext cx="104400" cy="23040"/>
                </a:xfrm>
                <a:prstGeom prst="snip1Rect">
                  <a:avLst>
                    <a:gd name="adj" fmla="val 16667"/>
                  </a:avLst>
                </a:prstGeom>
                <a:solidFill>
                  <a:schemeClr val="tx1"/>
                </a:solidFill>
                <a:ln>
                  <a:solidFill>
                    <a:schemeClr val="accent6"/>
                  </a:solidFill>
                  <a:round/>
                </a:ln>
              </p:spPr>
              <p:style>
                <a:lnRef idx="2">
                  <a:schemeClr val="accent1">
                    <a:shade val="50000"/>
                  </a:schemeClr>
                </a:lnRef>
                <a:fillRef idx="1">
                  <a:schemeClr val="accent1"/>
                </a:fillRef>
                <a:effectRef idx="0">
                  <a:schemeClr val="accent1"/>
                </a:effectRef>
                <a:fontRef idx="minor"/>
              </p:style>
            </p:sp>
          </p:grpSp>
          <p:sp>
            <p:nvSpPr>
              <p:cNvPr id="2092" name="CustomShape 29"/>
              <p:cNvSpPr/>
              <p:nvPr/>
            </p:nvSpPr>
            <p:spPr>
              <a:xfrm flipV="1" rot="11667000">
                <a:off x="8155080" y="1460160"/>
                <a:ext cx="129240" cy="87840"/>
              </a:xfrm>
              <a:prstGeom prst="ellipse">
                <a:avLst/>
              </a:prstGeom>
              <a:noFill/>
              <a:ln w="57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2093" name="CustomShape 30"/>
              <p:cNvSpPr/>
              <p:nvPr/>
            </p:nvSpPr>
            <p:spPr>
              <a:xfrm flipV="1" rot="11667000">
                <a:off x="8099280" y="1602720"/>
                <a:ext cx="129240" cy="87840"/>
              </a:xfrm>
              <a:prstGeom prst="ellipse">
                <a:avLst/>
              </a:prstGeom>
              <a:noFill/>
              <a:ln w="57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2094" name="Line 31"/>
              <p:cNvSpPr/>
              <p:nvPr/>
            </p:nvSpPr>
            <p:spPr>
              <a:xfrm flipH="1">
                <a:off x="8196120" y="1530000"/>
                <a:ext cx="30600" cy="7776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grpSp>
        <p:sp>
          <p:nvSpPr>
            <p:cNvPr id="2095" name="CustomShape 32"/>
            <p:cNvSpPr/>
            <p:nvPr/>
          </p:nvSpPr>
          <p:spPr>
            <a:xfrm>
              <a:off x="8609040" y="1138680"/>
              <a:ext cx="534600" cy="411120"/>
            </a:xfrm>
            <a:prstGeom prst="rect">
              <a:avLst/>
            </a:prstGeom>
            <a:noFill/>
            <a:ln w="9360">
              <a:noFill/>
            </a:ln>
          </p:spPr>
          <p:style>
            <a:lnRef idx="0"/>
            <a:fillRef idx="0"/>
            <a:effectRef idx="0"/>
            <a:fontRef idx="minor"/>
          </p:style>
          <p:txBody>
            <a:bodyPr lIns="0" rIns="0" tIns="0" bIns="0"/>
            <a:p>
              <a:pPr>
                <a:lnSpc>
                  <a:spcPct val="100000"/>
                </a:lnSpc>
                <a:spcBef>
                  <a:spcPts val="451"/>
                </a:spcBef>
              </a:pPr>
              <a:r>
                <a:rPr b="0" lang="en-US" sz="900" spc="-1" strike="noStrike">
                  <a:solidFill>
                    <a:srgbClr val="000000"/>
                  </a:solidFill>
                  <a:latin typeface="Arial"/>
                </a:rPr>
                <a:t>Mouse anti-Siglec-7</a:t>
              </a:r>
              <a:endParaRPr b="0" lang="en-US" sz="900" spc="-1" strike="noStrike">
                <a:latin typeface="Arial"/>
              </a:endParaRPr>
            </a:p>
          </p:txBody>
        </p:sp>
        <p:grpSp>
          <p:nvGrpSpPr>
            <p:cNvPr id="2096" name="Group 33"/>
            <p:cNvGrpSpPr/>
            <p:nvPr/>
          </p:nvGrpSpPr>
          <p:grpSpPr>
            <a:xfrm>
              <a:off x="8016120" y="1152360"/>
              <a:ext cx="297720" cy="268560"/>
              <a:chOff x="8016120" y="1152360"/>
              <a:chExt cx="297720" cy="268560"/>
            </a:xfrm>
          </p:grpSpPr>
          <p:sp>
            <p:nvSpPr>
              <p:cNvPr id="2097" name="Line 34"/>
              <p:cNvSpPr/>
              <p:nvPr/>
            </p:nvSpPr>
            <p:spPr>
              <a:xfrm>
                <a:off x="8166600" y="1306440"/>
                <a:ext cx="30600" cy="4320"/>
              </a:xfrm>
              <a:prstGeom prst="line">
                <a:avLst/>
              </a:prstGeom>
              <a:ln w="6480">
                <a:solidFill>
                  <a:schemeClr val="tx1"/>
                </a:solidFill>
                <a:round/>
              </a:ln>
            </p:spPr>
            <p:style>
              <a:lnRef idx="0"/>
              <a:fillRef idx="0"/>
              <a:effectRef idx="0"/>
              <a:fontRef idx="minor"/>
            </p:style>
          </p:sp>
          <p:sp>
            <p:nvSpPr>
              <p:cNvPr id="2098" name="Line 35"/>
              <p:cNvSpPr/>
              <p:nvPr/>
            </p:nvSpPr>
            <p:spPr>
              <a:xfrm>
                <a:off x="8166240" y="1288080"/>
                <a:ext cx="54720" cy="10080"/>
              </a:xfrm>
              <a:prstGeom prst="line">
                <a:avLst/>
              </a:prstGeom>
              <a:ln w="6480">
                <a:solidFill>
                  <a:schemeClr val="tx1"/>
                </a:solidFill>
                <a:round/>
              </a:ln>
            </p:spPr>
            <p:style>
              <a:lnRef idx="0"/>
              <a:fillRef idx="0"/>
              <a:effectRef idx="0"/>
              <a:fontRef idx="minor"/>
            </p:style>
          </p:sp>
          <p:sp>
            <p:nvSpPr>
              <p:cNvPr id="2099" name="Line 36"/>
              <p:cNvSpPr/>
              <p:nvPr/>
            </p:nvSpPr>
            <p:spPr>
              <a:xfrm flipH="1">
                <a:off x="8254800" y="1372320"/>
                <a:ext cx="27720" cy="15120"/>
              </a:xfrm>
              <a:prstGeom prst="line">
                <a:avLst/>
              </a:prstGeom>
              <a:ln w="6480">
                <a:solidFill>
                  <a:schemeClr val="tx1"/>
                </a:solidFill>
                <a:round/>
              </a:ln>
            </p:spPr>
            <p:style>
              <a:lnRef idx="0"/>
              <a:fillRef idx="0"/>
              <a:effectRef idx="0"/>
              <a:fontRef idx="minor"/>
            </p:style>
          </p:sp>
          <p:sp>
            <p:nvSpPr>
              <p:cNvPr id="2100" name="Line 37"/>
              <p:cNvSpPr/>
              <p:nvPr/>
            </p:nvSpPr>
            <p:spPr>
              <a:xfrm flipH="1" flipV="1">
                <a:off x="8064000" y="1336320"/>
                <a:ext cx="21600" cy="23400"/>
              </a:xfrm>
              <a:prstGeom prst="line">
                <a:avLst/>
              </a:prstGeom>
              <a:ln w="6480">
                <a:solidFill>
                  <a:schemeClr val="tx1"/>
                </a:solidFill>
                <a:round/>
              </a:ln>
            </p:spPr>
            <p:style>
              <a:lnRef idx="0"/>
              <a:fillRef idx="0"/>
              <a:effectRef idx="0"/>
              <a:fontRef idx="minor"/>
            </p:style>
          </p:sp>
          <p:sp>
            <p:nvSpPr>
              <p:cNvPr id="2101" name="CustomShape 38"/>
              <p:cNvSpPr/>
              <p:nvPr/>
            </p:nvSpPr>
            <p:spPr>
              <a:xfrm rot="11370000">
                <a:off x="8199000" y="1240200"/>
                <a:ext cx="24120" cy="79200"/>
              </a:xfrm>
              <a:prstGeom prst="rect">
                <a:avLst/>
              </a:prstGeom>
              <a:solidFill>
                <a:schemeClr val="tx1"/>
              </a:solidFill>
              <a:ln w="6480">
                <a:solidFill>
                  <a:schemeClr val="tx1"/>
                </a:solidFill>
                <a:miter/>
              </a:ln>
            </p:spPr>
            <p:style>
              <a:lnRef idx="0"/>
              <a:fillRef idx="0"/>
              <a:effectRef idx="0"/>
              <a:fontRef idx="minor"/>
            </p:style>
          </p:sp>
          <p:sp>
            <p:nvSpPr>
              <p:cNvPr id="2102" name="CustomShape 39"/>
              <p:cNvSpPr/>
              <p:nvPr/>
            </p:nvSpPr>
            <p:spPr>
              <a:xfrm rot="11370000">
                <a:off x="8214480" y="1162440"/>
                <a:ext cx="24120" cy="79200"/>
              </a:xfrm>
              <a:prstGeom prst="rect">
                <a:avLst/>
              </a:prstGeom>
              <a:solidFill>
                <a:schemeClr val="tx1"/>
              </a:solidFill>
              <a:ln w="6480">
                <a:solidFill>
                  <a:schemeClr val="tx1"/>
                </a:solidFill>
                <a:miter/>
              </a:ln>
            </p:spPr>
            <p:style>
              <a:lnRef idx="0"/>
              <a:fillRef idx="0"/>
              <a:effectRef idx="0"/>
              <a:fontRef idx="minor"/>
            </p:style>
          </p:sp>
          <p:sp>
            <p:nvSpPr>
              <p:cNvPr id="2103" name="CustomShape 40"/>
              <p:cNvSpPr/>
              <p:nvPr/>
            </p:nvSpPr>
            <p:spPr>
              <a:xfrm rot="11370000">
                <a:off x="8150400" y="1232640"/>
                <a:ext cx="24120" cy="79200"/>
              </a:xfrm>
              <a:prstGeom prst="rect">
                <a:avLst/>
              </a:prstGeom>
              <a:solidFill>
                <a:schemeClr val="tx1"/>
              </a:solidFill>
              <a:ln w="6480">
                <a:solidFill>
                  <a:schemeClr val="tx1"/>
                </a:solidFill>
                <a:miter/>
              </a:ln>
            </p:spPr>
            <p:style>
              <a:lnRef idx="0"/>
              <a:fillRef idx="0"/>
              <a:effectRef idx="0"/>
              <a:fontRef idx="minor"/>
            </p:style>
          </p:sp>
          <p:sp>
            <p:nvSpPr>
              <p:cNvPr id="2104" name="CustomShape 41"/>
              <p:cNvSpPr/>
              <p:nvPr/>
            </p:nvSpPr>
            <p:spPr>
              <a:xfrm rot="11370000">
                <a:off x="8165160" y="1153800"/>
                <a:ext cx="24120" cy="79200"/>
              </a:xfrm>
              <a:prstGeom prst="rect">
                <a:avLst/>
              </a:prstGeom>
              <a:solidFill>
                <a:schemeClr val="tx1"/>
              </a:solidFill>
              <a:ln w="6480">
                <a:solidFill>
                  <a:schemeClr val="tx1"/>
                </a:solidFill>
                <a:miter/>
              </a:ln>
            </p:spPr>
            <p:style>
              <a:lnRef idx="0"/>
              <a:fillRef idx="0"/>
              <a:effectRef idx="0"/>
              <a:fontRef idx="minor"/>
            </p:style>
          </p:sp>
          <p:sp>
            <p:nvSpPr>
              <p:cNvPr id="2105" name="Line 42"/>
              <p:cNvSpPr/>
              <p:nvPr/>
            </p:nvSpPr>
            <p:spPr>
              <a:xfrm flipH="1" flipV="1">
                <a:off x="8191080" y="1195920"/>
                <a:ext cx="24120" cy="4680"/>
              </a:xfrm>
              <a:prstGeom prst="line">
                <a:avLst/>
              </a:prstGeom>
              <a:ln w="6480">
                <a:solidFill>
                  <a:schemeClr val="tx1"/>
                </a:solidFill>
                <a:round/>
              </a:ln>
            </p:spPr>
            <p:style>
              <a:lnRef idx="0"/>
              <a:fillRef idx="0"/>
              <a:effectRef idx="0"/>
              <a:fontRef idx="minor"/>
            </p:style>
          </p:sp>
          <p:sp>
            <p:nvSpPr>
              <p:cNvPr id="2106" name="Line 43"/>
              <p:cNvSpPr/>
              <p:nvPr/>
            </p:nvSpPr>
            <p:spPr>
              <a:xfrm>
                <a:off x="8206200" y="1321560"/>
                <a:ext cx="26640" cy="33840"/>
              </a:xfrm>
              <a:prstGeom prst="line">
                <a:avLst/>
              </a:prstGeom>
              <a:ln w="6480">
                <a:solidFill>
                  <a:schemeClr val="tx1"/>
                </a:solidFill>
                <a:round/>
              </a:ln>
            </p:spPr>
            <p:style>
              <a:lnRef idx="0"/>
              <a:fillRef idx="0"/>
              <a:effectRef idx="0"/>
              <a:fontRef idx="minor"/>
            </p:style>
          </p:sp>
          <p:grpSp>
            <p:nvGrpSpPr>
              <p:cNvPr id="2107" name="Group 44"/>
              <p:cNvGrpSpPr/>
              <p:nvPr/>
            </p:nvGrpSpPr>
            <p:grpSpPr>
              <a:xfrm>
                <a:off x="8198280" y="1327320"/>
                <a:ext cx="115560" cy="93600"/>
                <a:chOff x="8198280" y="1327320"/>
                <a:chExt cx="115560" cy="93600"/>
              </a:xfrm>
            </p:grpSpPr>
            <p:sp>
              <p:nvSpPr>
                <p:cNvPr id="2108" name="CustomShape 45"/>
                <p:cNvSpPr/>
                <p:nvPr/>
              </p:nvSpPr>
              <p:spPr>
                <a:xfrm flipV="1" rot="20085600">
                  <a:off x="8231760" y="1326960"/>
                  <a:ext cx="21960" cy="100080"/>
                </a:xfrm>
                <a:prstGeom prst="rect">
                  <a:avLst/>
                </a:prstGeom>
                <a:noFill/>
                <a:ln w="6480">
                  <a:solidFill>
                    <a:schemeClr val="tx1"/>
                  </a:solidFill>
                  <a:miter/>
                </a:ln>
              </p:spPr>
              <p:style>
                <a:lnRef idx="0"/>
                <a:fillRef idx="0"/>
                <a:effectRef idx="0"/>
                <a:fontRef idx="minor"/>
              </p:style>
            </p:sp>
            <p:sp>
              <p:nvSpPr>
                <p:cNvPr id="2109" name="CustomShape 46"/>
                <p:cNvSpPr/>
                <p:nvPr/>
              </p:nvSpPr>
              <p:spPr>
                <a:xfrm flipV="1" rot="20085600">
                  <a:off x="8280000" y="1351080"/>
                  <a:ext cx="21960" cy="59760"/>
                </a:xfrm>
                <a:prstGeom prst="rect">
                  <a:avLst/>
                </a:prstGeom>
                <a:noFill/>
                <a:ln w="6480">
                  <a:solidFill>
                    <a:schemeClr val="tx1"/>
                  </a:solidFill>
                  <a:miter/>
                </a:ln>
              </p:spPr>
              <p:style>
                <a:lnRef idx="0"/>
                <a:fillRef idx="0"/>
                <a:effectRef idx="0"/>
                <a:fontRef idx="minor"/>
              </p:style>
            </p:sp>
          </p:grpSp>
          <p:sp>
            <p:nvSpPr>
              <p:cNvPr id="2110" name="Line 47"/>
              <p:cNvSpPr/>
              <p:nvPr/>
            </p:nvSpPr>
            <p:spPr>
              <a:xfrm flipH="1">
                <a:off x="8117280" y="1311480"/>
                <a:ext cx="35640" cy="22680"/>
              </a:xfrm>
              <a:prstGeom prst="line">
                <a:avLst/>
              </a:prstGeom>
              <a:ln w="6480">
                <a:solidFill>
                  <a:schemeClr val="tx1"/>
                </a:solidFill>
                <a:round/>
              </a:ln>
            </p:spPr>
            <p:style>
              <a:lnRef idx="0"/>
              <a:fillRef idx="0"/>
              <a:effectRef idx="0"/>
              <a:fontRef idx="minor"/>
            </p:style>
          </p:sp>
          <p:grpSp>
            <p:nvGrpSpPr>
              <p:cNvPr id="2111" name="Group 48"/>
              <p:cNvGrpSpPr/>
              <p:nvPr/>
            </p:nvGrpSpPr>
            <p:grpSpPr>
              <a:xfrm>
                <a:off x="8016120" y="1287360"/>
                <a:ext cx="89280" cy="102960"/>
                <a:chOff x="8016120" y="1287360"/>
                <a:chExt cx="89280" cy="102960"/>
              </a:xfrm>
            </p:grpSpPr>
            <p:sp>
              <p:nvSpPr>
                <p:cNvPr id="2112" name="CustomShape 49"/>
                <p:cNvSpPr/>
                <p:nvPr/>
              </p:nvSpPr>
              <p:spPr>
                <a:xfrm rot="13244400">
                  <a:off x="8072280" y="1297080"/>
                  <a:ext cx="20520" cy="98280"/>
                </a:xfrm>
                <a:prstGeom prst="rect">
                  <a:avLst/>
                </a:prstGeom>
                <a:noFill/>
                <a:ln w="6480">
                  <a:solidFill>
                    <a:schemeClr val="tx1"/>
                  </a:solidFill>
                  <a:miter/>
                </a:ln>
              </p:spPr>
              <p:style>
                <a:lnRef idx="0"/>
                <a:fillRef idx="0"/>
                <a:effectRef idx="0"/>
                <a:fontRef idx="minor"/>
              </p:style>
            </p:sp>
            <p:sp>
              <p:nvSpPr>
                <p:cNvPr id="2113" name="CustomShape 50"/>
                <p:cNvSpPr/>
                <p:nvPr/>
              </p:nvSpPr>
              <p:spPr>
                <a:xfrm rot="13244400">
                  <a:off x="8032680" y="1310040"/>
                  <a:ext cx="20520" cy="58680"/>
                </a:xfrm>
                <a:prstGeom prst="rect">
                  <a:avLst/>
                </a:prstGeom>
                <a:noFill/>
                <a:ln w="6480">
                  <a:solidFill>
                    <a:schemeClr val="tx1"/>
                  </a:solidFill>
                  <a:miter/>
                </a:ln>
              </p:spPr>
              <p:style>
                <a:lnRef idx="0"/>
                <a:fillRef idx="0"/>
                <a:effectRef idx="0"/>
                <a:fontRef idx="minor"/>
              </p:style>
            </p:sp>
          </p:grpSp>
        </p:grpSp>
        <p:grpSp>
          <p:nvGrpSpPr>
            <p:cNvPr id="2114" name="Group 51"/>
            <p:cNvGrpSpPr/>
            <p:nvPr/>
          </p:nvGrpSpPr>
          <p:grpSpPr>
            <a:xfrm>
              <a:off x="8253720" y="1233000"/>
              <a:ext cx="338760" cy="290520"/>
              <a:chOff x="8253720" y="1233000"/>
              <a:chExt cx="338760" cy="290520"/>
            </a:xfrm>
          </p:grpSpPr>
          <p:sp>
            <p:nvSpPr>
              <p:cNvPr id="2115" name="Line 52"/>
              <p:cNvSpPr/>
              <p:nvPr/>
            </p:nvSpPr>
            <p:spPr>
              <a:xfrm>
                <a:off x="8430840" y="1396440"/>
                <a:ext cx="34920" cy="6840"/>
              </a:xfrm>
              <a:prstGeom prst="line">
                <a:avLst/>
              </a:prstGeom>
              <a:ln w="6480">
                <a:solidFill>
                  <a:schemeClr val="tx1"/>
                </a:solidFill>
                <a:round/>
              </a:ln>
            </p:spPr>
            <p:style>
              <a:lnRef idx="0"/>
              <a:fillRef idx="0"/>
              <a:effectRef idx="0"/>
              <a:fontRef idx="minor"/>
            </p:style>
          </p:sp>
          <p:sp>
            <p:nvSpPr>
              <p:cNvPr id="2116" name="Line 53"/>
              <p:cNvSpPr/>
              <p:nvPr/>
            </p:nvSpPr>
            <p:spPr>
              <a:xfrm>
                <a:off x="8431200" y="1377000"/>
                <a:ext cx="63000" cy="14760"/>
              </a:xfrm>
              <a:prstGeom prst="line">
                <a:avLst/>
              </a:prstGeom>
              <a:ln w="6480">
                <a:solidFill>
                  <a:schemeClr val="tx1"/>
                </a:solidFill>
                <a:round/>
              </a:ln>
            </p:spPr>
            <p:style>
              <a:lnRef idx="0"/>
              <a:fillRef idx="0"/>
              <a:effectRef idx="0"/>
              <a:fontRef idx="minor"/>
            </p:style>
          </p:sp>
          <p:sp>
            <p:nvSpPr>
              <p:cNvPr id="2117" name="Line 54"/>
              <p:cNvSpPr/>
              <p:nvPr/>
            </p:nvSpPr>
            <p:spPr>
              <a:xfrm flipH="1">
                <a:off x="8529840" y="1475280"/>
                <a:ext cx="32760" cy="13680"/>
              </a:xfrm>
              <a:prstGeom prst="line">
                <a:avLst/>
              </a:prstGeom>
              <a:ln w="6480">
                <a:solidFill>
                  <a:schemeClr val="tx1"/>
                </a:solidFill>
                <a:round/>
              </a:ln>
            </p:spPr>
            <p:style>
              <a:lnRef idx="0"/>
              <a:fillRef idx="0"/>
              <a:effectRef idx="0"/>
              <a:fontRef idx="minor"/>
            </p:style>
          </p:sp>
          <p:sp>
            <p:nvSpPr>
              <p:cNvPr id="2118" name="Line 55"/>
              <p:cNvSpPr/>
              <p:nvPr/>
            </p:nvSpPr>
            <p:spPr>
              <a:xfrm flipH="1" flipV="1">
                <a:off x="8310240" y="1420920"/>
                <a:ext cx="23760" cy="26280"/>
              </a:xfrm>
              <a:prstGeom prst="line">
                <a:avLst/>
              </a:prstGeom>
              <a:ln w="6480">
                <a:solidFill>
                  <a:schemeClr val="tx1"/>
                </a:solidFill>
                <a:round/>
              </a:ln>
            </p:spPr>
            <p:style>
              <a:lnRef idx="0"/>
              <a:fillRef idx="0"/>
              <a:effectRef idx="0"/>
              <a:fontRef idx="minor"/>
            </p:style>
          </p:sp>
          <p:sp>
            <p:nvSpPr>
              <p:cNvPr id="2119" name="CustomShape 56"/>
              <p:cNvSpPr/>
              <p:nvPr/>
            </p:nvSpPr>
            <p:spPr>
              <a:xfrm rot="11538600">
                <a:off x="8468640" y="1330200"/>
                <a:ext cx="28440" cy="83880"/>
              </a:xfrm>
              <a:prstGeom prst="rect">
                <a:avLst/>
              </a:prstGeom>
              <a:solidFill>
                <a:schemeClr val="tx1"/>
              </a:solidFill>
              <a:ln w="6480">
                <a:solidFill>
                  <a:schemeClr val="tx1"/>
                </a:solidFill>
                <a:miter/>
              </a:ln>
            </p:spPr>
            <p:style>
              <a:lnRef idx="0"/>
              <a:fillRef idx="0"/>
              <a:effectRef idx="0"/>
              <a:fontRef idx="minor"/>
            </p:style>
          </p:sp>
          <p:sp>
            <p:nvSpPr>
              <p:cNvPr id="2120" name="CustomShape 57"/>
              <p:cNvSpPr/>
              <p:nvPr/>
            </p:nvSpPr>
            <p:spPr>
              <a:xfrm rot="11538600">
                <a:off x="8490240" y="1248120"/>
                <a:ext cx="28440" cy="83880"/>
              </a:xfrm>
              <a:prstGeom prst="rect">
                <a:avLst/>
              </a:prstGeom>
              <a:solidFill>
                <a:schemeClr val="tx1"/>
              </a:solidFill>
              <a:ln w="6480">
                <a:solidFill>
                  <a:schemeClr val="tx1"/>
                </a:solidFill>
                <a:miter/>
              </a:ln>
            </p:spPr>
            <p:style>
              <a:lnRef idx="0"/>
              <a:fillRef idx="0"/>
              <a:effectRef idx="0"/>
              <a:fontRef idx="minor"/>
            </p:style>
          </p:sp>
          <p:sp>
            <p:nvSpPr>
              <p:cNvPr id="2121" name="CustomShape 58"/>
              <p:cNvSpPr/>
              <p:nvPr/>
            </p:nvSpPr>
            <p:spPr>
              <a:xfrm rot="11538600">
                <a:off x="8412480" y="1318320"/>
                <a:ext cx="28440" cy="83880"/>
              </a:xfrm>
              <a:prstGeom prst="rect">
                <a:avLst/>
              </a:prstGeom>
              <a:solidFill>
                <a:schemeClr val="tx1"/>
              </a:solidFill>
              <a:ln w="6480">
                <a:solidFill>
                  <a:schemeClr val="tx1"/>
                </a:solidFill>
                <a:miter/>
              </a:ln>
            </p:spPr>
            <p:style>
              <a:lnRef idx="0"/>
              <a:fillRef idx="0"/>
              <a:effectRef idx="0"/>
              <a:fontRef idx="minor"/>
            </p:style>
          </p:sp>
          <p:sp>
            <p:nvSpPr>
              <p:cNvPr id="2122" name="CustomShape 59"/>
              <p:cNvSpPr/>
              <p:nvPr/>
            </p:nvSpPr>
            <p:spPr>
              <a:xfrm rot="11538600">
                <a:off x="8433000" y="1235520"/>
                <a:ext cx="28440" cy="83880"/>
              </a:xfrm>
              <a:prstGeom prst="rect">
                <a:avLst/>
              </a:prstGeom>
              <a:solidFill>
                <a:schemeClr val="tx1"/>
              </a:solidFill>
              <a:ln w="6480">
                <a:solidFill>
                  <a:schemeClr val="tx1"/>
                </a:solidFill>
                <a:miter/>
              </a:ln>
            </p:spPr>
            <p:style>
              <a:lnRef idx="0"/>
              <a:fillRef idx="0"/>
              <a:effectRef idx="0"/>
              <a:fontRef idx="minor"/>
            </p:style>
          </p:sp>
          <p:sp>
            <p:nvSpPr>
              <p:cNvPr id="2123" name="Line 60"/>
              <p:cNvSpPr/>
              <p:nvPr/>
            </p:nvSpPr>
            <p:spPr>
              <a:xfrm flipH="1" flipV="1">
                <a:off x="8463600" y="1280880"/>
                <a:ext cx="27720" cy="6840"/>
              </a:xfrm>
              <a:prstGeom prst="line">
                <a:avLst/>
              </a:prstGeom>
              <a:ln w="6480">
                <a:solidFill>
                  <a:schemeClr val="tx1"/>
                </a:solidFill>
                <a:round/>
              </a:ln>
            </p:spPr>
            <p:style>
              <a:lnRef idx="0"/>
              <a:fillRef idx="0"/>
              <a:effectRef idx="0"/>
              <a:fontRef idx="minor"/>
            </p:style>
          </p:sp>
          <p:sp>
            <p:nvSpPr>
              <p:cNvPr id="2124" name="Line 61"/>
              <p:cNvSpPr/>
              <p:nvPr/>
            </p:nvSpPr>
            <p:spPr>
              <a:xfrm>
                <a:off x="8476200" y="1415520"/>
                <a:ext cx="29160" cy="38160"/>
              </a:xfrm>
              <a:prstGeom prst="line">
                <a:avLst/>
              </a:prstGeom>
              <a:ln w="6480">
                <a:solidFill>
                  <a:schemeClr val="tx1"/>
                </a:solidFill>
                <a:round/>
              </a:ln>
            </p:spPr>
            <p:style>
              <a:lnRef idx="0"/>
              <a:fillRef idx="0"/>
              <a:effectRef idx="0"/>
              <a:fontRef idx="minor"/>
            </p:style>
          </p:sp>
          <p:grpSp>
            <p:nvGrpSpPr>
              <p:cNvPr id="2125" name="Group 62"/>
              <p:cNvGrpSpPr/>
              <p:nvPr/>
            </p:nvGrpSpPr>
            <p:grpSpPr>
              <a:xfrm>
                <a:off x="8456400" y="1421640"/>
                <a:ext cx="136080" cy="101880"/>
                <a:chOff x="8456400" y="1421640"/>
                <a:chExt cx="136080" cy="101880"/>
              </a:xfrm>
            </p:grpSpPr>
            <p:sp>
              <p:nvSpPr>
                <p:cNvPr id="2126" name="CustomShape 63"/>
                <p:cNvSpPr/>
                <p:nvPr/>
              </p:nvSpPr>
              <p:spPr>
                <a:xfrm flipV="1" rot="20407200">
                  <a:off x="8499240" y="1422000"/>
                  <a:ext cx="25200" cy="109080"/>
                </a:xfrm>
                <a:prstGeom prst="rect">
                  <a:avLst/>
                </a:prstGeom>
                <a:noFill/>
                <a:ln w="6480">
                  <a:solidFill>
                    <a:schemeClr val="tx1"/>
                  </a:solidFill>
                  <a:miter/>
                </a:ln>
              </p:spPr>
              <p:style>
                <a:lnRef idx="0"/>
                <a:fillRef idx="0"/>
                <a:effectRef idx="0"/>
                <a:fontRef idx="minor"/>
              </p:style>
            </p:sp>
            <p:sp>
              <p:nvSpPr>
                <p:cNvPr id="2127" name="CustomShape 64"/>
                <p:cNvSpPr/>
                <p:nvPr/>
              </p:nvSpPr>
              <p:spPr>
                <a:xfrm flipV="1" rot="20407200">
                  <a:off x="8556480" y="1451160"/>
                  <a:ext cx="25200" cy="65160"/>
                </a:xfrm>
                <a:prstGeom prst="rect">
                  <a:avLst/>
                </a:prstGeom>
                <a:noFill/>
                <a:ln w="6480">
                  <a:solidFill>
                    <a:schemeClr val="tx1"/>
                  </a:solidFill>
                  <a:miter/>
                </a:ln>
              </p:spPr>
              <p:style>
                <a:lnRef idx="0"/>
                <a:fillRef idx="0"/>
                <a:effectRef idx="0"/>
                <a:fontRef idx="minor"/>
              </p:style>
            </p:sp>
          </p:grpSp>
          <p:sp>
            <p:nvSpPr>
              <p:cNvPr id="2128" name="Line 65"/>
              <p:cNvSpPr/>
              <p:nvPr/>
            </p:nvSpPr>
            <p:spPr>
              <a:xfrm flipH="1">
                <a:off x="8372160" y="1401120"/>
                <a:ext cx="42480" cy="21240"/>
              </a:xfrm>
              <a:prstGeom prst="line">
                <a:avLst/>
              </a:prstGeom>
              <a:ln w="6480">
                <a:solidFill>
                  <a:schemeClr val="tx1"/>
                </a:solidFill>
                <a:round/>
              </a:ln>
            </p:spPr>
            <p:style>
              <a:lnRef idx="0"/>
              <a:fillRef idx="0"/>
              <a:effectRef idx="0"/>
              <a:fontRef idx="minor"/>
            </p:style>
          </p:sp>
          <p:grpSp>
            <p:nvGrpSpPr>
              <p:cNvPr id="2129" name="Group 66"/>
              <p:cNvGrpSpPr/>
              <p:nvPr/>
            </p:nvGrpSpPr>
            <p:grpSpPr>
              <a:xfrm>
                <a:off x="8253720" y="1358640"/>
                <a:ext cx="92520" cy="119160"/>
                <a:chOff x="8253720" y="1358640"/>
                <a:chExt cx="92520" cy="119160"/>
              </a:xfrm>
            </p:grpSpPr>
            <p:sp>
              <p:nvSpPr>
                <p:cNvPr id="2130" name="CustomShape 67"/>
                <p:cNvSpPr/>
                <p:nvPr/>
              </p:nvSpPr>
              <p:spPr>
                <a:xfrm rot="13280400">
                  <a:off x="8316720" y="1375920"/>
                  <a:ext cx="23400" cy="107280"/>
                </a:xfrm>
                <a:prstGeom prst="rect">
                  <a:avLst/>
                </a:prstGeom>
                <a:noFill/>
                <a:ln w="6480">
                  <a:solidFill>
                    <a:schemeClr val="tx1"/>
                  </a:solidFill>
                  <a:miter/>
                </a:ln>
              </p:spPr>
              <p:style>
                <a:lnRef idx="0"/>
                <a:fillRef idx="0"/>
                <a:effectRef idx="0"/>
                <a:fontRef idx="minor"/>
              </p:style>
            </p:sp>
            <p:sp>
              <p:nvSpPr>
                <p:cNvPr id="2131" name="CustomShape 68"/>
                <p:cNvSpPr/>
                <p:nvPr/>
              </p:nvSpPr>
              <p:spPr>
                <a:xfrm rot="13280400">
                  <a:off x="8271720" y="1388520"/>
                  <a:ext cx="23400" cy="64080"/>
                </a:xfrm>
                <a:prstGeom prst="rect">
                  <a:avLst/>
                </a:prstGeom>
                <a:noFill/>
                <a:ln w="6480">
                  <a:solidFill>
                    <a:schemeClr val="tx1"/>
                  </a:solidFill>
                  <a:miter/>
                </a:ln>
              </p:spPr>
              <p:style>
                <a:lnRef idx="0"/>
                <a:fillRef idx="0"/>
                <a:effectRef idx="0"/>
                <a:fontRef idx="minor"/>
              </p:style>
            </p:sp>
          </p:grpSp>
        </p:grpSp>
        <p:sp>
          <p:nvSpPr>
            <p:cNvPr id="2132" name="CustomShape 69"/>
            <p:cNvSpPr/>
            <p:nvPr/>
          </p:nvSpPr>
          <p:spPr>
            <a:xfrm>
              <a:off x="8487000" y="1755000"/>
              <a:ext cx="582480" cy="136800"/>
            </a:xfrm>
            <a:prstGeom prst="rect">
              <a:avLst/>
            </a:prstGeom>
            <a:noFill/>
            <a:ln w="9360">
              <a:noFill/>
            </a:ln>
          </p:spPr>
          <p:style>
            <a:lnRef idx="0"/>
            <a:fillRef idx="0"/>
            <a:effectRef idx="0"/>
            <a:fontRef idx="minor"/>
          </p:style>
          <p:txBody>
            <a:bodyPr lIns="0" rIns="0" tIns="0" bIns="0"/>
            <a:p>
              <a:pPr>
                <a:lnSpc>
                  <a:spcPct val="100000"/>
                </a:lnSpc>
                <a:spcBef>
                  <a:spcPts val="451"/>
                </a:spcBef>
              </a:pPr>
              <a:r>
                <a:rPr b="1" lang="en-US" sz="900" spc="-1" strike="noStrike">
                  <a:solidFill>
                    <a:srgbClr val="000000"/>
                  </a:solidFill>
                  <a:latin typeface="Arial"/>
                </a:rPr>
                <a:t>Siglec-7</a:t>
              </a:r>
              <a:endParaRPr b="0" lang="en-US" sz="900" spc="-1" strike="noStrike">
                <a:latin typeface="Arial"/>
              </a:endParaRPr>
            </a:p>
          </p:txBody>
        </p:sp>
        <p:sp>
          <p:nvSpPr>
            <p:cNvPr id="2133" name="CustomShape 70"/>
            <p:cNvSpPr/>
            <p:nvPr/>
          </p:nvSpPr>
          <p:spPr>
            <a:xfrm rot="20165400">
              <a:off x="7548840" y="1480680"/>
              <a:ext cx="164880" cy="311760"/>
            </a:xfrm>
            <a:custGeom>
              <a:avLst/>
              <a:gdLst/>
              <a:ahLst/>
              <a:rect l="l" t="t" r="r" b="b"/>
              <a:pathLst>
                <a:path w="364" h="680">
                  <a:moveTo>
                    <a:pt x="159" y="317"/>
                  </a:moveTo>
                  <a:cubicBezTo>
                    <a:pt x="136" y="272"/>
                    <a:pt x="46" y="226"/>
                    <a:pt x="23" y="181"/>
                  </a:cubicBezTo>
                  <a:cubicBezTo>
                    <a:pt x="0" y="136"/>
                    <a:pt x="15" y="68"/>
                    <a:pt x="23" y="45"/>
                  </a:cubicBezTo>
                  <a:cubicBezTo>
                    <a:pt x="31" y="22"/>
                    <a:pt x="54" y="22"/>
                    <a:pt x="69" y="45"/>
                  </a:cubicBezTo>
                  <a:cubicBezTo>
                    <a:pt x="84" y="68"/>
                    <a:pt x="107" y="151"/>
                    <a:pt x="114" y="181"/>
                  </a:cubicBezTo>
                  <a:cubicBezTo>
                    <a:pt x="121" y="211"/>
                    <a:pt x="91" y="219"/>
                    <a:pt x="114" y="227"/>
                  </a:cubicBezTo>
                  <a:cubicBezTo>
                    <a:pt x="137" y="235"/>
                    <a:pt x="227" y="235"/>
                    <a:pt x="250" y="227"/>
                  </a:cubicBezTo>
                  <a:cubicBezTo>
                    <a:pt x="273" y="219"/>
                    <a:pt x="235" y="219"/>
                    <a:pt x="250" y="181"/>
                  </a:cubicBezTo>
                  <a:cubicBezTo>
                    <a:pt x="265" y="143"/>
                    <a:pt x="326" y="0"/>
                    <a:pt x="341" y="0"/>
                  </a:cubicBezTo>
                  <a:cubicBezTo>
                    <a:pt x="356" y="0"/>
                    <a:pt x="364" y="128"/>
                    <a:pt x="341" y="181"/>
                  </a:cubicBezTo>
                  <a:cubicBezTo>
                    <a:pt x="318" y="234"/>
                    <a:pt x="220" y="257"/>
                    <a:pt x="205" y="317"/>
                  </a:cubicBezTo>
                  <a:cubicBezTo>
                    <a:pt x="190" y="377"/>
                    <a:pt x="243" y="491"/>
                    <a:pt x="250" y="544"/>
                  </a:cubicBezTo>
                  <a:cubicBezTo>
                    <a:pt x="257" y="597"/>
                    <a:pt x="265" y="612"/>
                    <a:pt x="250" y="635"/>
                  </a:cubicBezTo>
                  <a:cubicBezTo>
                    <a:pt x="235" y="658"/>
                    <a:pt x="182" y="680"/>
                    <a:pt x="159" y="680"/>
                  </a:cubicBezTo>
                  <a:cubicBezTo>
                    <a:pt x="136" y="680"/>
                    <a:pt x="114" y="673"/>
                    <a:pt x="114" y="635"/>
                  </a:cubicBezTo>
                  <a:cubicBezTo>
                    <a:pt x="114" y="597"/>
                    <a:pt x="152" y="506"/>
                    <a:pt x="159" y="453"/>
                  </a:cubicBezTo>
                  <a:cubicBezTo>
                    <a:pt x="166" y="400"/>
                    <a:pt x="182" y="362"/>
                    <a:pt x="159" y="317"/>
                  </a:cubicBezTo>
                  <a:close/>
                </a:path>
              </a:pathLst>
            </a:custGeom>
            <a:solidFill>
              <a:schemeClr val="bg1"/>
            </a:solidFill>
            <a:ln w="9360">
              <a:solidFill>
                <a:schemeClr val="tx1"/>
              </a:solidFill>
              <a:round/>
            </a:ln>
          </p:spPr>
          <p:style>
            <a:lnRef idx="0"/>
            <a:fillRef idx="0"/>
            <a:effectRef idx="0"/>
            <a:fontRef idx="minor"/>
          </p:style>
        </p:sp>
        <p:sp>
          <p:nvSpPr>
            <p:cNvPr id="2134" name="CustomShape 71"/>
            <p:cNvSpPr/>
            <p:nvPr/>
          </p:nvSpPr>
          <p:spPr>
            <a:xfrm rot="388800">
              <a:off x="7698240" y="1478160"/>
              <a:ext cx="217080" cy="293760"/>
            </a:xfrm>
            <a:custGeom>
              <a:avLst/>
              <a:gdLst/>
              <a:ahLst/>
              <a:rect l="l" t="t" r="r" b="b"/>
              <a:pathLst>
                <a:path w="364" h="680">
                  <a:moveTo>
                    <a:pt x="159" y="317"/>
                  </a:moveTo>
                  <a:cubicBezTo>
                    <a:pt x="136" y="272"/>
                    <a:pt x="46" y="226"/>
                    <a:pt x="23" y="181"/>
                  </a:cubicBezTo>
                  <a:cubicBezTo>
                    <a:pt x="0" y="136"/>
                    <a:pt x="15" y="68"/>
                    <a:pt x="23" y="45"/>
                  </a:cubicBezTo>
                  <a:cubicBezTo>
                    <a:pt x="31" y="22"/>
                    <a:pt x="54" y="22"/>
                    <a:pt x="69" y="45"/>
                  </a:cubicBezTo>
                  <a:cubicBezTo>
                    <a:pt x="84" y="68"/>
                    <a:pt x="107" y="151"/>
                    <a:pt x="114" y="181"/>
                  </a:cubicBezTo>
                  <a:cubicBezTo>
                    <a:pt x="121" y="211"/>
                    <a:pt x="91" y="219"/>
                    <a:pt x="114" y="227"/>
                  </a:cubicBezTo>
                  <a:cubicBezTo>
                    <a:pt x="137" y="235"/>
                    <a:pt x="227" y="235"/>
                    <a:pt x="250" y="227"/>
                  </a:cubicBezTo>
                  <a:cubicBezTo>
                    <a:pt x="273" y="219"/>
                    <a:pt x="235" y="219"/>
                    <a:pt x="250" y="181"/>
                  </a:cubicBezTo>
                  <a:cubicBezTo>
                    <a:pt x="265" y="143"/>
                    <a:pt x="326" y="0"/>
                    <a:pt x="341" y="0"/>
                  </a:cubicBezTo>
                  <a:cubicBezTo>
                    <a:pt x="356" y="0"/>
                    <a:pt x="364" y="128"/>
                    <a:pt x="341" y="181"/>
                  </a:cubicBezTo>
                  <a:cubicBezTo>
                    <a:pt x="318" y="234"/>
                    <a:pt x="220" y="257"/>
                    <a:pt x="205" y="317"/>
                  </a:cubicBezTo>
                  <a:cubicBezTo>
                    <a:pt x="190" y="377"/>
                    <a:pt x="243" y="491"/>
                    <a:pt x="250" y="544"/>
                  </a:cubicBezTo>
                  <a:cubicBezTo>
                    <a:pt x="257" y="597"/>
                    <a:pt x="265" y="612"/>
                    <a:pt x="250" y="635"/>
                  </a:cubicBezTo>
                  <a:cubicBezTo>
                    <a:pt x="235" y="658"/>
                    <a:pt x="182" y="680"/>
                    <a:pt x="159" y="680"/>
                  </a:cubicBezTo>
                  <a:cubicBezTo>
                    <a:pt x="136" y="680"/>
                    <a:pt x="114" y="673"/>
                    <a:pt x="114" y="635"/>
                  </a:cubicBezTo>
                  <a:cubicBezTo>
                    <a:pt x="114" y="597"/>
                    <a:pt x="152" y="506"/>
                    <a:pt x="159" y="453"/>
                  </a:cubicBezTo>
                  <a:cubicBezTo>
                    <a:pt x="166" y="400"/>
                    <a:pt x="182" y="362"/>
                    <a:pt x="159" y="317"/>
                  </a:cubicBezTo>
                  <a:close/>
                </a:path>
              </a:pathLst>
            </a:custGeom>
            <a:solidFill>
              <a:schemeClr val="bg1"/>
            </a:solidFill>
            <a:ln w="9360">
              <a:solidFill>
                <a:schemeClr val="tx1"/>
              </a:solidFill>
              <a:round/>
            </a:ln>
          </p:spPr>
          <p:style>
            <a:lnRef idx="0"/>
            <a:fillRef idx="0"/>
            <a:effectRef idx="0"/>
            <a:fontRef idx="minor"/>
          </p:style>
        </p:sp>
        <p:sp>
          <p:nvSpPr>
            <p:cNvPr id="2135" name="CustomShape 72"/>
            <p:cNvSpPr/>
            <p:nvPr/>
          </p:nvSpPr>
          <p:spPr>
            <a:xfrm>
              <a:off x="6982200" y="1549800"/>
              <a:ext cx="531360" cy="273960"/>
            </a:xfrm>
            <a:prstGeom prst="rect">
              <a:avLst/>
            </a:prstGeom>
            <a:noFill/>
            <a:ln w="9360">
              <a:noFill/>
            </a:ln>
          </p:spPr>
          <p:style>
            <a:lnRef idx="0"/>
            <a:fillRef idx="0"/>
            <a:effectRef idx="0"/>
            <a:fontRef idx="minor"/>
          </p:style>
          <p:txBody>
            <a:bodyPr lIns="0" rIns="0" tIns="0" bIns="0"/>
            <a:p>
              <a:pPr algn="r">
                <a:lnSpc>
                  <a:spcPct val="100000"/>
                </a:lnSpc>
                <a:spcBef>
                  <a:spcPts val="451"/>
                </a:spcBef>
              </a:pPr>
              <a:r>
                <a:rPr b="1" lang="en-US" sz="900" spc="-1" strike="noStrike">
                  <a:solidFill>
                    <a:srgbClr val="000000"/>
                  </a:solidFill>
                  <a:latin typeface="Arial"/>
                </a:rPr>
                <a:t>GM-CSFR</a:t>
              </a:r>
              <a:endParaRPr b="0" lang="en-US" sz="900" spc="-1" strike="noStrike">
                <a:latin typeface="Arial"/>
              </a:endParaRPr>
            </a:p>
          </p:txBody>
        </p:sp>
        <p:sp>
          <p:nvSpPr>
            <p:cNvPr id="2136" name="CustomShape 73"/>
            <p:cNvSpPr/>
            <p:nvPr/>
          </p:nvSpPr>
          <p:spPr>
            <a:xfrm>
              <a:off x="6998760" y="1277640"/>
              <a:ext cx="418680" cy="273960"/>
            </a:xfrm>
            <a:prstGeom prst="rect">
              <a:avLst/>
            </a:prstGeom>
            <a:noFill/>
            <a:ln w="9360">
              <a:noFill/>
            </a:ln>
          </p:spPr>
          <p:style>
            <a:lnRef idx="0"/>
            <a:fillRef idx="0"/>
            <a:effectRef idx="0"/>
            <a:fontRef idx="minor"/>
          </p:style>
          <p:txBody>
            <a:bodyPr lIns="0" rIns="0" tIns="0" bIns="0"/>
            <a:p>
              <a:pPr algn="r">
                <a:lnSpc>
                  <a:spcPct val="100000"/>
                </a:lnSpc>
                <a:spcBef>
                  <a:spcPts val="451"/>
                </a:spcBef>
              </a:pPr>
              <a:r>
                <a:rPr b="0" lang="en-US" sz="900" spc="-1" strike="noStrike">
                  <a:solidFill>
                    <a:srgbClr val="000000"/>
                  </a:solidFill>
                  <a:latin typeface="Arial"/>
                </a:rPr>
                <a:t>GM-CSF</a:t>
              </a:r>
              <a:endParaRPr b="0" lang="en-US" sz="900" spc="-1" strike="noStrike">
                <a:latin typeface="Arial"/>
              </a:endParaRPr>
            </a:p>
          </p:txBody>
        </p:sp>
        <p:grpSp>
          <p:nvGrpSpPr>
            <p:cNvPr id="2137" name="Group 74"/>
            <p:cNvGrpSpPr/>
            <p:nvPr/>
          </p:nvGrpSpPr>
          <p:grpSpPr>
            <a:xfrm>
              <a:off x="7490520" y="1783800"/>
              <a:ext cx="404640" cy="321840"/>
              <a:chOff x="7490520" y="1783800"/>
              <a:chExt cx="404640" cy="321840"/>
            </a:xfrm>
          </p:grpSpPr>
          <p:sp>
            <p:nvSpPr>
              <p:cNvPr id="2138" name="CustomShape 75"/>
              <p:cNvSpPr/>
              <p:nvPr/>
            </p:nvSpPr>
            <p:spPr>
              <a:xfrm rot="2820600">
                <a:off x="7563240" y="1833480"/>
                <a:ext cx="141480" cy="79200"/>
              </a:xfrm>
              <a:custGeom>
                <a:avLst/>
                <a:gdLst/>
                <a:ahLst/>
                <a:rect l="l" t="t" r="r" b="b"/>
                <a:pathLst>
                  <a:path w="272" h="136">
                    <a:moveTo>
                      <a:pt x="0" y="0"/>
                    </a:moveTo>
                    <a:lnTo>
                      <a:pt x="45" y="91"/>
                    </a:lnTo>
                    <a:lnTo>
                      <a:pt x="136" y="45"/>
                    </a:lnTo>
                    <a:lnTo>
                      <a:pt x="181" y="136"/>
                    </a:lnTo>
                    <a:lnTo>
                      <a:pt x="272" y="91"/>
                    </a:lnTo>
                  </a:path>
                </a:pathLst>
              </a:custGeom>
              <a:noFill/>
              <a:ln w="38160">
                <a:solidFill>
                  <a:schemeClr val="tx1"/>
                </a:solidFill>
                <a:round/>
              </a:ln>
            </p:spPr>
            <p:style>
              <a:lnRef idx="0"/>
              <a:fillRef idx="0"/>
              <a:effectRef idx="0"/>
              <a:fontRef idx="minor"/>
            </p:style>
          </p:sp>
          <p:sp>
            <p:nvSpPr>
              <p:cNvPr id="2139" name="CustomShape 76"/>
              <p:cNvSpPr/>
              <p:nvPr/>
            </p:nvSpPr>
            <p:spPr>
              <a:xfrm rot="4168800">
                <a:off x="7581600" y="1777680"/>
                <a:ext cx="225720" cy="343440"/>
              </a:xfrm>
              <a:custGeom>
                <a:avLst/>
                <a:gdLst/>
                <a:ahLst/>
                <a:rect l="l" t="t" r="r" b="b"/>
                <a:pathLst>
                  <a:path w="363" h="409">
                    <a:moveTo>
                      <a:pt x="45" y="0"/>
                    </a:moveTo>
                    <a:lnTo>
                      <a:pt x="0" y="46"/>
                    </a:lnTo>
                    <a:lnTo>
                      <a:pt x="136" y="46"/>
                    </a:lnTo>
                    <a:lnTo>
                      <a:pt x="45" y="136"/>
                    </a:lnTo>
                    <a:lnTo>
                      <a:pt x="182" y="136"/>
                    </a:lnTo>
                    <a:lnTo>
                      <a:pt x="136" y="227"/>
                    </a:lnTo>
                    <a:lnTo>
                      <a:pt x="227" y="227"/>
                    </a:lnTo>
                    <a:lnTo>
                      <a:pt x="227" y="318"/>
                    </a:lnTo>
                    <a:lnTo>
                      <a:pt x="318" y="318"/>
                    </a:lnTo>
                    <a:lnTo>
                      <a:pt x="318" y="363"/>
                    </a:lnTo>
                    <a:lnTo>
                      <a:pt x="363" y="409"/>
                    </a:lnTo>
                  </a:path>
                </a:pathLst>
              </a:custGeom>
              <a:noFill/>
              <a:ln w="38160">
                <a:solidFill>
                  <a:schemeClr val="tx1"/>
                </a:solidFill>
                <a:round/>
                <a:tailEnd len="lg" type="stealth" w="lg"/>
              </a:ln>
            </p:spPr>
            <p:style>
              <a:lnRef idx="0"/>
              <a:fillRef idx="0"/>
              <a:effectRef idx="0"/>
              <a:fontRef idx="minor"/>
            </p:style>
          </p:sp>
        </p:grpSp>
        <p:grpSp>
          <p:nvGrpSpPr>
            <p:cNvPr id="2140" name="Group 77"/>
            <p:cNvGrpSpPr/>
            <p:nvPr/>
          </p:nvGrpSpPr>
          <p:grpSpPr>
            <a:xfrm>
              <a:off x="7933320" y="952920"/>
              <a:ext cx="358560" cy="203760"/>
              <a:chOff x="7933320" y="952920"/>
              <a:chExt cx="358560" cy="203760"/>
            </a:xfrm>
          </p:grpSpPr>
          <p:sp>
            <p:nvSpPr>
              <p:cNvPr id="2141" name="Line 78"/>
              <p:cNvSpPr/>
              <p:nvPr/>
            </p:nvSpPr>
            <p:spPr>
              <a:xfrm flipH="1">
                <a:off x="8209440" y="1069560"/>
                <a:ext cx="33120" cy="22680"/>
              </a:xfrm>
              <a:prstGeom prst="line">
                <a:avLst/>
              </a:prstGeom>
              <a:ln w="19080">
                <a:solidFill>
                  <a:schemeClr val="tx1"/>
                </a:solidFill>
                <a:round/>
              </a:ln>
            </p:spPr>
            <p:style>
              <a:lnRef idx="0"/>
              <a:fillRef idx="0"/>
              <a:effectRef idx="0"/>
              <a:fontRef idx="minor"/>
            </p:style>
          </p:sp>
          <p:sp>
            <p:nvSpPr>
              <p:cNvPr id="2142" name="Line 79"/>
              <p:cNvSpPr/>
              <p:nvPr/>
            </p:nvSpPr>
            <p:spPr>
              <a:xfrm flipH="1" flipV="1">
                <a:off x="7994880" y="1025280"/>
                <a:ext cx="22680" cy="31680"/>
              </a:xfrm>
              <a:prstGeom prst="line">
                <a:avLst/>
              </a:prstGeom>
              <a:ln w="19080">
                <a:solidFill>
                  <a:schemeClr val="tx1"/>
                </a:solidFill>
                <a:round/>
              </a:ln>
            </p:spPr>
            <p:style>
              <a:lnRef idx="0"/>
              <a:fillRef idx="0"/>
              <a:effectRef idx="0"/>
              <a:fontRef idx="minor"/>
            </p:style>
          </p:sp>
          <p:sp>
            <p:nvSpPr>
              <p:cNvPr id="2143" name="CustomShape 80"/>
              <p:cNvSpPr/>
              <p:nvPr/>
            </p:nvSpPr>
            <p:spPr>
              <a:xfrm rot="11264400">
                <a:off x="8143200" y="961920"/>
                <a:ext cx="27360" cy="32400"/>
              </a:xfrm>
              <a:prstGeom prst="rect">
                <a:avLst/>
              </a:prstGeom>
              <a:solidFill>
                <a:schemeClr val="tx1"/>
              </a:solidFill>
              <a:ln w="19080">
                <a:solidFill>
                  <a:schemeClr val="tx1"/>
                </a:solidFill>
                <a:miter/>
              </a:ln>
            </p:spPr>
            <p:style>
              <a:lnRef idx="0"/>
              <a:fillRef idx="0"/>
              <a:effectRef idx="0"/>
              <a:fontRef idx="minor"/>
            </p:style>
          </p:sp>
          <p:sp>
            <p:nvSpPr>
              <p:cNvPr id="2144" name="CustomShape 81"/>
              <p:cNvSpPr/>
              <p:nvPr/>
            </p:nvSpPr>
            <p:spPr>
              <a:xfrm rot="11264400">
                <a:off x="8089560" y="954720"/>
                <a:ext cx="27360" cy="32400"/>
              </a:xfrm>
              <a:prstGeom prst="rect">
                <a:avLst/>
              </a:prstGeom>
              <a:solidFill>
                <a:schemeClr val="tx1"/>
              </a:solidFill>
              <a:ln w="19080">
                <a:solidFill>
                  <a:schemeClr val="tx1"/>
                </a:solidFill>
                <a:miter/>
              </a:ln>
            </p:spPr>
            <p:style>
              <a:lnRef idx="0"/>
              <a:fillRef idx="0"/>
              <a:effectRef idx="0"/>
              <a:fontRef idx="minor"/>
            </p:style>
          </p:sp>
          <p:sp>
            <p:nvSpPr>
              <p:cNvPr id="2145" name="Line 82"/>
              <p:cNvSpPr/>
              <p:nvPr/>
            </p:nvSpPr>
            <p:spPr>
              <a:xfrm flipH="1" flipV="1">
                <a:off x="8114040" y="982800"/>
                <a:ext cx="27360" cy="4320"/>
              </a:xfrm>
              <a:prstGeom prst="line">
                <a:avLst/>
              </a:prstGeom>
              <a:ln w="19080">
                <a:solidFill>
                  <a:schemeClr val="tx1"/>
                </a:solidFill>
                <a:round/>
              </a:ln>
            </p:spPr>
            <p:style>
              <a:lnRef idx="0"/>
              <a:fillRef idx="0"/>
              <a:effectRef idx="0"/>
              <a:fontRef idx="minor"/>
            </p:style>
          </p:sp>
          <p:sp>
            <p:nvSpPr>
              <p:cNvPr id="2146" name="Line 83"/>
              <p:cNvSpPr/>
              <p:nvPr/>
            </p:nvSpPr>
            <p:spPr>
              <a:xfrm flipH="1" flipV="1">
                <a:off x="8116560" y="961200"/>
                <a:ext cx="27360" cy="4320"/>
              </a:xfrm>
              <a:prstGeom prst="line">
                <a:avLst/>
              </a:prstGeom>
              <a:ln w="19080">
                <a:solidFill>
                  <a:schemeClr val="tx1"/>
                </a:solidFill>
                <a:round/>
              </a:ln>
            </p:spPr>
            <p:style>
              <a:lnRef idx="0"/>
              <a:fillRef idx="0"/>
              <a:effectRef idx="0"/>
              <a:fontRef idx="minor"/>
            </p:style>
          </p:sp>
          <p:sp>
            <p:nvSpPr>
              <p:cNvPr id="2147" name="Line 84"/>
              <p:cNvSpPr/>
              <p:nvPr/>
            </p:nvSpPr>
            <p:spPr>
              <a:xfrm>
                <a:off x="8159760" y="997920"/>
                <a:ext cx="27000" cy="48240"/>
              </a:xfrm>
              <a:prstGeom prst="line">
                <a:avLst/>
              </a:prstGeom>
              <a:ln w="19080">
                <a:solidFill>
                  <a:schemeClr val="tx1"/>
                </a:solidFill>
                <a:round/>
              </a:ln>
            </p:spPr>
            <p:style>
              <a:lnRef idx="0"/>
              <a:fillRef idx="0"/>
              <a:effectRef idx="0"/>
              <a:fontRef idx="minor"/>
            </p:style>
          </p:sp>
          <p:grpSp>
            <p:nvGrpSpPr>
              <p:cNvPr id="2148" name="Group 85"/>
              <p:cNvGrpSpPr/>
              <p:nvPr/>
            </p:nvGrpSpPr>
            <p:grpSpPr>
              <a:xfrm>
                <a:off x="8174880" y="1021320"/>
                <a:ext cx="117000" cy="134640"/>
                <a:chOff x="8174880" y="1021320"/>
                <a:chExt cx="117000" cy="134640"/>
              </a:xfrm>
            </p:grpSpPr>
            <p:sp>
              <p:nvSpPr>
                <p:cNvPr id="2149" name="CustomShape 86"/>
                <p:cNvSpPr/>
                <p:nvPr/>
              </p:nvSpPr>
              <p:spPr>
                <a:xfrm flipV="1" rot="19708800">
                  <a:off x="8196120" y="1018440"/>
                  <a:ext cx="27360" cy="132840"/>
                </a:xfrm>
                <a:prstGeom prst="rect">
                  <a:avLst/>
                </a:prstGeom>
                <a:noFill/>
                <a:ln w="19080">
                  <a:solidFill>
                    <a:schemeClr val="tx1"/>
                  </a:solidFill>
                  <a:miter/>
                </a:ln>
              </p:spPr>
              <p:style>
                <a:lnRef idx="0"/>
                <a:fillRef idx="0"/>
                <a:effectRef idx="0"/>
                <a:fontRef idx="minor"/>
              </p:style>
            </p:sp>
            <p:sp>
              <p:nvSpPr>
                <p:cNvPr id="2150" name="CustomShape 87"/>
                <p:cNvSpPr/>
                <p:nvPr/>
              </p:nvSpPr>
              <p:spPr>
                <a:xfrm flipV="1" rot="19708800">
                  <a:off x="8245440" y="1045800"/>
                  <a:ext cx="27360" cy="79560"/>
                </a:xfrm>
                <a:prstGeom prst="rect">
                  <a:avLst/>
                </a:prstGeom>
                <a:noFill/>
                <a:ln w="19080">
                  <a:solidFill>
                    <a:schemeClr val="tx1"/>
                  </a:solidFill>
                  <a:miter/>
                </a:ln>
              </p:spPr>
              <p:style>
                <a:lnRef idx="0"/>
                <a:fillRef idx="0"/>
                <a:effectRef idx="0"/>
                <a:fontRef idx="minor"/>
              </p:style>
            </p:sp>
          </p:grpSp>
          <p:sp>
            <p:nvSpPr>
              <p:cNvPr id="2151" name="Line 88"/>
              <p:cNvSpPr/>
              <p:nvPr/>
            </p:nvSpPr>
            <p:spPr>
              <a:xfrm flipH="1">
                <a:off x="8056080" y="987480"/>
                <a:ext cx="42840" cy="33840"/>
              </a:xfrm>
              <a:prstGeom prst="line">
                <a:avLst/>
              </a:prstGeom>
              <a:ln w="19080">
                <a:solidFill>
                  <a:schemeClr val="tx1"/>
                </a:solidFill>
                <a:round/>
              </a:ln>
            </p:spPr>
            <p:style>
              <a:lnRef idx="0"/>
              <a:fillRef idx="0"/>
              <a:effectRef idx="0"/>
              <a:fontRef idx="minor"/>
            </p:style>
          </p:sp>
          <p:grpSp>
            <p:nvGrpSpPr>
              <p:cNvPr id="2152" name="Group 89"/>
              <p:cNvGrpSpPr/>
              <p:nvPr/>
            </p:nvGrpSpPr>
            <p:grpSpPr>
              <a:xfrm>
                <a:off x="7939800" y="995040"/>
                <a:ext cx="141840" cy="106920"/>
                <a:chOff x="7939800" y="995040"/>
                <a:chExt cx="141840" cy="106920"/>
              </a:xfrm>
            </p:grpSpPr>
            <p:sp>
              <p:nvSpPr>
                <p:cNvPr id="2153" name="CustomShape 90"/>
                <p:cNvSpPr/>
                <p:nvPr/>
              </p:nvSpPr>
              <p:spPr>
                <a:xfrm rot="13665600">
                  <a:off x="8012880" y="983160"/>
                  <a:ext cx="24840" cy="131040"/>
                </a:xfrm>
                <a:prstGeom prst="rect">
                  <a:avLst/>
                </a:prstGeom>
                <a:noFill/>
                <a:ln w="19080">
                  <a:solidFill>
                    <a:schemeClr val="tx1"/>
                  </a:solidFill>
                  <a:miter/>
                </a:ln>
              </p:spPr>
              <p:style>
                <a:lnRef idx="0"/>
                <a:fillRef idx="0"/>
                <a:effectRef idx="0"/>
                <a:fontRef idx="minor"/>
              </p:style>
            </p:sp>
            <p:sp>
              <p:nvSpPr>
                <p:cNvPr id="2154" name="CustomShape 91"/>
                <p:cNvSpPr/>
                <p:nvPr/>
              </p:nvSpPr>
              <p:spPr>
                <a:xfrm rot="13665600">
                  <a:off x="7964640" y="997560"/>
                  <a:ext cx="24840" cy="78480"/>
                </a:xfrm>
                <a:prstGeom prst="rect">
                  <a:avLst/>
                </a:prstGeom>
                <a:noFill/>
                <a:ln w="19080">
                  <a:solidFill>
                    <a:schemeClr val="tx1"/>
                  </a:solidFill>
                  <a:miter/>
                </a:ln>
              </p:spPr>
              <p:style>
                <a:lnRef idx="0"/>
                <a:fillRef idx="0"/>
                <a:effectRef idx="0"/>
                <a:fontRef idx="minor"/>
              </p:style>
            </p:sp>
          </p:grpSp>
          <p:sp>
            <p:nvSpPr>
              <p:cNvPr id="2155" name="CustomShape 92"/>
              <p:cNvSpPr/>
              <p:nvPr/>
            </p:nvSpPr>
            <p:spPr>
              <a:xfrm rot="11062200">
                <a:off x="8225280" y="1097280"/>
                <a:ext cx="55440" cy="57240"/>
              </a:xfrm>
              <a:prstGeom prst="ellipse">
                <a:avLst/>
              </a:prstGeom>
              <a:solidFill>
                <a:schemeClr val="tx1"/>
              </a:solidFill>
              <a:ln w="19080">
                <a:solidFill>
                  <a:schemeClr val="tx1"/>
                </a:solidFill>
                <a:round/>
              </a:ln>
            </p:spPr>
            <p:style>
              <a:lnRef idx="0"/>
              <a:fillRef idx="0"/>
              <a:effectRef idx="0"/>
              <a:fontRef idx="minor"/>
            </p:style>
          </p:sp>
          <p:sp>
            <p:nvSpPr>
              <p:cNvPr id="2156" name="CustomShape 93"/>
              <p:cNvSpPr/>
              <p:nvPr/>
            </p:nvSpPr>
            <p:spPr>
              <a:xfrm rot="11062200">
                <a:off x="7935480" y="1051560"/>
                <a:ext cx="55440" cy="57240"/>
              </a:xfrm>
              <a:prstGeom prst="ellipse">
                <a:avLst/>
              </a:prstGeom>
              <a:solidFill>
                <a:schemeClr val="tx1"/>
              </a:solidFill>
              <a:ln w="19080">
                <a:solidFill>
                  <a:schemeClr val="tx1"/>
                </a:solidFill>
                <a:round/>
              </a:ln>
            </p:spPr>
            <p:style>
              <a:lnRef idx="0"/>
              <a:fillRef idx="0"/>
              <a:effectRef idx="0"/>
              <a:fontRef idx="minor"/>
            </p:style>
          </p:sp>
        </p:grpSp>
        <p:grpSp>
          <p:nvGrpSpPr>
            <p:cNvPr id="2157" name="Group 94"/>
            <p:cNvGrpSpPr/>
            <p:nvPr/>
          </p:nvGrpSpPr>
          <p:grpSpPr>
            <a:xfrm>
              <a:off x="7624080" y="905760"/>
              <a:ext cx="308520" cy="190440"/>
              <a:chOff x="7624080" y="905760"/>
              <a:chExt cx="308520" cy="190440"/>
            </a:xfrm>
          </p:grpSpPr>
          <p:sp>
            <p:nvSpPr>
              <p:cNvPr id="2158" name="Line 95"/>
              <p:cNvSpPr/>
              <p:nvPr/>
            </p:nvSpPr>
            <p:spPr>
              <a:xfrm flipH="1">
                <a:off x="7863120" y="1018080"/>
                <a:ext cx="30240" cy="17280"/>
              </a:xfrm>
              <a:prstGeom prst="line">
                <a:avLst/>
              </a:prstGeom>
              <a:ln w="19080">
                <a:solidFill>
                  <a:schemeClr val="tx1"/>
                </a:solidFill>
                <a:round/>
              </a:ln>
            </p:spPr>
            <p:style>
              <a:lnRef idx="0"/>
              <a:fillRef idx="0"/>
              <a:effectRef idx="0"/>
              <a:fontRef idx="minor"/>
            </p:style>
          </p:sp>
          <p:sp>
            <p:nvSpPr>
              <p:cNvPr id="2159" name="Line 96"/>
              <p:cNvSpPr/>
              <p:nvPr/>
            </p:nvSpPr>
            <p:spPr>
              <a:xfrm flipH="1" flipV="1">
                <a:off x="7683480" y="960840"/>
                <a:ext cx="16920" cy="29160"/>
              </a:xfrm>
              <a:prstGeom prst="line">
                <a:avLst/>
              </a:prstGeom>
              <a:ln w="19080">
                <a:solidFill>
                  <a:schemeClr val="tx1"/>
                </a:solidFill>
                <a:round/>
              </a:ln>
            </p:spPr>
            <p:style>
              <a:lnRef idx="0"/>
              <a:fillRef idx="0"/>
              <a:effectRef idx="0"/>
              <a:fontRef idx="minor"/>
            </p:style>
          </p:sp>
          <p:sp>
            <p:nvSpPr>
              <p:cNvPr id="2160" name="CustomShape 97"/>
              <p:cNvSpPr/>
              <p:nvPr/>
            </p:nvSpPr>
            <p:spPr>
              <a:xfrm rot="11574600">
                <a:off x="7814880" y="918360"/>
                <a:ext cx="23760" cy="28080"/>
              </a:xfrm>
              <a:prstGeom prst="rect">
                <a:avLst/>
              </a:prstGeom>
              <a:solidFill>
                <a:schemeClr val="tx1"/>
              </a:solidFill>
              <a:ln w="19080">
                <a:solidFill>
                  <a:schemeClr val="tx1"/>
                </a:solidFill>
                <a:miter/>
              </a:ln>
            </p:spPr>
            <p:style>
              <a:lnRef idx="0"/>
              <a:fillRef idx="0"/>
              <a:effectRef idx="0"/>
              <a:fontRef idx="minor"/>
            </p:style>
          </p:sp>
          <p:sp>
            <p:nvSpPr>
              <p:cNvPr id="2161" name="CustomShape 98"/>
              <p:cNvSpPr/>
              <p:nvPr/>
            </p:nvSpPr>
            <p:spPr>
              <a:xfrm rot="11574600">
                <a:off x="7769160" y="907920"/>
                <a:ext cx="23760" cy="28080"/>
              </a:xfrm>
              <a:prstGeom prst="rect">
                <a:avLst/>
              </a:prstGeom>
              <a:solidFill>
                <a:schemeClr val="tx1"/>
              </a:solidFill>
              <a:ln w="19080">
                <a:solidFill>
                  <a:schemeClr val="tx1"/>
                </a:solidFill>
                <a:miter/>
              </a:ln>
            </p:spPr>
            <p:style>
              <a:lnRef idx="0"/>
              <a:fillRef idx="0"/>
              <a:effectRef idx="0"/>
              <a:fontRef idx="minor"/>
            </p:style>
          </p:sp>
          <p:sp>
            <p:nvSpPr>
              <p:cNvPr id="2162" name="Line 99"/>
              <p:cNvSpPr/>
              <p:nvPr/>
            </p:nvSpPr>
            <p:spPr>
              <a:xfrm flipH="1" flipV="1">
                <a:off x="7789680" y="933120"/>
                <a:ext cx="23400" cy="6120"/>
              </a:xfrm>
              <a:prstGeom prst="line">
                <a:avLst/>
              </a:prstGeom>
              <a:ln w="19080">
                <a:solidFill>
                  <a:schemeClr val="tx1"/>
                </a:solidFill>
                <a:round/>
              </a:ln>
            </p:spPr>
            <p:style>
              <a:lnRef idx="0"/>
              <a:fillRef idx="0"/>
              <a:effectRef idx="0"/>
              <a:fontRef idx="minor"/>
            </p:style>
          </p:sp>
          <p:sp>
            <p:nvSpPr>
              <p:cNvPr id="2163" name="Line 100"/>
              <p:cNvSpPr/>
              <p:nvPr/>
            </p:nvSpPr>
            <p:spPr>
              <a:xfrm flipH="1" flipV="1">
                <a:off x="7793640" y="914760"/>
                <a:ext cx="23400" cy="5760"/>
              </a:xfrm>
              <a:prstGeom prst="line">
                <a:avLst/>
              </a:prstGeom>
              <a:ln w="19080">
                <a:solidFill>
                  <a:schemeClr val="tx1"/>
                </a:solidFill>
                <a:round/>
              </a:ln>
            </p:spPr>
            <p:style>
              <a:lnRef idx="0"/>
              <a:fillRef idx="0"/>
              <a:effectRef idx="0"/>
              <a:fontRef idx="minor"/>
            </p:style>
          </p:sp>
          <p:sp>
            <p:nvSpPr>
              <p:cNvPr id="2164" name="Line 101"/>
              <p:cNvSpPr/>
              <p:nvPr/>
            </p:nvSpPr>
            <p:spPr>
              <a:xfrm>
                <a:off x="7827840" y="949680"/>
                <a:ext cx="19440" cy="43920"/>
              </a:xfrm>
              <a:prstGeom prst="line">
                <a:avLst/>
              </a:prstGeom>
              <a:ln w="19080">
                <a:solidFill>
                  <a:schemeClr val="tx1"/>
                </a:solidFill>
                <a:round/>
              </a:ln>
            </p:spPr>
            <p:style>
              <a:lnRef idx="0"/>
              <a:fillRef idx="0"/>
              <a:effectRef idx="0"/>
              <a:fontRef idx="minor"/>
            </p:style>
          </p:sp>
          <p:grpSp>
            <p:nvGrpSpPr>
              <p:cNvPr id="2165" name="Group 102"/>
              <p:cNvGrpSpPr/>
              <p:nvPr/>
            </p:nvGrpSpPr>
            <p:grpSpPr>
              <a:xfrm>
                <a:off x="7839000" y="972360"/>
                <a:ext cx="93600" cy="118800"/>
                <a:chOff x="7839000" y="972360"/>
                <a:chExt cx="93600" cy="118800"/>
              </a:xfrm>
            </p:grpSpPr>
            <p:sp>
              <p:nvSpPr>
                <p:cNvPr id="2166" name="CustomShape 103"/>
                <p:cNvSpPr/>
                <p:nvPr/>
              </p:nvSpPr>
              <p:spPr>
                <a:xfrm flipV="1" rot="20016000">
                  <a:off x="7853040" y="971640"/>
                  <a:ext cx="23760" cy="115200"/>
                </a:xfrm>
                <a:prstGeom prst="rect">
                  <a:avLst/>
                </a:prstGeom>
                <a:noFill/>
                <a:ln w="19080">
                  <a:solidFill>
                    <a:schemeClr val="tx1"/>
                  </a:solidFill>
                  <a:miter/>
                </a:ln>
              </p:spPr>
              <p:style>
                <a:lnRef idx="0"/>
                <a:fillRef idx="0"/>
                <a:effectRef idx="0"/>
                <a:fontRef idx="minor"/>
              </p:style>
            </p:sp>
            <p:sp>
              <p:nvSpPr>
                <p:cNvPr id="2167" name="CustomShape 104"/>
                <p:cNvSpPr/>
                <p:nvPr/>
              </p:nvSpPr>
              <p:spPr>
                <a:xfrm flipV="1" rot="20016000">
                  <a:off x="7894800" y="998280"/>
                  <a:ext cx="23760" cy="68760"/>
                </a:xfrm>
                <a:prstGeom prst="rect">
                  <a:avLst/>
                </a:prstGeom>
                <a:noFill/>
                <a:ln w="19080">
                  <a:solidFill>
                    <a:schemeClr val="tx1"/>
                  </a:solidFill>
                  <a:miter/>
                </a:ln>
              </p:spPr>
              <p:style>
                <a:lnRef idx="0"/>
                <a:fillRef idx="0"/>
                <a:effectRef idx="0"/>
                <a:fontRef idx="minor"/>
              </p:style>
            </p:sp>
          </p:grpSp>
          <p:sp>
            <p:nvSpPr>
              <p:cNvPr id="2168" name="Line 105"/>
              <p:cNvSpPr/>
              <p:nvPr/>
            </p:nvSpPr>
            <p:spPr>
              <a:xfrm flipH="1">
                <a:off x="7736760" y="936000"/>
                <a:ext cx="39240" cy="25920"/>
              </a:xfrm>
              <a:prstGeom prst="line">
                <a:avLst/>
              </a:prstGeom>
              <a:ln w="19080">
                <a:solidFill>
                  <a:schemeClr val="tx1"/>
                </a:solidFill>
                <a:round/>
              </a:ln>
            </p:spPr>
            <p:style>
              <a:lnRef idx="0"/>
              <a:fillRef idx="0"/>
              <a:effectRef idx="0"/>
              <a:fontRef idx="minor"/>
            </p:style>
          </p:sp>
          <p:grpSp>
            <p:nvGrpSpPr>
              <p:cNvPr id="2169" name="Group 106"/>
              <p:cNvGrpSpPr/>
              <p:nvPr/>
            </p:nvGrpSpPr>
            <p:grpSpPr>
              <a:xfrm>
                <a:off x="7633440" y="940320"/>
                <a:ext cx="126720" cy="85680"/>
                <a:chOff x="7633440" y="940320"/>
                <a:chExt cx="126720" cy="85680"/>
              </a:xfrm>
            </p:grpSpPr>
            <p:sp>
              <p:nvSpPr>
                <p:cNvPr id="2170" name="CustomShape 107"/>
                <p:cNvSpPr/>
                <p:nvPr/>
              </p:nvSpPr>
              <p:spPr>
                <a:xfrm rot="13989000">
                  <a:off x="7697160" y="926280"/>
                  <a:ext cx="21600" cy="113760"/>
                </a:xfrm>
                <a:prstGeom prst="rect">
                  <a:avLst/>
                </a:prstGeom>
                <a:noFill/>
                <a:ln w="19080">
                  <a:solidFill>
                    <a:schemeClr val="tx1"/>
                  </a:solidFill>
                  <a:miter/>
                </a:ln>
              </p:spPr>
              <p:style>
                <a:lnRef idx="0"/>
                <a:fillRef idx="0"/>
                <a:effectRef idx="0"/>
                <a:fontRef idx="minor"/>
              </p:style>
            </p:sp>
            <p:sp>
              <p:nvSpPr>
                <p:cNvPr id="2171" name="CustomShape 108"/>
                <p:cNvSpPr/>
                <p:nvPr/>
              </p:nvSpPr>
              <p:spPr>
                <a:xfrm rot="13989000">
                  <a:off x="7656120" y="935280"/>
                  <a:ext cx="21600" cy="68040"/>
                </a:xfrm>
                <a:prstGeom prst="rect">
                  <a:avLst/>
                </a:prstGeom>
                <a:noFill/>
                <a:ln w="19080">
                  <a:solidFill>
                    <a:schemeClr val="tx1"/>
                  </a:solidFill>
                  <a:miter/>
                </a:ln>
              </p:spPr>
              <p:style>
                <a:lnRef idx="0"/>
                <a:fillRef idx="0"/>
                <a:effectRef idx="0"/>
                <a:fontRef idx="minor"/>
              </p:style>
            </p:sp>
          </p:grpSp>
          <p:sp>
            <p:nvSpPr>
              <p:cNvPr id="2172" name="CustomShape 109"/>
              <p:cNvSpPr/>
              <p:nvPr/>
            </p:nvSpPr>
            <p:spPr>
              <a:xfrm rot="11371200">
                <a:off x="7873560" y="1042920"/>
                <a:ext cx="47880" cy="49320"/>
              </a:xfrm>
              <a:prstGeom prst="ellipse">
                <a:avLst/>
              </a:prstGeom>
              <a:solidFill>
                <a:schemeClr val="tx1"/>
              </a:solidFill>
              <a:ln w="19080">
                <a:solidFill>
                  <a:schemeClr val="tx1"/>
                </a:solidFill>
                <a:round/>
              </a:ln>
            </p:spPr>
            <p:style>
              <a:lnRef idx="0"/>
              <a:fillRef idx="0"/>
              <a:effectRef idx="0"/>
              <a:fontRef idx="minor"/>
            </p:style>
          </p:sp>
          <p:sp>
            <p:nvSpPr>
              <p:cNvPr id="2173" name="CustomShape 110"/>
              <p:cNvSpPr/>
              <p:nvPr/>
            </p:nvSpPr>
            <p:spPr>
              <a:xfrm rot="11371200">
                <a:off x="7627680" y="981000"/>
                <a:ext cx="47880" cy="49320"/>
              </a:xfrm>
              <a:prstGeom prst="ellipse">
                <a:avLst/>
              </a:prstGeom>
              <a:solidFill>
                <a:schemeClr val="tx1"/>
              </a:solidFill>
              <a:ln w="19080">
                <a:solidFill>
                  <a:schemeClr val="tx1"/>
                </a:solidFill>
                <a:round/>
              </a:ln>
            </p:spPr>
            <p:style>
              <a:lnRef idx="0"/>
              <a:fillRef idx="0"/>
              <a:effectRef idx="0"/>
              <a:fontRef idx="minor"/>
            </p:style>
          </p:sp>
        </p:grpSp>
        <p:grpSp>
          <p:nvGrpSpPr>
            <p:cNvPr id="2174" name="Group 111"/>
            <p:cNvGrpSpPr/>
            <p:nvPr/>
          </p:nvGrpSpPr>
          <p:grpSpPr>
            <a:xfrm>
              <a:off x="8286480" y="1044360"/>
              <a:ext cx="288720" cy="187920"/>
              <a:chOff x="8286480" y="1044360"/>
              <a:chExt cx="288720" cy="187920"/>
            </a:xfrm>
          </p:grpSpPr>
          <p:sp>
            <p:nvSpPr>
              <p:cNvPr id="2175" name="Line 112"/>
              <p:cNvSpPr/>
              <p:nvPr/>
            </p:nvSpPr>
            <p:spPr>
              <a:xfrm flipH="1">
                <a:off x="8512920" y="1157760"/>
                <a:ext cx="29160" cy="13320"/>
              </a:xfrm>
              <a:prstGeom prst="line">
                <a:avLst/>
              </a:prstGeom>
              <a:ln w="19080">
                <a:solidFill>
                  <a:schemeClr val="tx1"/>
                </a:solidFill>
                <a:round/>
              </a:ln>
            </p:spPr>
            <p:style>
              <a:lnRef idx="0"/>
              <a:fillRef idx="0"/>
              <a:effectRef idx="0"/>
              <a:fontRef idx="minor"/>
            </p:style>
          </p:sp>
          <p:sp>
            <p:nvSpPr>
              <p:cNvPr id="2176" name="Line 113"/>
              <p:cNvSpPr/>
              <p:nvPr/>
            </p:nvSpPr>
            <p:spPr>
              <a:xfrm flipH="1" flipV="1">
                <a:off x="8344440" y="1086840"/>
                <a:ext cx="15480" cy="28440"/>
              </a:xfrm>
              <a:prstGeom prst="line">
                <a:avLst/>
              </a:prstGeom>
              <a:ln w="19080">
                <a:solidFill>
                  <a:schemeClr val="tx1"/>
                </a:solidFill>
                <a:round/>
              </a:ln>
            </p:spPr>
            <p:style>
              <a:lnRef idx="0"/>
              <a:fillRef idx="0"/>
              <a:effectRef idx="0"/>
              <a:fontRef idx="minor"/>
            </p:style>
          </p:sp>
          <p:sp>
            <p:nvSpPr>
              <p:cNvPr id="2177" name="CustomShape 114"/>
              <p:cNvSpPr/>
              <p:nvPr/>
            </p:nvSpPr>
            <p:spPr>
              <a:xfrm rot="11851800">
                <a:off x="8470440" y="1060200"/>
                <a:ext cx="22680" cy="25560"/>
              </a:xfrm>
              <a:prstGeom prst="rect">
                <a:avLst/>
              </a:prstGeom>
              <a:solidFill>
                <a:schemeClr val="tx1"/>
              </a:solidFill>
              <a:ln w="19080">
                <a:solidFill>
                  <a:schemeClr val="tx1"/>
                </a:solidFill>
                <a:miter/>
              </a:ln>
            </p:spPr>
            <p:style>
              <a:lnRef idx="0"/>
              <a:fillRef idx="0"/>
              <a:effectRef idx="0"/>
              <a:fontRef idx="minor"/>
            </p:style>
          </p:sp>
          <p:sp>
            <p:nvSpPr>
              <p:cNvPr id="2178" name="CustomShape 115"/>
              <p:cNvSpPr/>
              <p:nvPr/>
            </p:nvSpPr>
            <p:spPr>
              <a:xfrm rot="11851800">
                <a:off x="8427600" y="1046880"/>
                <a:ext cx="22680" cy="25560"/>
              </a:xfrm>
              <a:prstGeom prst="rect">
                <a:avLst/>
              </a:prstGeom>
              <a:solidFill>
                <a:schemeClr val="tx1"/>
              </a:solidFill>
              <a:ln w="19080">
                <a:solidFill>
                  <a:schemeClr val="tx1"/>
                </a:solidFill>
                <a:miter/>
              </a:ln>
            </p:spPr>
            <p:style>
              <a:lnRef idx="0"/>
              <a:fillRef idx="0"/>
              <a:effectRef idx="0"/>
              <a:fontRef idx="minor"/>
            </p:style>
          </p:sp>
          <p:sp>
            <p:nvSpPr>
              <p:cNvPr id="2179" name="Line 116"/>
              <p:cNvSpPr/>
              <p:nvPr/>
            </p:nvSpPr>
            <p:spPr>
              <a:xfrm flipH="1" flipV="1">
                <a:off x="8445960" y="1070280"/>
                <a:ext cx="21960" cy="7200"/>
              </a:xfrm>
              <a:prstGeom prst="line">
                <a:avLst/>
              </a:prstGeom>
              <a:ln w="19080">
                <a:solidFill>
                  <a:schemeClr val="tx1"/>
                </a:solidFill>
                <a:round/>
              </a:ln>
            </p:spPr>
            <p:style>
              <a:lnRef idx="0"/>
              <a:fillRef idx="0"/>
              <a:effectRef idx="0"/>
              <a:fontRef idx="minor"/>
            </p:style>
          </p:sp>
          <p:sp>
            <p:nvSpPr>
              <p:cNvPr id="2180" name="Line 117"/>
              <p:cNvSpPr/>
              <p:nvPr/>
            </p:nvSpPr>
            <p:spPr>
              <a:xfrm flipH="1" flipV="1">
                <a:off x="8450280" y="1053360"/>
                <a:ext cx="21960" cy="7560"/>
              </a:xfrm>
              <a:prstGeom prst="line">
                <a:avLst/>
              </a:prstGeom>
              <a:ln w="19080">
                <a:solidFill>
                  <a:schemeClr val="tx1"/>
                </a:solidFill>
                <a:round/>
              </a:ln>
            </p:spPr>
            <p:style>
              <a:lnRef idx="0"/>
              <a:fillRef idx="0"/>
              <a:effectRef idx="0"/>
              <a:fontRef idx="minor"/>
            </p:style>
          </p:sp>
          <p:sp>
            <p:nvSpPr>
              <p:cNvPr id="2181" name="Line 118"/>
              <p:cNvSpPr/>
              <p:nvPr/>
            </p:nvSpPr>
            <p:spPr>
              <a:xfrm>
                <a:off x="8481600" y="1089000"/>
                <a:ext cx="17280" cy="42120"/>
              </a:xfrm>
              <a:prstGeom prst="line">
                <a:avLst/>
              </a:prstGeom>
              <a:ln w="19080">
                <a:solidFill>
                  <a:schemeClr val="tx1"/>
                </a:solidFill>
                <a:round/>
              </a:ln>
            </p:spPr>
            <p:style>
              <a:lnRef idx="0"/>
              <a:fillRef idx="0"/>
              <a:effectRef idx="0"/>
              <a:fontRef idx="minor"/>
            </p:style>
          </p:sp>
          <p:grpSp>
            <p:nvGrpSpPr>
              <p:cNvPr id="2182" name="Group 119"/>
              <p:cNvGrpSpPr/>
              <p:nvPr/>
            </p:nvGrpSpPr>
            <p:grpSpPr>
              <a:xfrm>
                <a:off x="8485560" y="1108440"/>
                <a:ext cx="89280" cy="111600"/>
                <a:chOff x="8485560" y="1108440"/>
                <a:chExt cx="89280" cy="111600"/>
              </a:xfrm>
            </p:grpSpPr>
            <p:sp>
              <p:nvSpPr>
                <p:cNvPr id="2183" name="CustomShape 120"/>
                <p:cNvSpPr/>
                <p:nvPr/>
              </p:nvSpPr>
              <p:spPr>
                <a:xfrm flipV="1" rot="20320800">
                  <a:off x="8501040" y="1108440"/>
                  <a:ext cx="21960" cy="109800"/>
                </a:xfrm>
                <a:prstGeom prst="rect">
                  <a:avLst/>
                </a:prstGeom>
                <a:noFill/>
                <a:ln w="19080">
                  <a:solidFill>
                    <a:schemeClr val="tx1"/>
                  </a:solidFill>
                  <a:miter/>
                </a:ln>
              </p:spPr>
              <p:style>
                <a:lnRef idx="0"/>
                <a:fillRef idx="0"/>
                <a:effectRef idx="0"/>
                <a:fontRef idx="minor"/>
              </p:style>
            </p:sp>
            <p:sp>
              <p:nvSpPr>
                <p:cNvPr id="2184" name="CustomShape 121"/>
                <p:cNvSpPr/>
                <p:nvPr/>
              </p:nvSpPr>
              <p:spPr>
                <a:xfrm flipV="1" rot="20320800">
                  <a:off x="8541720" y="1139040"/>
                  <a:ext cx="21960" cy="65520"/>
                </a:xfrm>
                <a:prstGeom prst="rect">
                  <a:avLst/>
                </a:prstGeom>
                <a:noFill/>
                <a:ln w="19080">
                  <a:solidFill>
                    <a:schemeClr val="tx1"/>
                  </a:solidFill>
                  <a:miter/>
                </a:ln>
              </p:spPr>
              <p:style>
                <a:lnRef idx="0"/>
                <a:fillRef idx="0"/>
                <a:effectRef idx="0"/>
                <a:fontRef idx="minor"/>
              </p:style>
            </p:sp>
          </p:grpSp>
          <p:sp>
            <p:nvSpPr>
              <p:cNvPr id="2185" name="Line 122"/>
              <p:cNvSpPr/>
              <p:nvPr/>
            </p:nvSpPr>
            <p:spPr>
              <a:xfrm flipH="1">
                <a:off x="8394840" y="1071720"/>
                <a:ext cx="38160" cy="20520"/>
              </a:xfrm>
              <a:prstGeom prst="line">
                <a:avLst/>
              </a:prstGeom>
              <a:ln w="19080">
                <a:solidFill>
                  <a:schemeClr val="tx1"/>
                </a:solidFill>
                <a:round/>
              </a:ln>
            </p:spPr>
            <p:style>
              <a:lnRef idx="0"/>
              <a:fillRef idx="0"/>
              <a:effectRef idx="0"/>
              <a:fontRef idx="minor"/>
            </p:style>
          </p:sp>
          <p:grpSp>
            <p:nvGrpSpPr>
              <p:cNvPr id="2186" name="Group 123"/>
              <p:cNvGrpSpPr/>
              <p:nvPr/>
            </p:nvGrpSpPr>
            <p:grpSpPr>
              <a:xfrm>
                <a:off x="8296560" y="1063440"/>
                <a:ext cx="115560" cy="82800"/>
                <a:chOff x="8296560" y="1063440"/>
                <a:chExt cx="115560" cy="82800"/>
              </a:xfrm>
            </p:grpSpPr>
            <p:sp>
              <p:nvSpPr>
                <p:cNvPr id="2187" name="CustomShape 124"/>
                <p:cNvSpPr/>
                <p:nvPr/>
              </p:nvSpPr>
              <p:spPr>
                <a:xfrm rot="14118600">
                  <a:off x="8355600" y="1055880"/>
                  <a:ext cx="20880" cy="104040"/>
                </a:xfrm>
                <a:prstGeom prst="rect">
                  <a:avLst/>
                </a:prstGeom>
                <a:noFill/>
                <a:ln w="19080">
                  <a:solidFill>
                    <a:schemeClr val="tx1"/>
                  </a:solidFill>
                  <a:miter/>
                </a:ln>
              </p:spPr>
              <p:style>
                <a:lnRef idx="0"/>
                <a:fillRef idx="0"/>
                <a:effectRef idx="0"/>
                <a:fontRef idx="minor"/>
              </p:style>
            </p:sp>
            <p:sp>
              <p:nvSpPr>
                <p:cNvPr id="2188" name="CustomShape 125"/>
                <p:cNvSpPr/>
                <p:nvPr/>
              </p:nvSpPr>
              <p:spPr>
                <a:xfrm rot="14118600">
                  <a:off x="8317440" y="1060920"/>
                  <a:ext cx="20880" cy="62280"/>
                </a:xfrm>
                <a:prstGeom prst="rect">
                  <a:avLst/>
                </a:prstGeom>
                <a:noFill/>
                <a:ln w="19080">
                  <a:solidFill>
                    <a:schemeClr val="tx1"/>
                  </a:solidFill>
                  <a:miter/>
                </a:ln>
              </p:spPr>
              <p:style>
                <a:lnRef idx="0"/>
                <a:fillRef idx="0"/>
                <a:effectRef idx="0"/>
                <a:fontRef idx="minor"/>
              </p:style>
            </p:sp>
          </p:grpSp>
          <p:sp>
            <p:nvSpPr>
              <p:cNvPr id="2189" name="CustomShape 126"/>
              <p:cNvSpPr/>
              <p:nvPr/>
            </p:nvSpPr>
            <p:spPr>
              <a:xfrm rot="11658000">
                <a:off x="8523000" y="1181880"/>
                <a:ext cx="46080" cy="45360"/>
              </a:xfrm>
              <a:prstGeom prst="ellipse">
                <a:avLst/>
              </a:prstGeom>
              <a:solidFill>
                <a:schemeClr val="tx1"/>
              </a:solidFill>
              <a:ln w="19080">
                <a:solidFill>
                  <a:schemeClr val="tx1"/>
                </a:solidFill>
                <a:round/>
              </a:ln>
            </p:spPr>
            <p:style>
              <a:lnRef idx="0"/>
              <a:fillRef idx="0"/>
              <a:effectRef idx="0"/>
              <a:fontRef idx="minor"/>
            </p:style>
          </p:sp>
          <p:sp>
            <p:nvSpPr>
              <p:cNvPr id="2190" name="CustomShape 127"/>
              <p:cNvSpPr/>
              <p:nvPr/>
            </p:nvSpPr>
            <p:spPr>
              <a:xfrm rot="11658000">
                <a:off x="8291160" y="1103400"/>
                <a:ext cx="46080" cy="45360"/>
              </a:xfrm>
              <a:prstGeom prst="ellipse">
                <a:avLst/>
              </a:prstGeom>
              <a:solidFill>
                <a:schemeClr val="tx1"/>
              </a:solidFill>
              <a:ln w="19080">
                <a:solidFill>
                  <a:schemeClr val="tx1"/>
                </a:solidFill>
                <a:round/>
              </a:ln>
            </p:spPr>
            <p:style>
              <a:lnRef idx="0"/>
              <a:fillRef idx="0"/>
              <a:effectRef idx="0"/>
              <a:fontRef idx="minor"/>
            </p:style>
          </p:sp>
        </p:grpSp>
        <p:sp>
          <p:nvSpPr>
            <p:cNvPr id="2191" name="CustomShape 128"/>
            <p:cNvSpPr/>
            <p:nvPr/>
          </p:nvSpPr>
          <p:spPr>
            <a:xfrm>
              <a:off x="7009200" y="2148120"/>
              <a:ext cx="897480" cy="4244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Arial"/>
                </a:rPr>
                <a:t>Activating </a:t>
              </a:r>
              <a:endParaRPr b="0" lang="en-US" sz="1100" spc="-1" strike="noStrike">
                <a:latin typeface="Arial"/>
              </a:endParaRPr>
            </a:p>
            <a:p>
              <a:pPr>
                <a:lnSpc>
                  <a:spcPct val="100000"/>
                </a:lnSpc>
              </a:pPr>
              <a:r>
                <a:rPr b="1" lang="en-US" sz="1100" spc="-1" strike="noStrike">
                  <a:solidFill>
                    <a:srgbClr val="000000"/>
                  </a:solidFill>
                  <a:latin typeface="Arial"/>
                </a:rPr>
                <a:t>Signaling</a:t>
              </a:r>
              <a:endParaRPr b="0" lang="en-US" sz="1100" spc="-1" strike="noStrike">
                <a:latin typeface="Arial"/>
              </a:endParaRPr>
            </a:p>
          </p:txBody>
        </p:sp>
        <p:sp>
          <p:nvSpPr>
            <p:cNvPr id="2192" name="CustomShape 129"/>
            <p:cNvSpPr/>
            <p:nvPr/>
          </p:nvSpPr>
          <p:spPr>
            <a:xfrm>
              <a:off x="7712640" y="2259000"/>
              <a:ext cx="859320" cy="4244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Arial"/>
                </a:rPr>
                <a:t>Inhibitory </a:t>
              </a:r>
              <a:endParaRPr b="0" lang="en-US" sz="1100" spc="-1" strike="noStrike">
                <a:latin typeface="Arial"/>
              </a:endParaRPr>
            </a:p>
            <a:p>
              <a:pPr>
                <a:lnSpc>
                  <a:spcPct val="100000"/>
                </a:lnSpc>
              </a:pPr>
              <a:r>
                <a:rPr b="1" lang="en-US" sz="1100" spc="-1" strike="noStrike">
                  <a:solidFill>
                    <a:srgbClr val="000000"/>
                  </a:solidFill>
                  <a:latin typeface="Arial"/>
                </a:rPr>
                <a:t>Signaling</a:t>
              </a:r>
              <a:endParaRPr b="0" lang="en-US" sz="1100" spc="-1" strike="noStrike">
                <a:latin typeface="Arial"/>
              </a:endParaRPr>
            </a:p>
          </p:txBody>
        </p:sp>
        <p:sp>
          <p:nvSpPr>
            <p:cNvPr id="2193" name="CustomShape 130"/>
            <p:cNvSpPr/>
            <p:nvPr/>
          </p:nvSpPr>
          <p:spPr>
            <a:xfrm rot="2073600">
              <a:off x="7631280" y="2582280"/>
              <a:ext cx="447480" cy="158760"/>
            </a:xfrm>
            <a:custGeom>
              <a:avLst/>
              <a:gdLst/>
              <a:ahLst/>
              <a:rect l="l" t="t" r="r" b="b"/>
              <a:pathLst>
                <a:path w="1311052" h="1057681">
                  <a:moveTo>
                    <a:pt x="1280160" y="0"/>
                  </a:moveTo>
                  <a:cubicBezTo>
                    <a:pt x="1318846" y="410307"/>
                    <a:pt x="1357532" y="820615"/>
                    <a:pt x="1153551" y="984738"/>
                  </a:cubicBezTo>
                  <a:cubicBezTo>
                    <a:pt x="949570" y="1148861"/>
                    <a:pt x="56271" y="984738"/>
                    <a:pt x="56271" y="984738"/>
                  </a:cubicBezTo>
                  <a:lnTo>
                    <a:pt x="56271" y="984738"/>
                  </a:lnTo>
                  <a:lnTo>
                    <a:pt x="0" y="1012874"/>
                  </a:lnTo>
                </a:path>
              </a:pathLst>
            </a:custGeom>
            <a:noFill/>
            <a:ln w="57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2194" name="Line 131"/>
            <p:cNvSpPr/>
            <p:nvPr/>
          </p:nvSpPr>
          <p:spPr>
            <a:xfrm flipV="1">
              <a:off x="7552440" y="2543400"/>
              <a:ext cx="133200" cy="10080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2195" name="CustomShape 132"/>
            <p:cNvSpPr/>
            <p:nvPr/>
          </p:nvSpPr>
          <p:spPr>
            <a:xfrm>
              <a:off x="7498800" y="1420200"/>
              <a:ext cx="82440" cy="6192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sp>
        <p:sp>
          <p:nvSpPr>
            <p:cNvPr id="2196" name="CustomShape 133"/>
            <p:cNvSpPr/>
            <p:nvPr/>
          </p:nvSpPr>
          <p:spPr>
            <a:xfrm>
              <a:off x="7793640" y="1425960"/>
              <a:ext cx="82440" cy="6192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sp>
      </p:gr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9" name="CustomShape 1"/>
          <p:cNvSpPr/>
          <p:nvPr/>
        </p:nvSpPr>
        <p:spPr>
          <a:xfrm>
            <a:off x="0" y="0"/>
            <a:ext cx="9143640" cy="7176960"/>
          </a:xfrm>
          <a:prstGeom prst="rect">
            <a:avLst/>
          </a:prstGeom>
          <a:noFill/>
          <a:ln w="9360">
            <a:noFill/>
          </a:ln>
        </p:spPr>
        <p:style>
          <a:lnRef idx="0"/>
          <a:fillRef idx="0"/>
          <a:effectRef idx="0"/>
          <a:fontRef idx="minor"/>
        </p:style>
        <p:txBody>
          <a:bodyPr lIns="90000" rIns="90000" tIns="45000" bIns="45000"/>
          <a:p>
            <a:pPr>
              <a:lnSpc>
                <a:spcPct val="150000"/>
              </a:lnSpc>
            </a:pPr>
            <a:endParaRPr b="0" lang="en-US" sz="1800" spc="-1" strike="noStrike">
              <a:latin typeface="Arial"/>
            </a:endParaRPr>
          </a:p>
          <a:p>
            <a:pPr>
              <a:lnSpc>
                <a:spcPct val="150000"/>
              </a:lnSpc>
            </a:pPr>
            <a:r>
              <a:rPr b="0" lang="en-US" sz="2000" spc="-1" strike="noStrike">
                <a:solidFill>
                  <a:srgbClr val="000000"/>
                </a:solidFill>
                <a:latin typeface="Calibri"/>
                <a:ea typeface="ＭＳ Ｐゴシック"/>
              </a:rPr>
              <a:t> </a:t>
            </a:r>
            <a:endParaRPr b="0" lang="en-US" sz="2000" spc="-1" strike="noStrike">
              <a:latin typeface="Arial"/>
            </a:endParaRPr>
          </a:p>
          <a:p>
            <a:pPr>
              <a:lnSpc>
                <a:spcPct val="150000"/>
              </a:lnSpc>
            </a:pPr>
            <a:endParaRPr b="0" lang="en-US" sz="2000" spc="-1" strike="noStrike">
              <a:latin typeface="Arial"/>
            </a:endParaRPr>
          </a:p>
          <a:p>
            <a:pPr>
              <a:lnSpc>
                <a:spcPct val="150000"/>
              </a:lnSpc>
            </a:pPr>
            <a:r>
              <a:rPr b="0" lang="en-US" sz="2000" spc="-1" strike="noStrike">
                <a:solidFill>
                  <a:srgbClr val="000000"/>
                </a:solidFill>
                <a:latin typeface="Calibri"/>
                <a:ea typeface="ＭＳ Ｐゴシック"/>
              </a:rPr>
              <a:t>   </a:t>
            </a:r>
            <a:r>
              <a:rPr b="0" lang="en-US" sz="2400" spc="-1" strike="noStrike">
                <a:solidFill>
                  <a:srgbClr val="000000"/>
                </a:solidFill>
                <a:latin typeface="Calibri"/>
                <a:ea typeface="ＭＳ Ｐゴシック"/>
              </a:rPr>
              <a:t>1. Human MCs express the  functional activating receptors </a:t>
            </a:r>
            <a:r>
              <a:rPr b="1" lang="en-US" sz="2400" spc="-1" strike="noStrike">
                <a:solidFill>
                  <a:srgbClr val="ff0000"/>
                </a:solidFill>
                <a:latin typeface="Calibri"/>
                <a:ea typeface="ＭＳ Ｐゴシック"/>
              </a:rPr>
              <a:t>CD48</a:t>
            </a:r>
            <a:r>
              <a:rPr b="0" lang="en-US" sz="2400" spc="-1" strike="noStrike">
                <a:solidFill>
                  <a:srgbClr val="ff0000"/>
                </a:solidFill>
                <a:latin typeface="Calibri"/>
                <a:ea typeface="ＭＳ Ｐゴシック"/>
              </a:rPr>
              <a:t>,  </a:t>
            </a:r>
            <a:r>
              <a:rPr b="0" lang="en-US" sz="2400" spc="-1" strike="noStrike">
                <a:solidFill>
                  <a:srgbClr val="000000"/>
                </a:solidFill>
                <a:latin typeface="Calibri"/>
                <a:ea typeface="ＭＳ Ｐゴシック"/>
              </a:rPr>
              <a:t>DNAM-1 and PAR-2. And the death receptor TRAIL</a:t>
            </a:r>
            <a:endParaRPr b="0" lang="en-US" sz="2400" spc="-1" strike="noStrike">
              <a:latin typeface="Arial"/>
            </a:endParaRPr>
          </a:p>
          <a:p>
            <a:pPr>
              <a:lnSpc>
                <a:spcPct val="150000"/>
              </a:lnSpc>
            </a:pPr>
            <a:r>
              <a:rPr b="0" lang="en-US" sz="2400" spc="-1" strike="noStrike">
                <a:solidFill>
                  <a:srgbClr val="000000"/>
                </a:solidFill>
                <a:latin typeface="Calibri"/>
                <a:ea typeface="ＭＳ Ｐゴシック"/>
              </a:rPr>
              <a:t>  </a:t>
            </a:r>
            <a:r>
              <a:rPr b="0" lang="en-US" sz="2400" spc="-1" strike="noStrike">
                <a:solidFill>
                  <a:srgbClr val="000000"/>
                </a:solidFill>
                <a:latin typeface="Calibri"/>
                <a:ea typeface="ＭＳ Ｐゴシック"/>
              </a:rPr>
              <a:t>2. Human Eos express the  functional activating receptors </a:t>
            </a:r>
            <a:r>
              <a:rPr b="1" lang="en-US" sz="2400" spc="-1" strike="noStrike">
                <a:solidFill>
                  <a:srgbClr val="ff0000"/>
                </a:solidFill>
                <a:latin typeface="Calibri"/>
                <a:ea typeface="ＭＳ Ｐゴシック"/>
              </a:rPr>
              <a:t>CD48</a:t>
            </a:r>
            <a:r>
              <a:rPr b="0" lang="en-US" sz="2400" spc="-1" strike="noStrike">
                <a:solidFill>
                  <a:srgbClr val="000000"/>
                </a:solidFill>
                <a:latin typeface="Calibri"/>
                <a:ea typeface="ＭＳ Ｐゴシック"/>
              </a:rPr>
              <a:t>, </a:t>
            </a:r>
            <a:r>
              <a:rPr b="1" lang="en-US" sz="2400" spc="-1" strike="noStrike">
                <a:solidFill>
                  <a:srgbClr val="ff0000"/>
                </a:solidFill>
                <a:latin typeface="Calibri"/>
                <a:ea typeface="ＭＳ Ｐゴシック"/>
              </a:rPr>
              <a:t>2B4</a:t>
            </a:r>
            <a:r>
              <a:rPr b="1" lang="en-US" sz="2400" spc="-1" strike="noStrike">
                <a:solidFill>
                  <a:srgbClr val="000000"/>
                </a:solidFill>
                <a:latin typeface="Calibri"/>
                <a:ea typeface="ＭＳ Ｐゴシック"/>
              </a:rPr>
              <a:t> </a:t>
            </a:r>
            <a:r>
              <a:rPr b="0" lang="en-US" sz="2400" spc="-1" strike="noStrike">
                <a:solidFill>
                  <a:srgbClr val="000000"/>
                </a:solidFill>
                <a:latin typeface="Calibri"/>
                <a:ea typeface="ＭＳ Ｐゴシック"/>
              </a:rPr>
              <a:t>and Nectin-2.</a:t>
            </a:r>
            <a:endParaRPr b="0" lang="en-US" sz="2400" spc="-1" strike="noStrike">
              <a:latin typeface="Arial"/>
            </a:endParaRPr>
          </a:p>
          <a:p>
            <a:pPr>
              <a:lnSpc>
                <a:spcPct val="150000"/>
              </a:lnSpc>
            </a:pPr>
            <a:r>
              <a:rPr b="0" lang="en-US" sz="2400" spc="-1" strike="noStrike">
                <a:solidFill>
                  <a:srgbClr val="000000"/>
                </a:solidFill>
                <a:latin typeface="Calibri"/>
                <a:ea typeface="ＭＳ Ｐゴシック"/>
              </a:rPr>
              <a:t>3. MCs and Eos have a soluble and physical cross-talk :the Allergic Effector Unit (</a:t>
            </a:r>
            <a:r>
              <a:rPr b="1" lang="en-US" sz="2400" spc="-1" strike="noStrike">
                <a:solidFill>
                  <a:srgbClr val="ff0000"/>
                </a:solidFill>
                <a:latin typeface="Calibri"/>
                <a:ea typeface="ＭＳ Ｐゴシック"/>
              </a:rPr>
              <a:t>AEU</a:t>
            </a:r>
            <a:r>
              <a:rPr b="0" lang="en-US" sz="2400" spc="-1" strike="noStrike">
                <a:solidFill>
                  <a:srgbClr val="000000"/>
                </a:solidFill>
                <a:latin typeface="Calibri"/>
                <a:ea typeface="ＭＳ Ｐゴシック"/>
              </a:rPr>
              <a:t>).</a:t>
            </a:r>
            <a:endParaRPr b="0" lang="en-US" sz="2400" spc="-1" strike="noStrike">
              <a:latin typeface="Arial"/>
            </a:endParaRPr>
          </a:p>
          <a:p>
            <a:pPr>
              <a:lnSpc>
                <a:spcPct val="150000"/>
              </a:lnSpc>
            </a:pPr>
            <a:r>
              <a:rPr b="0" lang="en-US" sz="2400" spc="-1" strike="noStrike">
                <a:solidFill>
                  <a:srgbClr val="000000"/>
                </a:solidFill>
                <a:latin typeface="Calibri"/>
                <a:ea typeface="ＭＳ Ｐゴシック"/>
              </a:rPr>
              <a:t> </a:t>
            </a:r>
            <a:r>
              <a:rPr b="0" lang="en-US" sz="2400" spc="-1" strike="noStrike">
                <a:solidFill>
                  <a:srgbClr val="000000"/>
                </a:solidFill>
                <a:latin typeface="Calibri"/>
                <a:ea typeface="ＭＳ Ｐゴシック"/>
              </a:rPr>
              <a:t>4. Both human MCs and Eos express the  functional inhibitory    receptors </a:t>
            </a:r>
            <a:r>
              <a:rPr b="1" lang="en-US" sz="2400" spc="-1" strike="noStrike">
                <a:solidFill>
                  <a:srgbClr val="ff0000"/>
                </a:solidFill>
                <a:latin typeface="Calibri"/>
                <a:ea typeface="ＭＳ Ｐゴシック"/>
              </a:rPr>
              <a:t>CD300a</a:t>
            </a:r>
            <a:r>
              <a:rPr b="0" lang="en-US" sz="2400" spc="-1" strike="noStrike">
                <a:solidFill>
                  <a:srgbClr val="ff0000"/>
                </a:solidFill>
                <a:latin typeface="Calibri"/>
                <a:ea typeface="ＭＳ Ｐゴシック"/>
              </a:rPr>
              <a:t> </a:t>
            </a:r>
            <a:r>
              <a:rPr b="0" lang="en-US" sz="2400" spc="-1" strike="noStrike">
                <a:solidFill>
                  <a:srgbClr val="000000"/>
                </a:solidFill>
                <a:latin typeface="Calibri"/>
                <a:ea typeface="ＭＳ Ｐゴシック"/>
              </a:rPr>
              <a:t>and </a:t>
            </a:r>
            <a:r>
              <a:rPr b="0" lang="en-US" sz="2400" spc="-1" strike="noStrike">
                <a:solidFill>
                  <a:srgbClr val="ff0000"/>
                </a:solidFill>
                <a:latin typeface="Calibri"/>
                <a:ea typeface="ＭＳ Ｐゴシック"/>
              </a:rPr>
              <a:t>Siglec-7</a:t>
            </a:r>
            <a:r>
              <a:rPr b="0" lang="en-US" sz="2400" spc="-1" strike="noStrike">
                <a:solidFill>
                  <a:srgbClr val="000000"/>
                </a:solidFill>
                <a:latin typeface="Calibri"/>
                <a:ea typeface="ＭＳ Ｐゴシック"/>
              </a:rPr>
              <a:t>. </a:t>
            </a:r>
            <a:endParaRPr b="0" lang="en-US" sz="2400" spc="-1" strike="noStrike">
              <a:latin typeface="Arial"/>
            </a:endParaRPr>
          </a:p>
          <a:p>
            <a:pPr>
              <a:lnSpc>
                <a:spcPct val="150000"/>
              </a:lnSpc>
            </a:pPr>
            <a:r>
              <a:rPr b="0" lang="en-US" sz="2400" spc="-1" strike="noStrike">
                <a:solidFill>
                  <a:srgbClr val="000000"/>
                </a:solidFill>
                <a:latin typeface="Calibri"/>
                <a:ea typeface="ＭＳ Ｐゴシック"/>
              </a:rPr>
              <a:t>5. The activity of the </a:t>
            </a:r>
            <a:r>
              <a:rPr b="0" i="1" lang="en-US" sz="2400" spc="-1" strike="noStrike">
                <a:solidFill>
                  <a:srgbClr val="ff0000"/>
                </a:solidFill>
                <a:latin typeface="Calibri"/>
                <a:ea typeface="ＭＳ Ｐゴシック"/>
              </a:rPr>
              <a:t>pro-resolving lipid mediators (</a:t>
            </a:r>
            <a:r>
              <a:rPr b="1" i="1" lang="en-US" sz="2400" spc="-1" strike="noStrike">
                <a:solidFill>
                  <a:srgbClr val="ff0000"/>
                </a:solidFill>
                <a:latin typeface="Calibri"/>
                <a:ea typeface="ＭＳ Ｐゴシック"/>
              </a:rPr>
              <a:t>SPMs</a:t>
            </a:r>
            <a:r>
              <a:rPr b="0" i="1" lang="en-US" sz="2400" spc="-1" strike="noStrike">
                <a:solidFill>
                  <a:srgbClr val="ff0000"/>
                </a:solidFill>
                <a:latin typeface="Calibri"/>
                <a:ea typeface="ＭＳ Ｐゴシック"/>
              </a:rPr>
              <a:t>) </a:t>
            </a:r>
            <a:r>
              <a:rPr b="0" lang="en-US" sz="2400" spc="-1" strike="noStrike">
                <a:solidFill>
                  <a:srgbClr val="000000"/>
                </a:solidFill>
                <a:latin typeface="Calibri"/>
                <a:ea typeface="ＭＳ Ｐゴシック"/>
              </a:rPr>
              <a:t>LXB4 and LXA4  on MCs and   Eos and in mice models of allergic inflammation.</a:t>
            </a:r>
            <a:endParaRPr b="0" lang="en-US" sz="2400" spc="-1" strike="noStrike">
              <a:latin typeface="Arial"/>
            </a:endParaRPr>
          </a:p>
          <a:p>
            <a:pPr>
              <a:lnSpc>
                <a:spcPct val="150000"/>
              </a:lnSpc>
            </a:pPr>
            <a:endParaRPr b="0" lang="en-US" sz="2400" spc="-1" strike="noStrike">
              <a:latin typeface="Arial"/>
            </a:endParaRPr>
          </a:p>
        </p:txBody>
      </p:sp>
      <p:sp>
        <p:nvSpPr>
          <p:cNvPr id="880" name="CustomShape 2"/>
          <p:cNvSpPr/>
          <p:nvPr/>
        </p:nvSpPr>
        <p:spPr>
          <a:xfrm>
            <a:off x="0" y="0"/>
            <a:ext cx="8921520" cy="9435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Arial"/>
              </a:rPr>
              <a:t>Our findings in mast cell and eosinophil allergy related research  </a:t>
            </a:r>
            <a:endParaRPr b="0" lang="en-US" sz="2800" spc="-1" strike="noStrike">
              <a:latin typeface="Arial"/>
            </a:endParaRPr>
          </a:p>
        </p:txBody>
      </p:sp>
      <p:pic>
        <p:nvPicPr>
          <p:cNvPr id="881" name="Picture 18" descr=""/>
          <p:cNvPicPr/>
          <p:nvPr/>
        </p:nvPicPr>
        <p:blipFill>
          <a:blip r:embed="rId1"/>
          <a:stretch/>
        </p:blipFill>
        <p:spPr>
          <a:xfrm>
            <a:off x="8809560" y="6298560"/>
            <a:ext cx="194760" cy="590040"/>
          </a:xfrm>
          <a:prstGeom prst="rect">
            <a:avLst/>
          </a:prstGeom>
          <a:ln w="9360">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197" name="Picture 5" descr=""/>
          <p:cNvPicPr/>
          <p:nvPr/>
        </p:nvPicPr>
        <p:blipFill>
          <a:blip r:embed="rId1"/>
          <a:stretch/>
        </p:blipFill>
        <p:spPr>
          <a:xfrm>
            <a:off x="1195920" y="699840"/>
            <a:ext cx="4877280" cy="5886000"/>
          </a:xfrm>
          <a:prstGeom prst="rect">
            <a:avLst/>
          </a:prstGeom>
          <a:ln>
            <a:noFill/>
          </a:ln>
        </p:spPr>
      </p:pic>
      <p:sp>
        <p:nvSpPr>
          <p:cNvPr id="2198" name="CustomShape 1"/>
          <p:cNvSpPr/>
          <p:nvPr/>
        </p:nvSpPr>
        <p:spPr>
          <a:xfrm>
            <a:off x="573120" y="114840"/>
            <a:ext cx="8038080" cy="70020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Times New Roman"/>
                <a:ea typeface="Calibri"/>
              </a:rPr>
              <a:t>Activation of Siglec-7 on eosinophils induces SHP-1 phosphorylation and reduces MAPK phosphorylation in a time-dependent fashion</a:t>
            </a:r>
            <a:endParaRPr b="0" lang="en-US" sz="2000" spc="-1" strike="noStrike">
              <a:latin typeface="Arial"/>
            </a:endParaRPr>
          </a:p>
        </p:txBody>
      </p:sp>
      <p:sp>
        <p:nvSpPr>
          <p:cNvPr id="2199" name="CustomShape 2"/>
          <p:cNvSpPr/>
          <p:nvPr/>
        </p:nvSpPr>
        <p:spPr>
          <a:xfrm>
            <a:off x="3409560" y="6498720"/>
            <a:ext cx="6677280" cy="33372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Times New Roman"/>
                <a:ea typeface="Calibri"/>
              </a:rPr>
              <a:t>Legrand F, Landolina N,  Klion A, Levi-Schaffer F. Submitted</a:t>
            </a:r>
            <a:endParaRPr b="0" lang="en-US" sz="1600" spc="-1" strike="noStrike">
              <a:latin typeface="Arial"/>
            </a:endParaRPr>
          </a:p>
        </p:txBody>
      </p:sp>
      <p:pic>
        <p:nvPicPr>
          <p:cNvPr id="2200" name="Picture 18" descr=""/>
          <p:cNvPicPr/>
          <p:nvPr/>
        </p:nvPicPr>
        <p:blipFill>
          <a:blip r:embed="rId2"/>
          <a:stretch/>
        </p:blipFill>
        <p:spPr>
          <a:xfrm>
            <a:off x="8948880" y="6287400"/>
            <a:ext cx="194760" cy="590040"/>
          </a:xfrm>
          <a:prstGeom prst="rect">
            <a:avLst/>
          </a:prstGeom>
          <a:ln w="9360">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2" name="Picture 4" descr=""/>
          <p:cNvPicPr/>
          <p:nvPr/>
        </p:nvPicPr>
        <p:blipFill>
          <a:blip r:embed="rId1"/>
          <a:stretch/>
        </p:blipFill>
        <p:spPr>
          <a:xfrm>
            <a:off x="518400" y="879120"/>
            <a:ext cx="7376760" cy="4641120"/>
          </a:xfrm>
          <a:prstGeom prst="rect">
            <a:avLst/>
          </a:prstGeom>
          <a:ln>
            <a:noFill/>
          </a:ln>
        </p:spPr>
      </p:pic>
      <p:sp>
        <p:nvSpPr>
          <p:cNvPr id="883" name="CustomShape 1"/>
          <p:cNvSpPr/>
          <p:nvPr/>
        </p:nvSpPr>
        <p:spPr>
          <a:xfrm>
            <a:off x="4382280" y="6476040"/>
            <a:ext cx="555156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Gangwar RS, Landolina N </a:t>
            </a:r>
            <a:r>
              <a:rPr b="0" i="1" lang="en-US" sz="1400" spc="-1" strike="noStrike">
                <a:solidFill>
                  <a:srgbClr val="000000"/>
                </a:solidFill>
                <a:latin typeface="Arial"/>
              </a:rPr>
              <a:t>et. al., </a:t>
            </a:r>
            <a:r>
              <a:rPr b="1" i="1" lang="en-US" sz="1400" spc="-1" strike="noStrike">
                <a:solidFill>
                  <a:srgbClr val="000000"/>
                </a:solidFill>
                <a:latin typeface="Arial"/>
              </a:rPr>
              <a:t>Pharm Ther</a:t>
            </a:r>
            <a:r>
              <a:rPr b="0" i="1" lang="en-US" sz="1400" spc="-1" strike="noStrike">
                <a:solidFill>
                  <a:srgbClr val="000000"/>
                </a:solidFill>
                <a:latin typeface="Arial"/>
              </a:rPr>
              <a:t> </a:t>
            </a:r>
            <a:r>
              <a:rPr b="0" lang="en-US" sz="1400" spc="-1" strike="noStrike">
                <a:solidFill>
                  <a:srgbClr val="000000"/>
                </a:solidFill>
                <a:latin typeface="Arial"/>
              </a:rPr>
              <a:t>2016</a:t>
            </a:r>
            <a:endParaRPr b="0" lang="en-US" sz="1400" spc="-1" strike="noStrike">
              <a:latin typeface="Arial"/>
            </a:endParaRPr>
          </a:p>
        </p:txBody>
      </p:sp>
      <p:sp>
        <p:nvSpPr>
          <p:cNvPr id="884" name="CustomShape 2"/>
          <p:cNvSpPr/>
          <p:nvPr/>
        </p:nvSpPr>
        <p:spPr>
          <a:xfrm>
            <a:off x="1684440" y="228600"/>
            <a:ext cx="5775120" cy="8218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latin typeface="Arial"/>
              </a:rPr>
              <a:t>The Allergic Effector Unit (AEU): </a:t>
            </a:r>
            <a:br/>
            <a:r>
              <a:rPr b="1" lang="en-US" sz="2400" spc="-1" strike="noStrike">
                <a:solidFill>
                  <a:srgbClr val="000000"/>
                </a:solidFill>
                <a:latin typeface="Arial"/>
              </a:rPr>
              <a:t>a Strong Pro-inflammatory Cross-talk</a:t>
            </a:r>
            <a:endParaRPr b="0" lang="en-US" sz="2400" spc="-1" strike="noStrike">
              <a:latin typeface="Arial"/>
            </a:endParaRPr>
          </a:p>
        </p:txBody>
      </p:sp>
      <p:sp>
        <p:nvSpPr>
          <p:cNvPr id="885" name="CustomShape 3"/>
          <p:cNvSpPr/>
          <p:nvPr/>
        </p:nvSpPr>
        <p:spPr>
          <a:xfrm>
            <a:off x="1132920" y="2368800"/>
            <a:ext cx="363240" cy="19224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
        <p:nvSpPr>
          <p:cNvPr id="886" name="CustomShape 4"/>
          <p:cNvSpPr/>
          <p:nvPr/>
        </p:nvSpPr>
        <p:spPr>
          <a:xfrm>
            <a:off x="1433160" y="2401920"/>
            <a:ext cx="434880" cy="15876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
        <p:nvSpPr>
          <p:cNvPr id="887" name="CustomShape 5"/>
          <p:cNvSpPr/>
          <p:nvPr/>
        </p:nvSpPr>
        <p:spPr>
          <a:xfrm>
            <a:off x="2140200" y="2395440"/>
            <a:ext cx="285480" cy="19224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
        <p:nvSpPr>
          <p:cNvPr id="888" name="CustomShape 6"/>
          <p:cNvSpPr/>
          <p:nvPr/>
        </p:nvSpPr>
        <p:spPr>
          <a:xfrm>
            <a:off x="747000" y="3853440"/>
            <a:ext cx="235440" cy="43704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
        <p:nvSpPr>
          <p:cNvPr id="889" name="CustomShape 7"/>
          <p:cNvSpPr/>
          <p:nvPr/>
        </p:nvSpPr>
        <p:spPr>
          <a:xfrm>
            <a:off x="1589760" y="3906000"/>
            <a:ext cx="380520" cy="16596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
        <p:nvSpPr>
          <p:cNvPr id="890" name="CustomShape 8"/>
          <p:cNvSpPr/>
          <p:nvPr/>
        </p:nvSpPr>
        <p:spPr>
          <a:xfrm>
            <a:off x="1948320" y="3768480"/>
            <a:ext cx="191520" cy="35748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pic>
        <p:nvPicPr>
          <p:cNvPr id="891" name="Picture 18" descr=""/>
          <p:cNvPicPr/>
          <p:nvPr/>
        </p:nvPicPr>
        <p:blipFill>
          <a:blip r:embed="rId2"/>
          <a:stretch/>
        </p:blipFill>
        <p:spPr>
          <a:xfrm>
            <a:off x="8808480" y="6267600"/>
            <a:ext cx="194760" cy="590040"/>
          </a:xfrm>
          <a:prstGeom prst="rect">
            <a:avLst/>
          </a:prstGeom>
          <a:ln w="9360">
            <a:noFill/>
          </a:ln>
        </p:spPr>
      </p:pic>
      <p:grpSp>
        <p:nvGrpSpPr>
          <p:cNvPr id="892" name="Group 9"/>
          <p:cNvGrpSpPr/>
          <p:nvPr/>
        </p:nvGrpSpPr>
        <p:grpSpPr>
          <a:xfrm>
            <a:off x="7391520" y="-14760"/>
            <a:ext cx="2630520" cy="1566360"/>
            <a:chOff x="7391520" y="-14760"/>
            <a:chExt cx="2630520" cy="1566360"/>
          </a:xfrm>
        </p:grpSpPr>
        <p:sp>
          <p:nvSpPr>
            <p:cNvPr id="893" name="CustomShape 10"/>
            <p:cNvSpPr/>
            <p:nvPr/>
          </p:nvSpPr>
          <p:spPr>
            <a:xfrm>
              <a:off x="7844760" y="140760"/>
              <a:ext cx="633240" cy="41796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sp>
          <p:nvSpPr>
            <p:cNvPr id="894" name="CustomShape 11"/>
            <p:cNvSpPr/>
            <p:nvPr/>
          </p:nvSpPr>
          <p:spPr>
            <a:xfrm rot="11515200">
              <a:off x="7862760" y="1039680"/>
              <a:ext cx="637560" cy="438120"/>
            </a:xfrm>
            <a:custGeom>
              <a:avLst/>
              <a:gdLst/>
              <a:ahLst/>
              <a:rect l="l" t="t" r="r" b="b"/>
              <a:pathLst>
                <a:path w="40008" h="21600">
                  <a:moveTo>
                    <a:pt x="-2" y="16490"/>
                  </a:moveTo>
                  <a:cubicBezTo>
                    <a:pt x="2355" y="6812"/>
                    <a:pt x="11024" y="-1"/>
                    <a:pt x="20986" y="0"/>
                  </a:cubicBezTo>
                  <a:cubicBezTo>
                    <a:pt x="28935" y="0"/>
                    <a:pt x="36242" y="4366"/>
                    <a:pt x="40008" y="11367"/>
                  </a:cubicBezTo>
                  <a:moveTo>
                    <a:pt x="-2" y="16490"/>
                  </a:moveTo>
                  <a:cubicBezTo>
                    <a:pt x="2355" y="6812"/>
                    <a:pt x="11024" y="-1"/>
                    <a:pt x="20986" y="0"/>
                  </a:cubicBezTo>
                  <a:cubicBezTo>
                    <a:pt x="28935" y="0"/>
                    <a:pt x="36242" y="4366"/>
                    <a:pt x="40008" y="11367"/>
                  </a:cubicBezTo>
                  <a:lnTo>
                    <a:pt x="20986" y="21600"/>
                  </a:lnTo>
                  <a:lnTo>
                    <a:pt x="-2" y="16490"/>
                  </a:lnTo>
                  <a:close/>
                </a:path>
              </a:pathLst>
            </a:custGeom>
            <a:noFill/>
            <a:ln w="9360">
              <a:solidFill>
                <a:schemeClr val="tx1"/>
              </a:solidFill>
              <a:round/>
              <a:tailEnd len="med" type="triangle" w="med"/>
            </a:ln>
          </p:spPr>
          <p:style>
            <a:lnRef idx="0"/>
            <a:fillRef idx="0"/>
            <a:effectRef idx="0"/>
            <a:fontRef idx="minor"/>
          </p:style>
        </p:sp>
        <p:grpSp>
          <p:nvGrpSpPr>
            <p:cNvPr id="895" name="Group 12"/>
            <p:cNvGrpSpPr/>
            <p:nvPr/>
          </p:nvGrpSpPr>
          <p:grpSpPr>
            <a:xfrm>
              <a:off x="8084160" y="1046880"/>
              <a:ext cx="304560" cy="340560"/>
              <a:chOff x="8084160" y="1046880"/>
              <a:chExt cx="304560" cy="340560"/>
            </a:xfrm>
          </p:grpSpPr>
          <p:sp>
            <p:nvSpPr>
              <p:cNvPr id="896" name="CustomShape 13"/>
              <p:cNvSpPr/>
              <p:nvPr/>
            </p:nvSpPr>
            <p:spPr>
              <a:xfrm rot="14370000">
                <a:off x="8105760" y="126468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897" name="CustomShape 14"/>
              <p:cNvSpPr/>
              <p:nvPr/>
            </p:nvSpPr>
            <p:spPr>
              <a:xfrm rot="5400000">
                <a:off x="8195400" y="132768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898" name="CustomShape 15"/>
              <p:cNvSpPr/>
              <p:nvPr/>
            </p:nvSpPr>
            <p:spPr>
              <a:xfrm rot="11872200">
                <a:off x="8296200" y="1166760"/>
                <a:ext cx="72720" cy="88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899" name="CustomShape 16"/>
              <p:cNvSpPr/>
              <p:nvPr/>
            </p:nvSpPr>
            <p:spPr>
              <a:xfrm rot="11869200">
                <a:off x="8258400" y="1053000"/>
                <a:ext cx="72720" cy="871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900" name="CustomShape 17"/>
              <p:cNvSpPr/>
              <p:nvPr/>
            </p:nvSpPr>
            <p:spPr>
              <a:xfrm rot="3552600">
                <a:off x="8238960" y="1236960"/>
                <a:ext cx="47160" cy="72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901" name="CustomShape 18"/>
              <p:cNvSpPr/>
              <p:nvPr/>
            </p:nvSpPr>
            <p:spPr>
              <a:xfrm rot="14370000">
                <a:off x="8143200" y="106344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02" name="CustomShape 19"/>
              <p:cNvSpPr/>
              <p:nvPr/>
            </p:nvSpPr>
            <p:spPr>
              <a:xfrm rot="14370000">
                <a:off x="8179920" y="1175040"/>
                <a:ext cx="83520" cy="792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903" name="CustomShape 20"/>
              <p:cNvSpPr/>
              <p:nvPr/>
            </p:nvSpPr>
            <p:spPr>
              <a:xfrm rot="5400000">
                <a:off x="8092440" y="117288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sp>
          <p:nvSpPr>
            <p:cNvPr id="904" name="CustomShape 21"/>
            <p:cNvSpPr/>
            <p:nvPr/>
          </p:nvSpPr>
          <p:spPr>
            <a:xfrm>
              <a:off x="8961840" y="37440"/>
              <a:ext cx="1060200" cy="278280"/>
            </a:xfrm>
            <a:prstGeom prst="rect">
              <a:avLst/>
            </a:prstGeom>
            <a:noFill/>
            <a:ln w="9360">
              <a:noFill/>
            </a:ln>
          </p:spPr>
          <p:style>
            <a:lnRef idx="0"/>
            <a:fillRef idx="0"/>
            <a:effectRef idx="0"/>
            <a:fontRef idx="minor"/>
          </p:style>
        </p:sp>
        <p:grpSp>
          <p:nvGrpSpPr>
            <p:cNvPr id="905" name="Group 22"/>
            <p:cNvGrpSpPr/>
            <p:nvPr/>
          </p:nvGrpSpPr>
          <p:grpSpPr>
            <a:xfrm>
              <a:off x="8589600" y="226440"/>
              <a:ext cx="405360" cy="448920"/>
              <a:chOff x="8589600" y="226440"/>
              <a:chExt cx="405360" cy="448920"/>
            </a:xfrm>
          </p:grpSpPr>
          <p:sp>
            <p:nvSpPr>
              <p:cNvPr id="906" name="CustomShape 23"/>
              <p:cNvSpPr/>
              <p:nvPr/>
            </p:nvSpPr>
            <p:spPr>
              <a:xfrm rot="1865400">
                <a:off x="8713800" y="372240"/>
                <a:ext cx="2340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07" name="CustomShape 24"/>
              <p:cNvSpPr/>
              <p:nvPr/>
            </p:nvSpPr>
            <p:spPr>
              <a:xfrm rot="1865400">
                <a:off x="8688240" y="429840"/>
                <a:ext cx="2484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08" name="CustomShape 25"/>
              <p:cNvSpPr/>
              <p:nvPr/>
            </p:nvSpPr>
            <p:spPr>
              <a:xfrm rot="1865400">
                <a:off x="8716680" y="447480"/>
                <a:ext cx="2340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09" name="CustomShape 26"/>
              <p:cNvSpPr/>
              <p:nvPr/>
            </p:nvSpPr>
            <p:spPr>
              <a:xfrm rot="1865400">
                <a:off x="8741160" y="388440"/>
                <a:ext cx="24840" cy="622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0" name="CustomShape 27"/>
              <p:cNvSpPr/>
              <p:nvPr/>
            </p:nvSpPr>
            <p:spPr>
              <a:xfrm rot="1865400">
                <a:off x="8741160" y="362880"/>
                <a:ext cx="15840" cy="1764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911" name="CustomShape 28"/>
              <p:cNvSpPr/>
              <p:nvPr/>
            </p:nvSpPr>
            <p:spPr>
              <a:xfrm flipH="1" rot="1865400">
                <a:off x="8754120" y="371160"/>
                <a:ext cx="15840" cy="1620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912" name="CustomShape 29"/>
              <p:cNvSpPr/>
              <p:nvPr/>
            </p:nvSpPr>
            <p:spPr>
              <a:xfrm rot="20641200">
                <a:off x="8731800" y="292680"/>
                <a:ext cx="2268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3" name="CustomShape 30"/>
              <p:cNvSpPr/>
              <p:nvPr/>
            </p:nvSpPr>
            <p:spPr>
              <a:xfrm rot="20641200">
                <a:off x="8720640" y="228240"/>
                <a:ext cx="2376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4" name="CustomShape 31"/>
              <p:cNvSpPr/>
              <p:nvPr/>
            </p:nvSpPr>
            <p:spPr>
              <a:xfrm rot="20641200">
                <a:off x="8710560" y="298440"/>
                <a:ext cx="2376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5" name="CustomShape 32"/>
              <p:cNvSpPr/>
              <p:nvPr/>
            </p:nvSpPr>
            <p:spPr>
              <a:xfrm rot="20641200">
                <a:off x="8696880" y="235800"/>
                <a:ext cx="22680" cy="640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6" name="CustomShape 33"/>
              <p:cNvSpPr/>
              <p:nvPr/>
            </p:nvSpPr>
            <p:spPr>
              <a:xfrm flipH="1" rot="4203000">
                <a:off x="8785080" y="33840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7" name="CustomShape 34"/>
              <p:cNvSpPr/>
              <p:nvPr/>
            </p:nvSpPr>
            <p:spPr>
              <a:xfrm flipH="1" rot="4203000">
                <a:off x="8835120" y="31284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8" name="CustomShape 35"/>
              <p:cNvSpPr/>
              <p:nvPr/>
            </p:nvSpPr>
            <p:spPr>
              <a:xfrm flipH="1" rot="4203000">
                <a:off x="8795880" y="36360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19" name="CustomShape 36"/>
              <p:cNvSpPr/>
              <p:nvPr/>
            </p:nvSpPr>
            <p:spPr>
              <a:xfrm flipH="1" rot="4203000">
                <a:off x="8843400" y="327240"/>
                <a:ext cx="26640" cy="561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0" name="CustomShape 37"/>
              <p:cNvSpPr/>
              <p:nvPr/>
            </p:nvSpPr>
            <p:spPr>
              <a:xfrm rot="4615800">
                <a:off x="8828280" y="500760"/>
                <a:ext cx="2700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1" name="CustomShape 38"/>
              <p:cNvSpPr/>
              <p:nvPr/>
            </p:nvSpPr>
            <p:spPr>
              <a:xfrm rot="4615800">
                <a:off x="8774640" y="518040"/>
                <a:ext cx="2844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2" name="CustomShape 39"/>
              <p:cNvSpPr/>
              <p:nvPr/>
            </p:nvSpPr>
            <p:spPr>
              <a:xfrm rot="4615800">
                <a:off x="8785800" y="555480"/>
                <a:ext cx="2700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3" name="CustomShape 40"/>
              <p:cNvSpPr/>
              <p:nvPr/>
            </p:nvSpPr>
            <p:spPr>
              <a:xfrm rot="4615800">
                <a:off x="8836560" y="536760"/>
                <a:ext cx="28440" cy="5436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4" name="CustomShape 41"/>
              <p:cNvSpPr/>
              <p:nvPr/>
            </p:nvSpPr>
            <p:spPr>
              <a:xfrm rot="4615800">
                <a:off x="8868600" y="517320"/>
                <a:ext cx="18360" cy="1548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925" name="CustomShape 42"/>
              <p:cNvSpPr/>
              <p:nvPr/>
            </p:nvSpPr>
            <p:spPr>
              <a:xfrm flipH="1" rot="4615800">
                <a:off x="8873280" y="540000"/>
                <a:ext cx="18360" cy="14040"/>
              </a:xfrm>
              <a:custGeom>
                <a:avLst/>
                <a:gdLst/>
                <a:ahLst/>
                <a:rect l="l" t="t" r="r" b="b"/>
                <a:pathLst>
                  <a:path w="91" h="90">
                    <a:moveTo>
                      <a:pt x="0" y="90"/>
                    </a:moveTo>
                    <a:lnTo>
                      <a:pt x="46" y="45"/>
                    </a:lnTo>
                    <a:lnTo>
                      <a:pt x="91" y="45"/>
                    </a:lnTo>
                    <a:lnTo>
                      <a:pt x="46" y="45"/>
                    </a:lnTo>
                    <a:lnTo>
                      <a:pt x="0" y="0"/>
                    </a:lnTo>
                  </a:path>
                </a:pathLst>
              </a:custGeom>
              <a:solidFill>
                <a:schemeClr val="folHlink"/>
              </a:solidFill>
              <a:ln w="3240">
                <a:solidFill>
                  <a:schemeClr val="tx1"/>
                </a:solidFill>
                <a:round/>
              </a:ln>
            </p:spPr>
            <p:style>
              <a:lnRef idx="0"/>
              <a:fillRef idx="0"/>
              <a:effectRef idx="0"/>
              <a:fontRef idx="minor"/>
            </p:style>
          </p:sp>
          <p:sp>
            <p:nvSpPr>
              <p:cNvPr id="926" name="CustomShape 43"/>
              <p:cNvSpPr/>
              <p:nvPr/>
            </p:nvSpPr>
            <p:spPr>
              <a:xfrm rot="2385600">
                <a:off x="8883720" y="454320"/>
                <a:ext cx="2520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7" name="CustomShape 44"/>
              <p:cNvSpPr/>
              <p:nvPr/>
            </p:nvSpPr>
            <p:spPr>
              <a:xfrm rot="2385600">
                <a:off x="8912160" y="403200"/>
                <a:ext cx="2412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8" name="CustomShape 45"/>
              <p:cNvSpPr/>
              <p:nvPr/>
            </p:nvSpPr>
            <p:spPr>
              <a:xfrm rot="2385600">
                <a:off x="8864640" y="438120"/>
                <a:ext cx="2412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29" name="CustomShape 46"/>
              <p:cNvSpPr/>
              <p:nvPr/>
            </p:nvSpPr>
            <p:spPr>
              <a:xfrm rot="2385600">
                <a:off x="8893440" y="384120"/>
                <a:ext cx="24120" cy="6048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30" name="CustomShape 47"/>
              <p:cNvSpPr/>
              <p:nvPr/>
            </p:nvSpPr>
            <p:spPr>
              <a:xfrm flipH="1" rot="6617400">
                <a:off x="8903880" y="53568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31" name="CustomShape 48"/>
              <p:cNvSpPr/>
              <p:nvPr/>
            </p:nvSpPr>
            <p:spPr>
              <a:xfrm flipH="1" rot="6617400">
                <a:off x="8952840" y="56376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32" name="CustomShape 49"/>
              <p:cNvSpPr/>
              <p:nvPr/>
            </p:nvSpPr>
            <p:spPr>
              <a:xfrm flipH="1" rot="6617400">
                <a:off x="8894880" y="56196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sp>
            <p:nvSpPr>
              <p:cNvPr id="933" name="CustomShape 50"/>
              <p:cNvSpPr/>
              <p:nvPr/>
            </p:nvSpPr>
            <p:spPr>
              <a:xfrm flipH="1" rot="6617400">
                <a:off x="8940960" y="581040"/>
                <a:ext cx="26640" cy="56520"/>
              </a:xfrm>
              <a:prstGeom prst="roundRect">
                <a:avLst>
                  <a:gd name="adj" fmla="val 16667"/>
                </a:avLst>
              </a:prstGeom>
              <a:solidFill>
                <a:schemeClr val="folHlink"/>
              </a:solidFill>
              <a:ln w="3240">
                <a:solidFill>
                  <a:schemeClr val="tx1"/>
                </a:solidFill>
                <a:round/>
              </a:ln>
            </p:spPr>
            <p:style>
              <a:lnRef idx="0"/>
              <a:fillRef idx="0"/>
              <a:effectRef idx="0"/>
              <a:fontRef idx="minor"/>
            </p:style>
          </p:sp>
          <p:grpSp>
            <p:nvGrpSpPr>
              <p:cNvPr id="934" name="Group 51"/>
              <p:cNvGrpSpPr/>
              <p:nvPr/>
            </p:nvGrpSpPr>
            <p:grpSpPr>
              <a:xfrm>
                <a:off x="8589600" y="381240"/>
                <a:ext cx="115200" cy="135000"/>
                <a:chOff x="8589600" y="381240"/>
                <a:chExt cx="115200" cy="135000"/>
              </a:xfrm>
            </p:grpSpPr>
            <p:sp>
              <p:nvSpPr>
                <p:cNvPr id="935" name="CustomShape 52"/>
                <p:cNvSpPr/>
                <p:nvPr/>
              </p:nvSpPr>
              <p:spPr>
                <a:xfrm rot="1865400">
                  <a:off x="8638560" y="382680"/>
                  <a:ext cx="23400" cy="6228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936" name="CustomShape 53"/>
                <p:cNvSpPr/>
                <p:nvPr/>
              </p:nvSpPr>
              <p:spPr>
                <a:xfrm rot="1865400">
                  <a:off x="8611920" y="439200"/>
                  <a:ext cx="24840" cy="6228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937" name="CustomShape 54"/>
                <p:cNvSpPr/>
                <p:nvPr/>
              </p:nvSpPr>
              <p:spPr>
                <a:xfrm rot="1865400">
                  <a:off x="8640720" y="457200"/>
                  <a:ext cx="23400" cy="6228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938" name="CustomShape 55"/>
                <p:cNvSpPr/>
                <p:nvPr/>
              </p:nvSpPr>
              <p:spPr>
                <a:xfrm rot="1865400">
                  <a:off x="8665560" y="397440"/>
                  <a:ext cx="24840" cy="6228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nvGrpSpPr>
              <p:cNvPr id="939" name="Group 56"/>
              <p:cNvGrpSpPr/>
              <p:nvPr/>
            </p:nvGrpSpPr>
            <p:grpSpPr>
              <a:xfrm>
                <a:off x="8758080" y="586440"/>
                <a:ext cx="123840" cy="88920"/>
                <a:chOff x="8758080" y="586440"/>
                <a:chExt cx="123840" cy="88920"/>
              </a:xfrm>
            </p:grpSpPr>
            <p:sp>
              <p:nvSpPr>
                <p:cNvPr id="940" name="CustomShape 57"/>
                <p:cNvSpPr/>
                <p:nvPr/>
              </p:nvSpPr>
              <p:spPr>
                <a:xfrm rot="4469400">
                  <a:off x="8827560" y="579240"/>
                  <a:ext cx="26640" cy="543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941" name="CustomShape 58"/>
                <p:cNvSpPr/>
                <p:nvPr/>
              </p:nvSpPr>
              <p:spPr>
                <a:xfrm rot="4469400">
                  <a:off x="8775360" y="596880"/>
                  <a:ext cx="28080" cy="543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942" name="CustomShape 59"/>
                <p:cNvSpPr/>
                <p:nvPr/>
              </p:nvSpPr>
              <p:spPr>
                <a:xfrm rot="4469400">
                  <a:off x="8785440" y="633960"/>
                  <a:ext cx="26640" cy="54360"/>
                </a:xfrm>
                <a:prstGeom prst="roundRect">
                  <a:avLst>
                    <a:gd name="adj" fmla="val 16667"/>
                  </a:avLst>
                </a:prstGeom>
                <a:solidFill>
                  <a:srgbClr val="00ccff"/>
                </a:solidFill>
                <a:ln w="3240">
                  <a:solidFill>
                    <a:schemeClr val="tx1"/>
                  </a:solidFill>
                  <a:round/>
                </a:ln>
              </p:spPr>
              <p:style>
                <a:lnRef idx="0"/>
                <a:fillRef idx="0"/>
                <a:effectRef idx="0"/>
                <a:fontRef idx="minor"/>
              </p:style>
            </p:sp>
            <p:sp>
              <p:nvSpPr>
                <p:cNvPr id="943" name="CustomShape 60"/>
                <p:cNvSpPr/>
                <p:nvPr/>
              </p:nvSpPr>
              <p:spPr>
                <a:xfrm rot="4469400">
                  <a:off x="8837640" y="613440"/>
                  <a:ext cx="28080" cy="54360"/>
                </a:xfrm>
                <a:prstGeom prst="roundRect">
                  <a:avLst>
                    <a:gd name="adj" fmla="val 16667"/>
                  </a:avLst>
                </a:prstGeom>
                <a:solidFill>
                  <a:srgbClr val="00ccff"/>
                </a:solidFill>
                <a:ln w="3240">
                  <a:solidFill>
                    <a:schemeClr val="tx1"/>
                  </a:solidFill>
                  <a:round/>
                </a:ln>
              </p:spPr>
              <p:style>
                <a:lnRef idx="0"/>
                <a:fillRef idx="0"/>
                <a:effectRef idx="0"/>
                <a:fontRef idx="minor"/>
              </p:style>
            </p:sp>
          </p:grpSp>
        </p:grpSp>
        <p:sp>
          <p:nvSpPr>
            <p:cNvPr id="944" name="CustomShape 61"/>
            <p:cNvSpPr/>
            <p:nvPr/>
          </p:nvSpPr>
          <p:spPr>
            <a:xfrm rot="18706200">
              <a:off x="8857080" y="236880"/>
              <a:ext cx="190080" cy="189360"/>
            </a:xfrm>
            <a:prstGeom prst="irregularSeal1">
              <a:avLst/>
            </a:prstGeom>
            <a:solidFill>
              <a:srgbClr val="ffff66"/>
            </a:solidFill>
            <a:ln w="9360">
              <a:solidFill>
                <a:srgbClr val="ff6600"/>
              </a:solidFill>
              <a:miter/>
            </a:ln>
          </p:spPr>
          <p:style>
            <a:lnRef idx="0"/>
            <a:fillRef idx="0"/>
            <a:effectRef idx="0"/>
            <a:fontRef idx="minor"/>
          </p:style>
        </p:sp>
        <p:grpSp>
          <p:nvGrpSpPr>
            <p:cNvPr id="945" name="Group 62"/>
            <p:cNvGrpSpPr/>
            <p:nvPr/>
          </p:nvGrpSpPr>
          <p:grpSpPr>
            <a:xfrm>
              <a:off x="7911000" y="632880"/>
              <a:ext cx="518040" cy="138960"/>
              <a:chOff x="7911000" y="632880"/>
              <a:chExt cx="518040" cy="138960"/>
            </a:xfrm>
          </p:grpSpPr>
          <p:sp>
            <p:nvSpPr>
              <p:cNvPr id="946" name="CustomShape 63"/>
              <p:cNvSpPr/>
              <p:nvPr/>
            </p:nvSpPr>
            <p:spPr>
              <a:xfrm>
                <a:off x="7911000" y="632880"/>
                <a:ext cx="232560" cy="13896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947" name="CustomShape 64"/>
              <p:cNvSpPr/>
              <p:nvPr/>
            </p:nvSpPr>
            <p:spPr>
              <a:xfrm>
                <a:off x="8170200" y="632880"/>
                <a:ext cx="258840" cy="138960"/>
              </a:xfrm>
              <a:prstGeom prst="chevron">
                <a:avLst>
                  <a:gd name="adj" fmla="val 50000"/>
                </a:avLst>
              </a:prstGeom>
              <a:gradFill rotWithShape="0">
                <a:gsLst>
                  <a:gs pos="0">
                    <a:srgbClr val="769535"/>
                  </a:gs>
                  <a:gs pos="80000">
                    <a:srgbClr val="9bc348"/>
                  </a:gs>
                  <a:gs pos="100000">
                    <a:srgbClr val="9cc746"/>
                  </a:gs>
                </a:gsLst>
                <a:lin ang="16200000"/>
              </a:gradFill>
              <a:ln w="9360">
                <a:solidFill>
                  <a:srgbClr val="98b954"/>
                </a:solidFill>
                <a:miter/>
              </a:ln>
              <a:effectLst>
                <a:outerShdw blurRad="63500" dir="5400000" dist="23000" rotWithShape="0">
                  <a:srgbClr val="000000">
                    <a:alpha val="35000"/>
                  </a:srgbClr>
                </a:outerShdw>
              </a:effectLst>
            </p:spPr>
            <p:style>
              <a:lnRef idx="0"/>
              <a:fillRef idx="0"/>
              <a:effectRef idx="0"/>
              <a:fontRef idx="minor"/>
            </p:style>
          </p:sp>
        </p:grpSp>
        <p:grpSp>
          <p:nvGrpSpPr>
            <p:cNvPr id="948" name="Group 65"/>
            <p:cNvGrpSpPr/>
            <p:nvPr/>
          </p:nvGrpSpPr>
          <p:grpSpPr>
            <a:xfrm>
              <a:off x="7905240" y="833760"/>
              <a:ext cx="516600" cy="140400"/>
              <a:chOff x="7905240" y="833760"/>
              <a:chExt cx="516600" cy="140400"/>
            </a:xfrm>
          </p:grpSpPr>
          <p:sp>
            <p:nvSpPr>
              <p:cNvPr id="949" name="CustomShape 66"/>
              <p:cNvSpPr/>
              <p:nvPr/>
            </p:nvSpPr>
            <p:spPr>
              <a:xfrm rot="10800000">
                <a:off x="8189280" y="833760"/>
                <a:ext cx="232560" cy="138960"/>
              </a:xfrm>
              <a:prstGeom prst="homePlate">
                <a:avLst>
                  <a:gd name="adj" fmla="val 50001"/>
                </a:avLst>
              </a:prstGeom>
              <a:solidFill>
                <a:schemeClr val="accent6">
                  <a:lumMod val="75000"/>
                </a:schemeClr>
              </a:solidFill>
              <a:ln w="25560">
                <a:solidFill>
                  <a:srgbClr val="c00000"/>
                </a:solidFill>
                <a:miter/>
              </a:ln>
            </p:spPr>
            <p:style>
              <a:lnRef idx="0"/>
              <a:fillRef idx="0"/>
              <a:effectRef idx="0"/>
              <a:fontRef idx="minor"/>
            </p:style>
          </p:sp>
          <p:sp>
            <p:nvSpPr>
              <p:cNvPr id="950" name="CustomShape 67"/>
              <p:cNvSpPr/>
              <p:nvPr/>
            </p:nvSpPr>
            <p:spPr>
              <a:xfrm rot="10800000">
                <a:off x="7905240" y="835200"/>
                <a:ext cx="258840" cy="138960"/>
              </a:xfrm>
              <a:prstGeom prst="chevron">
                <a:avLst>
                  <a:gd name="adj" fmla="val 50000"/>
                </a:avLst>
              </a:prstGeom>
              <a:solidFill>
                <a:srgbClr val="ffc000"/>
              </a:solidFill>
              <a:ln w="9360">
                <a:solidFill>
                  <a:schemeClr val="accent6">
                    <a:lumMod val="75000"/>
                  </a:schemeClr>
                </a:solidFill>
                <a:miter/>
              </a:ln>
              <a:effectLst>
                <a:outerShdw dir="5400000" dist="23000" rotWithShape="0">
                  <a:srgbClr val="808080">
                    <a:alpha val="35000"/>
                  </a:srgbClr>
                </a:outerShdw>
              </a:effectLst>
            </p:spPr>
            <p:style>
              <a:lnRef idx="0"/>
              <a:fillRef idx="0"/>
              <a:effectRef idx="0"/>
              <a:fontRef idx="minor"/>
            </p:style>
          </p:sp>
        </p:grpSp>
        <p:grpSp>
          <p:nvGrpSpPr>
            <p:cNvPr id="951" name="Group 68"/>
            <p:cNvGrpSpPr/>
            <p:nvPr/>
          </p:nvGrpSpPr>
          <p:grpSpPr>
            <a:xfrm>
              <a:off x="7580160" y="547560"/>
              <a:ext cx="523080" cy="547920"/>
              <a:chOff x="7580160" y="547560"/>
              <a:chExt cx="523080" cy="547920"/>
            </a:xfrm>
          </p:grpSpPr>
          <p:sp>
            <p:nvSpPr>
              <p:cNvPr id="952" name="CustomShape 69"/>
              <p:cNvSpPr/>
              <p:nvPr/>
            </p:nvSpPr>
            <p:spPr>
              <a:xfrm rot="5476200">
                <a:off x="7545240" y="589320"/>
                <a:ext cx="541440" cy="460080"/>
              </a:xfrm>
              <a:custGeom>
                <a:avLst/>
                <a:gdLst/>
                <a:ahLst/>
                <a:rect l="l" t="t" r="r" b="b"/>
                <a:pathLst>
                  <a:path w="641" h="631">
                    <a:moveTo>
                      <a:pt x="3" y="283"/>
                    </a:moveTo>
                    <a:cubicBezTo>
                      <a:pt x="6" y="217"/>
                      <a:pt x="6" y="128"/>
                      <a:pt x="75" y="86"/>
                    </a:cubicBezTo>
                    <a:cubicBezTo>
                      <a:pt x="144" y="44"/>
                      <a:pt x="326" y="0"/>
                      <a:pt x="417" y="32"/>
                    </a:cubicBezTo>
                    <a:cubicBezTo>
                      <a:pt x="508" y="64"/>
                      <a:pt x="605" y="197"/>
                      <a:pt x="623" y="278"/>
                    </a:cubicBezTo>
                    <a:cubicBezTo>
                      <a:pt x="641" y="359"/>
                      <a:pt x="589" y="459"/>
                      <a:pt x="525" y="517"/>
                    </a:cubicBezTo>
                    <a:cubicBezTo>
                      <a:pt x="461" y="575"/>
                      <a:pt x="314" y="631"/>
                      <a:pt x="236" y="625"/>
                    </a:cubicBezTo>
                    <a:cubicBezTo>
                      <a:pt x="159" y="620"/>
                      <a:pt x="96" y="539"/>
                      <a:pt x="57" y="482"/>
                    </a:cubicBezTo>
                    <a:cubicBezTo>
                      <a:pt x="18" y="425"/>
                      <a:pt x="0" y="349"/>
                      <a:pt x="3" y="283"/>
                    </a:cubicBezTo>
                    <a:close/>
                  </a:path>
                </a:pathLst>
              </a:custGeom>
              <a:gradFill rotWithShape="0">
                <a:gsLst>
                  <a:gs pos="0">
                    <a:srgbClr val="ff3737"/>
                  </a:gs>
                  <a:gs pos="100000">
                    <a:srgbClr val="ffd9d9"/>
                  </a:gs>
                </a:gsLst>
                <a:lin ang="12576000"/>
              </a:gradFill>
              <a:ln w="9360">
                <a:solidFill>
                  <a:srgbClr val="993366"/>
                </a:solidFill>
                <a:round/>
              </a:ln>
            </p:spPr>
            <p:style>
              <a:lnRef idx="0"/>
              <a:fillRef idx="0"/>
              <a:effectRef idx="0"/>
              <a:fontRef idx="minor"/>
            </p:style>
          </p:sp>
          <p:sp>
            <p:nvSpPr>
              <p:cNvPr id="953" name="CustomShape 70"/>
              <p:cNvSpPr/>
              <p:nvPr/>
            </p:nvSpPr>
            <p:spPr>
              <a:xfrm rot="19622400">
                <a:off x="7679520" y="738720"/>
                <a:ext cx="341280" cy="270000"/>
              </a:xfrm>
              <a:custGeom>
                <a:avLst/>
                <a:gdLst/>
                <a:ahLst/>
                <a:rect l="l" t="t" r="r" b="b"/>
                <a:pathLst>
                  <a:path w="480" h="347">
                    <a:moveTo>
                      <a:pt x="14" y="162"/>
                    </a:moveTo>
                    <a:cubicBezTo>
                      <a:pt x="0" y="107"/>
                      <a:pt x="92" y="0"/>
                      <a:pt x="125" y="6"/>
                    </a:cubicBezTo>
                    <a:cubicBezTo>
                      <a:pt x="158" y="12"/>
                      <a:pt x="176" y="197"/>
                      <a:pt x="212" y="199"/>
                    </a:cubicBezTo>
                    <a:cubicBezTo>
                      <a:pt x="248" y="201"/>
                      <a:pt x="303" y="17"/>
                      <a:pt x="344" y="20"/>
                    </a:cubicBezTo>
                    <a:cubicBezTo>
                      <a:pt x="385" y="23"/>
                      <a:pt x="480" y="165"/>
                      <a:pt x="458" y="218"/>
                    </a:cubicBezTo>
                    <a:cubicBezTo>
                      <a:pt x="436" y="271"/>
                      <a:pt x="285" y="347"/>
                      <a:pt x="211" y="338"/>
                    </a:cubicBezTo>
                    <a:cubicBezTo>
                      <a:pt x="137" y="329"/>
                      <a:pt x="28" y="217"/>
                      <a:pt x="14" y="162"/>
                    </a:cubicBezTo>
                    <a:close/>
                  </a:path>
                </a:pathLst>
              </a:custGeom>
              <a:gradFill rotWithShape="0">
                <a:gsLst>
                  <a:gs pos="0">
                    <a:srgbClr val="cc0000"/>
                  </a:gs>
                  <a:gs pos="100000">
                    <a:srgbClr val="e06565"/>
                  </a:gs>
                </a:gsLst>
                <a:lin ang="5400000"/>
              </a:gradFill>
              <a:ln w="9360">
                <a:solidFill>
                  <a:srgbClr val="993366"/>
                </a:solidFill>
                <a:round/>
              </a:ln>
            </p:spPr>
            <p:style>
              <a:lnRef idx="0"/>
              <a:fillRef idx="0"/>
              <a:effectRef idx="0"/>
              <a:fontRef idx="minor"/>
            </p:style>
          </p:sp>
          <p:sp>
            <p:nvSpPr>
              <p:cNvPr id="954" name="CustomShape 71"/>
              <p:cNvSpPr/>
              <p:nvPr/>
            </p:nvSpPr>
            <p:spPr>
              <a:xfrm rot="19622400">
                <a:off x="7738920" y="721440"/>
                <a:ext cx="64440" cy="7056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955" name="CustomShape 72"/>
              <p:cNvSpPr/>
              <p:nvPr/>
            </p:nvSpPr>
            <p:spPr>
              <a:xfrm rot="19622400">
                <a:off x="7646040" y="694440"/>
                <a:ext cx="63720" cy="338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956" name="CustomShape 73"/>
              <p:cNvSpPr/>
              <p:nvPr/>
            </p:nvSpPr>
            <p:spPr>
              <a:xfrm rot="17277600">
                <a:off x="7798320" y="639720"/>
                <a:ext cx="72720" cy="6264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957" name="CustomShape 74"/>
              <p:cNvSpPr/>
              <p:nvPr/>
            </p:nvSpPr>
            <p:spPr>
              <a:xfrm rot="17277600">
                <a:off x="7607880" y="762120"/>
                <a:ext cx="72720" cy="619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958" name="CustomShape 75"/>
              <p:cNvSpPr/>
              <p:nvPr/>
            </p:nvSpPr>
            <p:spPr>
              <a:xfrm rot="8822400">
                <a:off x="7769160" y="584640"/>
                <a:ext cx="3672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959" name="CustomShape 76"/>
              <p:cNvSpPr/>
              <p:nvPr/>
            </p:nvSpPr>
            <p:spPr>
              <a:xfrm rot="19622400">
                <a:off x="7688160" y="606960"/>
                <a:ext cx="64440" cy="7056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960" name="CustomShape 77"/>
              <p:cNvSpPr/>
              <p:nvPr/>
            </p:nvSpPr>
            <p:spPr>
              <a:xfrm rot="19622400">
                <a:off x="7751160" y="671040"/>
                <a:ext cx="64440" cy="698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961" name="CustomShape 78"/>
              <p:cNvSpPr/>
              <p:nvPr/>
            </p:nvSpPr>
            <p:spPr>
              <a:xfrm rot="11476800">
                <a:off x="7690320" y="723960"/>
                <a:ext cx="34920" cy="662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grpSp>
        <p:grpSp>
          <p:nvGrpSpPr>
            <p:cNvPr id="962" name="Group 79"/>
            <p:cNvGrpSpPr/>
            <p:nvPr/>
          </p:nvGrpSpPr>
          <p:grpSpPr>
            <a:xfrm>
              <a:off x="8196480" y="412920"/>
              <a:ext cx="878400" cy="844560"/>
              <a:chOff x="8196480" y="412920"/>
              <a:chExt cx="878400" cy="844560"/>
            </a:xfrm>
          </p:grpSpPr>
          <p:sp>
            <p:nvSpPr>
              <p:cNvPr id="963" name="CustomShape 80"/>
              <p:cNvSpPr/>
              <p:nvPr/>
            </p:nvSpPr>
            <p:spPr>
              <a:xfrm rot="12067200">
                <a:off x="8304120" y="466920"/>
                <a:ext cx="590040" cy="70776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5400000"/>
              </a:gradFill>
              <a:ln w="9360">
                <a:solidFill>
                  <a:srgbClr val="3333cc"/>
                </a:solidFill>
                <a:round/>
              </a:ln>
            </p:spPr>
            <p:style>
              <a:lnRef idx="0"/>
              <a:fillRef idx="0"/>
              <a:effectRef idx="0"/>
              <a:fontRef idx="minor"/>
            </p:style>
          </p:sp>
          <p:sp>
            <p:nvSpPr>
              <p:cNvPr id="964" name="CustomShape 81"/>
              <p:cNvSpPr/>
              <p:nvPr/>
            </p:nvSpPr>
            <p:spPr>
              <a:xfrm rot="13503600">
                <a:off x="8404200" y="571680"/>
                <a:ext cx="420120" cy="40752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6714000"/>
              </a:gradFill>
              <a:ln w="9360">
                <a:solidFill>
                  <a:srgbClr val="3333cc"/>
                </a:solidFill>
                <a:round/>
              </a:ln>
            </p:spPr>
            <p:style>
              <a:lnRef idx="0"/>
              <a:fillRef idx="0"/>
              <a:effectRef idx="0"/>
              <a:fontRef idx="minor"/>
            </p:style>
          </p:sp>
          <p:sp>
            <p:nvSpPr>
              <p:cNvPr id="965" name="CustomShape 82"/>
              <p:cNvSpPr/>
              <p:nvPr/>
            </p:nvSpPr>
            <p:spPr>
              <a:xfrm rot="4510200">
                <a:off x="8371080" y="100404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66" name="CustomShape 83"/>
              <p:cNvSpPr/>
              <p:nvPr/>
            </p:nvSpPr>
            <p:spPr>
              <a:xfrm rot="17086200">
                <a:off x="8353800" y="75384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967" name="CustomShape 84"/>
              <p:cNvSpPr/>
              <p:nvPr/>
            </p:nvSpPr>
            <p:spPr>
              <a:xfrm rot="2265000">
                <a:off x="8317800" y="806040"/>
                <a:ext cx="69480" cy="766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68" name="CustomShape 85"/>
              <p:cNvSpPr/>
              <p:nvPr/>
            </p:nvSpPr>
            <p:spPr>
              <a:xfrm rot="2263800">
                <a:off x="8324640" y="918360"/>
                <a:ext cx="69480" cy="759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969" name="CustomShape 86"/>
              <p:cNvSpPr/>
              <p:nvPr/>
            </p:nvSpPr>
            <p:spPr>
              <a:xfrm rot="15294600">
                <a:off x="8507160" y="991440"/>
                <a:ext cx="4500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970" name="CustomShape 87"/>
              <p:cNvSpPr/>
              <p:nvPr/>
            </p:nvSpPr>
            <p:spPr>
              <a:xfrm rot="4510200">
                <a:off x="8419320" y="95724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71" name="CustomShape 88"/>
              <p:cNvSpPr/>
              <p:nvPr/>
            </p:nvSpPr>
            <p:spPr>
              <a:xfrm rot="4510200">
                <a:off x="8371440" y="875160"/>
                <a:ext cx="79560" cy="6948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99ccff"/>
              </a:solidFill>
              <a:ln w="9360">
                <a:solidFill>
                  <a:schemeClr val="tx1"/>
                </a:solidFill>
                <a:round/>
              </a:ln>
            </p:spPr>
            <p:style>
              <a:lnRef idx="0"/>
              <a:fillRef idx="0"/>
              <a:effectRef idx="0"/>
              <a:fontRef idx="minor"/>
            </p:style>
          </p:sp>
          <p:sp>
            <p:nvSpPr>
              <p:cNvPr id="972" name="CustomShape 89"/>
              <p:cNvSpPr/>
              <p:nvPr/>
            </p:nvSpPr>
            <p:spPr>
              <a:xfrm rot="17086200">
                <a:off x="8495640" y="102384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973" name="CustomShape 90"/>
              <p:cNvSpPr/>
              <p:nvPr/>
            </p:nvSpPr>
            <p:spPr>
              <a:xfrm rot="4510200">
                <a:off x="8562600" y="105804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74" name="CustomShape 91"/>
              <p:cNvSpPr/>
              <p:nvPr/>
            </p:nvSpPr>
            <p:spPr>
              <a:xfrm rot="15294600">
                <a:off x="8717040" y="981360"/>
                <a:ext cx="4500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975" name="CustomShape 92"/>
              <p:cNvSpPr/>
              <p:nvPr/>
            </p:nvSpPr>
            <p:spPr>
              <a:xfrm rot="4510200">
                <a:off x="8618400" y="98856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76" name="CustomShape 93"/>
              <p:cNvSpPr/>
              <p:nvPr/>
            </p:nvSpPr>
            <p:spPr>
              <a:xfrm rot="17086200">
                <a:off x="8705880" y="101412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977" name="CustomShape 94"/>
              <p:cNvSpPr/>
              <p:nvPr/>
            </p:nvSpPr>
            <p:spPr>
              <a:xfrm rot="4510200">
                <a:off x="8685360" y="87768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78" name="CustomShape 95"/>
              <p:cNvSpPr/>
              <p:nvPr/>
            </p:nvSpPr>
            <p:spPr>
              <a:xfrm rot="15294600">
                <a:off x="8782920" y="893160"/>
                <a:ext cx="4500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sp>
            <p:nvSpPr>
              <p:cNvPr id="979" name="CustomShape 96"/>
              <p:cNvSpPr/>
              <p:nvPr/>
            </p:nvSpPr>
            <p:spPr>
              <a:xfrm rot="4510200">
                <a:off x="8550360" y="962280"/>
                <a:ext cx="79560" cy="70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99ccff"/>
              </a:solidFill>
              <a:ln w="9360">
                <a:solidFill>
                  <a:schemeClr val="tx1"/>
                </a:solidFill>
                <a:round/>
              </a:ln>
            </p:spPr>
            <p:style>
              <a:lnRef idx="0"/>
              <a:fillRef idx="0"/>
              <a:effectRef idx="0"/>
              <a:fontRef idx="minor"/>
            </p:style>
          </p:sp>
          <p:sp>
            <p:nvSpPr>
              <p:cNvPr id="980" name="CustomShape 97"/>
              <p:cNvSpPr/>
              <p:nvPr/>
            </p:nvSpPr>
            <p:spPr>
              <a:xfrm rot="17086200">
                <a:off x="8771400" y="925560"/>
                <a:ext cx="46080" cy="63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99ccff"/>
              </a:solidFill>
              <a:ln w="9360">
                <a:solidFill>
                  <a:schemeClr val="tx1"/>
                </a:solidFill>
                <a:round/>
              </a:ln>
            </p:spPr>
            <p:style>
              <a:lnRef idx="0"/>
              <a:fillRef idx="0"/>
              <a:effectRef idx="0"/>
              <a:fontRef idx="minor"/>
            </p:style>
          </p:sp>
        </p:grpSp>
        <p:grpSp>
          <p:nvGrpSpPr>
            <p:cNvPr id="981" name="Group 98"/>
            <p:cNvGrpSpPr/>
            <p:nvPr/>
          </p:nvGrpSpPr>
          <p:grpSpPr>
            <a:xfrm>
              <a:off x="8026560" y="210600"/>
              <a:ext cx="304560" cy="340560"/>
              <a:chOff x="8026560" y="210600"/>
              <a:chExt cx="304560" cy="340560"/>
            </a:xfrm>
          </p:grpSpPr>
          <p:sp>
            <p:nvSpPr>
              <p:cNvPr id="982" name="CustomShape 99"/>
              <p:cNvSpPr/>
              <p:nvPr/>
            </p:nvSpPr>
            <p:spPr>
              <a:xfrm rot="14370000">
                <a:off x="8048160" y="42840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983" name="CustomShape 100"/>
              <p:cNvSpPr/>
              <p:nvPr/>
            </p:nvSpPr>
            <p:spPr>
              <a:xfrm rot="5400000">
                <a:off x="8137800" y="49140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984" name="CustomShape 101"/>
              <p:cNvSpPr/>
              <p:nvPr/>
            </p:nvSpPr>
            <p:spPr>
              <a:xfrm rot="11872200">
                <a:off x="8238600" y="330120"/>
                <a:ext cx="72720" cy="8820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985" name="CustomShape 102"/>
              <p:cNvSpPr/>
              <p:nvPr/>
            </p:nvSpPr>
            <p:spPr>
              <a:xfrm rot="11869200">
                <a:off x="8200800" y="216720"/>
                <a:ext cx="72720" cy="871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986" name="CustomShape 103"/>
              <p:cNvSpPr/>
              <p:nvPr/>
            </p:nvSpPr>
            <p:spPr>
              <a:xfrm rot="3552600">
                <a:off x="8181360" y="400680"/>
                <a:ext cx="47160" cy="7236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sp>
            <p:nvSpPr>
              <p:cNvPr id="987" name="CustomShape 104"/>
              <p:cNvSpPr/>
              <p:nvPr/>
            </p:nvSpPr>
            <p:spPr>
              <a:xfrm rot="14370000">
                <a:off x="8085600" y="227160"/>
                <a:ext cx="83520" cy="7992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0000"/>
              </a:solidFill>
              <a:ln w="9360">
                <a:solidFill>
                  <a:schemeClr val="tx1"/>
                </a:solidFill>
                <a:round/>
              </a:ln>
            </p:spPr>
            <p:style>
              <a:lnRef idx="0"/>
              <a:fillRef idx="0"/>
              <a:effectRef idx="0"/>
              <a:fontRef idx="minor"/>
            </p:style>
          </p:sp>
          <p:sp>
            <p:nvSpPr>
              <p:cNvPr id="988" name="CustomShape 105"/>
              <p:cNvSpPr/>
              <p:nvPr/>
            </p:nvSpPr>
            <p:spPr>
              <a:xfrm rot="14370000">
                <a:off x="8122320" y="338400"/>
                <a:ext cx="83520" cy="7920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0000"/>
              </a:solidFill>
              <a:ln w="9360">
                <a:solidFill>
                  <a:schemeClr val="tx1"/>
                </a:solidFill>
                <a:round/>
              </a:ln>
            </p:spPr>
            <p:style>
              <a:lnRef idx="0"/>
              <a:fillRef idx="0"/>
              <a:effectRef idx="0"/>
              <a:fontRef idx="minor"/>
            </p:style>
          </p:sp>
          <p:sp>
            <p:nvSpPr>
              <p:cNvPr id="989" name="CustomShape 106"/>
              <p:cNvSpPr/>
              <p:nvPr/>
            </p:nvSpPr>
            <p:spPr>
              <a:xfrm rot="5400000">
                <a:off x="8034840" y="336600"/>
                <a:ext cx="51120" cy="680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0000"/>
              </a:solidFill>
              <a:ln w="9360">
                <a:solidFill>
                  <a:schemeClr val="tx1"/>
                </a:solidFill>
                <a:round/>
              </a:ln>
            </p:spPr>
            <p:style>
              <a:lnRef idx="0"/>
              <a:fillRef idx="0"/>
              <a:effectRef idx="0"/>
              <a:fontRef idx="minor"/>
            </p:style>
          </p:sp>
        </p:grpSp>
        <p:sp>
          <p:nvSpPr>
            <p:cNvPr id="990" name="CustomShape 107"/>
            <p:cNvSpPr/>
            <p:nvPr/>
          </p:nvSpPr>
          <p:spPr>
            <a:xfrm>
              <a:off x="7391520" y="-14760"/>
              <a:ext cx="1703160" cy="1566360"/>
            </a:xfrm>
            <a:prstGeom prst="rect">
              <a:avLst/>
            </a:prstGeom>
            <a:noFill/>
            <a:ln w="9360">
              <a:solidFill>
                <a:schemeClr val="hlink"/>
              </a:solidFill>
              <a:miter/>
            </a:ln>
          </p:spPr>
          <p:style>
            <a:lnRef idx="0"/>
            <a:fillRef idx="0"/>
            <a:effectRef idx="0"/>
            <a:fontRef idx="minor"/>
          </p:style>
        </p:sp>
      </p:grpSp>
      <p:sp>
        <p:nvSpPr>
          <p:cNvPr id="991" name="CustomShape 108"/>
          <p:cNvSpPr/>
          <p:nvPr/>
        </p:nvSpPr>
        <p:spPr>
          <a:xfrm>
            <a:off x="2140200" y="3899160"/>
            <a:ext cx="380520" cy="183960"/>
          </a:xfrm>
          <a:prstGeom prst="ellipse">
            <a:avLst/>
          </a:prstGeom>
          <a:noFill/>
          <a:ln>
            <a:round/>
          </a:ln>
        </p:spPr>
        <p:style>
          <a:lnRef idx="2">
            <a:schemeClr val="accent1">
              <a:shade val="50000"/>
            </a:schemeClr>
          </a:lnRef>
          <a:fillRef idx="1">
            <a:schemeClr val="accent1"/>
          </a:fillRef>
          <a:effectRef idx="0">
            <a:schemeClr val="accent1"/>
          </a:effectRef>
          <a:fontRef idx="minor"/>
        </p:style>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92" name="Picture 2" descr=""/>
          <p:cNvPicPr/>
          <p:nvPr/>
        </p:nvPicPr>
        <p:blipFill>
          <a:blip r:embed="rId1"/>
          <a:stretch/>
        </p:blipFill>
        <p:spPr>
          <a:xfrm>
            <a:off x="0" y="1371600"/>
            <a:ext cx="4038120" cy="4133520"/>
          </a:xfrm>
          <a:prstGeom prst="rect">
            <a:avLst/>
          </a:prstGeom>
          <a:ln w="9360">
            <a:noFill/>
          </a:ln>
        </p:spPr>
      </p:pic>
      <p:pic>
        <p:nvPicPr>
          <p:cNvPr id="993" name="Picture 3" descr=""/>
          <p:cNvPicPr/>
          <p:nvPr/>
        </p:nvPicPr>
        <p:blipFill>
          <a:blip r:embed="rId2"/>
          <a:stretch/>
        </p:blipFill>
        <p:spPr>
          <a:xfrm>
            <a:off x="4273560" y="1523880"/>
            <a:ext cx="4870080" cy="4419360"/>
          </a:xfrm>
          <a:prstGeom prst="rect">
            <a:avLst/>
          </a:prstGeom>
          <a:ln w="9360">
            <a:noFill/>
          </a:ln>
        </p:spPr>
      </p:pic>
      <p:sp>
        <p:nvSpPr>
          <p:cNvPr id="994" name="CustomShape 1"/>
          <p:cNvSpPr/>
          <p:nvPr/>
        </p:nvSpPr>
        <p:spPr>
          <a:xfrm>
            <a:off x="3960" y="228600"/>
            <a:ext cx="9136080" cy="11876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latin typeface="Arial"/>
              </a:rPr>
              <a:t>Mast cell derived PGD2 is a component of the AEU: Fevipiprant, a selective DP2 antagonist inhibits eosinophil chemotaxis towards IgE-activated mast cells</a:t>
            </a:r>
            <a:endParaRPr b="0" lang="en-US" sz="2400" spc="-1" strike="noStrike">
              <a:latin typeface="Arial"/>
            </a:endParaRPr>
          </a:p>
        </p:txBody>
      </p:sp>
      <p:sp>
        <p:nvSpPr>
          <p:cNvPr id="995" name="CustomShape 2"/>
          <p:cNvSpPr/>
          <p:nvPr/>
        </p:nvSpPr>
        <p:spPr>
          <a:xfrm>
            <a:off x="304920" y="1676520"/>
            <a:ext cx="3428640" cy="60912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Arial"/>
              </a:rPr>
              <a:t>IgIG</a:t>
            </a:r>
            <a:endParaRPr b="0" lang="en-US" sz="1800" spc="-1" strike="noStrike">
              <a:latin typeface="Arial"/>
            </a:endParaRPr>
          </a:p>
        </p:txBody>
      </p:sp>
      <p:sp>
        <p:nvSpPr>
          <p:cNvPr id="996" name="CustomShape 3"/>
          <p:cNvSpPr/>
          <p:nvPr/>
        </p:nvSpPr>
        <p:spPr>
          <a:xfrm>
            <a:off x="304920" y="1676520"/>
            <a:ext cx="3733560" cy="3646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latin typeface="Calibri"/>
              </a:rPr>
              <a:t>IgE-activated CBMC release PGD2</a:t>
            </a:r>
            <a:endParaRPr b="0" lang="en-US" sz="1800" spc="-1" strike="noStrike">
              <a:latin typeface="Arial"/>
            </a:endParaRPr>
          </a:p>
        </p:txBody>
      </p:sp>
      <p:sp>
        <p:nvSpPr>
          <p:cNvPr id="997" name="CustomShape 4"/>
          <p:cNvSpPr/>
          <p:nvPr/>
        </p:nvSpPr>
        <p:spPr>
          <a:xfrm>
            <a:off x="4572000" y="1676520"/>
            <a:ext cx="4114440" cy="91404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sp>
      <p:sp>
        <p:nvSpPr>
          <p:cNvPr id="998" name="CustomShape 5"/>
          <p:cNvSpPr/>
          <p:nvPr/>
        </p:nvSpPr>
        <p:spPr>
          <a:xfrm>
            <a:off x="4724280" y="1752480"/>
            <a:ext cx="3885840" cy="91332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latin typeface="Calibri"/>
              </a:rPr>
              <a:t>Fevipiprant inhibits human eosinophil chemotaxis towards IgE-activated mast cells</a:t>
            </a:r>
            <a:endParaRPr b="0" lang="en-US" sz="1800" spc="-1" strike="noStrike">
              <a:latin typeface="Arial"/>
            </a:endParaRPr>
          </a:p>
        </p:txBody>
      </p:sp>
      <p:pic>
        <p:nvPicPr>
          <p:cNvPr id="999" name="Picture 18" descr=""/>
          <p:cNvPicPr/>
          <p:nvPr/>
        </p:nvPicPr>
        <p:blipFill>
          <a:blip r:embed="rId3"/>
          <a:stretch/>
        </p:blipFill>
        <p:spPr>
          <a:xfrm>
            <a:off x="8948880" y="6267600"/>
            <a:ext cx="194760" cy="590040"/>
          </a:xfrm>
          <a:prstGeom prst="rect">
            <a:avLst/>
          </a:prstGeom>
          <a:ln w="9360">
            <a:noFill/>
          </a:ln>
        </p:spPr>
      </p:pic>
      <p:sp>
        <p:nvSpPr>
          <p:cNvPr id="1000" name="CustomShape 6"/>
          <p:cNvSpPr/>
          <p:nvPr/>
        </p:nvSpPr>
        <p:spPr>
          <a:xfrm>
            <a:off x="5486400" y="6267600"/>
            <a:ext cx="346212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Shamri T et al: under revision</a:t>
            </a:r>
            <a:endParaRPr b="0" lang="en-US" sz="18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1" name="CustomShape 1"/>
          <p:cNvSpPr/>
          <p:nvPr/>
        </p:nvSpPr>
        <p:spPr>
          <a:xfrm>
            <a:off x="961920" y="344520"/>
            <a:ext cx="7219440" cy="577800"/>
          </a:xfrm>
          <a:prstGeom prst="rect">
            <a:avLst/>
          </a:prstGeom>
          <a:noFill/>
          <a:ln>
            <a:noFill/>
          </a:ln>
        </p:spPr>
        <p:style>
          <a:lnRef idx="0"/>
          <a:fillRef idx="0"/>
          <a:effectRef idx="0"/>
          <a:fontRef idx="minor"/>
        </p:style>
        <p:txBody>
          <a:bodyPr lIns="90000" rIns="90000" tIns="45000" bIns="45000"/>
          <a:p>
            <a:pPr algn="ctr">
              <a:lnSpc>
                <a:spcPct val="100000"/>
              </a:lnSpc>
              <a:spcBef>
                <a:spcPts val="1599"/>
              </a:spcBef>
            </a:pPr>
            <a:r>
              <a:rPr b="1" lang="en-US" sz="3200" spc="-1" strike="noStrike">
                <a:solidFill>
                  <a:srgbClr val="000000"/>
                </a:solidFill>
                <a:latin typeface="Arial"/>
                <a:ea typeface="ＭＳ Ｐゴシック"/>
              </a:rPr>
              <a:t>Our Immunomodulatory Strategies</a:t>
            </a:r>
            <a:endParaRPr b="0" lang="en-US" sz="3200" spc="-1" strike="noStrike">
              <a:latin typeface="Arial"/>
            </a:endParaRPr>
          </a:p>
        </p:txBody>
      </p:sp>
      <p:sp>
        <p:nvSpPr>
          <p:cNvPr id="1002" name="CustomShape 2"/>
          <p:cNvSpPr/>
          <p:nvPr/>
        </p:nvSpPr>
        <p:spPr>
          <a:xfrm>
            <a:off x="2819520" y="2057400"/>
            <a:ext cx="4038120" cy="82188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Arial"/>
                <a:ea typeface="ＭＳ Ｐゴシック"/>
              </a:rPr>
              <a:t>Activating receptors:</a:t>
            </a:r>
            <a:endParaRPr b="0" lang="en-US" sz="2000" spc="-1" strike="noStrike">
              <a:latin typeface="Arial"/>
            </a:endParaRPr>
          </a:p>
          <a:p>
            <a:pPr>
              <a:lnSpc>
                <a:spcPct val="100000"/>
              </a:lnSpc>
            </a:pPr>
            <a:r>
              <a:rPr b="1" lang="en-US" sz="2800" spc="-1" strike="noStrike">
                <a:solidFill>
                  <a:srgbClr val="c00000"/>
                </a:solidFill>
                <a:latin typeface="Arial"/>
                <a:ea typeface="ＭＳ Ｐゴシック"/>
              </a:rPr>
              <a:t>CD48</a:t>
            </a:r>
            <a:r>
              <a:rPr b="1" lang="en-US" sz="2800" spc="-1" strike="noStrike">
                <a:solidFill>
                  <a:srgbClr val="984807"/>
                </a:solidFill>
                <a:latin typeface="Arial"/>
                <a:ea typeface="ＭＳ Ｐゴシック"/>
              </a:rPr>
              <a:t> </a:t>
            </a:r>
            <a:r>
              <a:rPr b="1" lang="en-US" sz="2800" spc="-1" strike="noStrike">
                <a:solidFill>
                  <a:srgbClr val="000000"/>
                </a:solidFill>
                <a:latin typeface="Arial"/>
                <a:ea typeface="ＭＳ Ｐゴシック"/>
              </a:rPr>
              <a:t>(MC and EOS)</a:t>
            </a:r>
            <a:endParaRPr b="0" lang="en-US" sz="2800" spc="-1" strike="noStrike">
              <a:latin typeface="Arial"/>
            </a:endParaRPr>
          </a:p>
        </p:txBody>
      </p:sp>
      <p:sp>
        <p:nvSpPr>
          <p:cNvPr id="1003" name="CustomShape 3"/>
          <p:cNvSpPr/>
          <p:nvPr/>
        </p:nvSpPr>
        <p:spPr>
          <a:xfrm>
            <a:off x="2819520" y="3809880"/>
            <a:ext cx="5333760" cy="152280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Arial"/>
              </a:rPr>
              <a:t>Inhibitory receptors:</a:t>
            </a:r>
            <a:endParaRPr b="0" lang="en-US" sz="2000" spc="-1" strike="noStrike">
              <a:latin typeface="Arial"/>
            </a:endParaRPr>
          </a:p>
          <a:p>
            <a:pPr>
              <a:lnSpc>
                <a:spcPct val="100000"/>
              </a:lnSpc>
            </a:pPr>
            <a:r>
              <a:rPr b="1" lang="en-US" sz="2800" spc="-1" strike="noStrike">
                <a:solidFill>
                  <a:srgbClr val="c00000"/>
                </a:solidFill>
                <a:latin typeface="Arial"/>
              </a:rPr>
              <a:t>CD300a </a:t>
            </a:r>
            <a:r>
              <a:rPr b="1" lang="en-US" sz="2800" spc="-1" strike="noStrike">
                <a:solidFill>
                  <a:srgbClr val="000000"/>
                </a:solidFill>
                <a:latin typeface="Arial"/>
              </a:rPr>
              <a:t>(MC and EOS)</a:t>
            </a:r>
            <a:endParaRPr b="0" lang="en-US" sz="2800" spc="-1" strike="noStrike">
              <a:latin typeface="Arial"/>
            </a:endParaRPr>
          </a:p>
          <a:p>
            <a:pPr>
              <a:lnSpc>
                <a:spcPct val="100000"/>
              </a:lnSpc>
            </a:pPr>
            <a:r>
              <a:rPr b="1" lang="en-US" sz="2800" spc="-1" strike="noStrike">
                <a:solidFill>
                  <a:srgbClr val="c00000"/>
                </a:solidFill>
                <a:latin typeface="Arial"/>
              </a:rPr>
              <a:t>Siglec-7 </a:t>
            </a:r>
            <a:r>
              <a:rPr b="1" lang="en-US" sz="2800" spc="-1" strike="noStrike">
                <a:solidFill>
                  <a:srgbClr val="000000"/>
                </a:solidFill>
                <a:latin typeface="Arial"/>
              </a:rPr>
              <a:t>(MC and EOS) </a:t>
            </a:r>
            <a:endParaRPr b="0" lang="en-US" sz="2800" spc="-1" strike="noStrike">
              <a:latin typeface="Arial"/>
            </a:endParaRPr>
          </a:p>
          <a:p>
            <a:pPr>
              <a:lnSpc>
                <a:spcPct val="100000"/>
              </a:lnSpc>
            </a:pPr>
            <a:endParaRPr b="0" lang="en-US" sz="2800" spc="-1" strike="noStrike">
              <a:latin typeface="Arial"/>
            </a:endParaRPr>
          </a:p>
        </p:txBody>
      </p:sp>
      <p:sp>
        <p:nvSpPr>
          <p:cNvPr id="1004" name="CustomShape 4"/>
          <p:cNvSpPr/>
          <p:nvPr/>
        </p:nvSpPr>
        <p:spPr>
          <a:xfrm>
            <a:off x="2209680" y="3962520"/>
            <a:ext cx="411120" cy="822600"/>
          </a:xfrm>
          <a:prstGeom prst="upArrow">
            <a:avLst>
              <a:gd name="adj1" fmla="val 50000"/>
              <a:gd name="adj2" fmla="val 50000"/>
            </a:avLst>
          </a:prstGeom>
          <a:solidFill>
            <a:schemeClr val="accent5">
              <a:lumMod val="75000"/>
            </a:schemeClr>
          </a:solidFill>
          <a:ln>
            <a:solidFill>
              <a:schemeClr val="accent5">
                <a:lumMod val="75000"/>
              </a:schemeClr>
            </a:solidFill>
            <a:round/>
          </a:ln>
        </p:spPr>
        <p:style>
          <a:lnRef idx="2">
            <a:schemeClr val="accent1">
              <a:shade val="50000"/>
            </a:schemeClr>
          </a:lnRef>
          <a:fillRef idx="1">
            <a:schemeClr val="accent1"/>
          </a:fillRef>
          <a:effectRef idx="0">
            <a:schemeClr val="accent1"/>
          </a:effectRef>
          <a:fontRef idx="minor"/>
        </p:style>
      </p:sp>
      <p:sp>
        <p:nvSpPr>
          <p:cNvPr id="1005" name="CustomShape 5"/>
          <p:cNvSpPr/>
          <p:nvPr/>
        </p:nvSpPr>
        <p:spPr>
          <a:xfrm rot="10800000">
            <a:off x="2621160" y="2956680"/>
            <a:ext cx="411120" cy="822600"/>
          </a:xfrm>
          <a:prstGeom prst="upArrow">
            <a:avLst>
              <a:gd name="adj1" fmla="val 50000"/>
              <a:gd name="adj2" fmla="val 50000"/>
            </a:avLst>
          </a:prstGeom>
          <a:solidFill>
            <a:srgbClr val="c00000"/>
          </a:solidFill>
          <a:ln>
            <a:solidFill>
              <a:srgbClr val="c00000"/>
            </a:solidFill>
            <a:round/>
          </a:ln>
        </p:spPr>
        <p:style>
          <a:lnRef idx="2">
            <a:schemeClr val="accent1">
              <a:shade val="50000"/>
            </a:schemeClr>
          </a:lnRef>
          <a:fillRef idx="1">
            <a:schemeClr val="accent1"/>
          </a:fillRef>
          <a:effectRef idx="0">
            <a:schemeClr val="accent1"/>
          </a:effectRef>
          <a:fontRef idx="minor"/>
        </p:style>
      </p:sp>
      <p:pic>
        <p:nvPicPr>
          <p:cNvPr id="1006" name="Picture 18" descr=""/>
          <p:cNvPicPr/>
          <p:nvPr/>
        </p:nvPicPr>
        <p:blipFill>
          <a:blip r:embed="rId1"/>
          <a:stretch/>
        </p:blipFill>
        <p:spPr>
          <a:xfrm>
            <a:off x="8827920" y="6267600"/>
            <a:ext cx="194760" cy="590040"/>
          </a:xfrm>
          <a:prstGeom prst="rect">
            <a:avLst/>
          </a:prstGeom>
          <a:ln w="9360">
            <a:noFill/>
          </a:ln>
        </p:spPr>
      </p:pic>
      <p:sp>
        <p:nvSpPr>
          <p:cNvPr id="1007" name="CustomShape 6"/>
          <p:cNvSpPr/>
          <p:nvPr/>
        </p:nvSpPr>
        <p:spPr>
          <a:xfrm>
            <a:off x="5715000" y="1905120"/>
            <a:ext cx="3123720" cy="63900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1008" name="CustomShape 7"/>
          <p:cNvSpPr/>
          <p:nvPr/>
        </p:nvSpPr>
        <p:spPr>
          <a:xfrm>
            <a:off x="1143000" y="826560"/>
            <a:ext cx="6789240" cy="6390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latin typeface="Arial"/>
              </a:rPr>
              <a:t>We aim to target  receptors that are shared by MCs and Eos and that are important in the AEU </a:t>
            </a:r>
            <a:endParaRPr b="0" lang="en-US" sz="1800" spc="-1" strike="noStrike">
              <a:latin typeface="Aria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9" name="CustomShape 1"/>
          <p:cNvSpPr/>
          <p:nvPr/>
        </p:nvSpPr>
        <p:spPr>
          <a:xfrm rot="18089400">
            <a:off x="2999520" y="3353760"/>
            <a:ext cx="456120" cy="183600"/>
          </a:xfrm>
          <a:prstGeom prst="chevron">
            <a:avLst>
              <a:gd name="adj" fmla="val 50000"/>
            </a:avLst>
          </a:prstGeom>
          <a:gradFill rotWithShape="0">
            <a:gsLst>
              <a:gs pos="0">
                <a:srgbClr val="9cc746"/>
              </a:gs>
              <a:gs pos="20000">
                <a:srgbClr val="9bc348"/>
              </a:gs>
              <a:gs pos="100000">
                <a:srgbClr val="769535"/>
              </a:gs>
            </a:gsLst>
            <a:lin ang="1884000"/>
          </a:gradFill>
          <a:ln w="9360">
            <a:solidFill>
              <a:srgbClr val="98b954"/>
            </a:solidFill>
            <a:miter/>
          </a:ln>
          <a:effectLst>
            <a:outerShdw dir="5400000" dist="23000" rotWithShape="0">
              <a:srgbClr val="808080">
                <a:alpha val="35000"/>
              </a:srgbClr>
            </a:outerShdw>
          </a:effectLst>
        </p:spPr>
        <p:style>
          <a:lnRef idx="0"/>
          <a:fillRef idx="0"/>
          <a:effectRef idx="0"/>
          <a:fontRef idx="minor"/>
        </p:style>
      </p:sp>
      <p:sp>
        <p:nvSpPr>
          <p:cNvPr id="1010" name="CustomShape 2"/>
          <p:cNvSpPr/>
          <p:nvPr/>
        </p:nvSpPr>
        <p:spPr>
          <a:xfrm>
            <a:off x="1465920" y="357480"/>
            <a:ext cx="5164920" cy="533160"/>
          </a:xfrm>
          <a:prstGeom prst="rect">
            <a:avLst/>
          </a:prstGeom>
          <a:noFill/>
          <a:ln w="9360">
            <a:noFill/>
          </a:ln>
        </p:spPr>
        <p:style>
          <a:lnRef idx="0"/>
          <a:fillRef idx="0"/>
          <a:effectRef idx="0"/>
          <a:fontRef idx="minor"/>
        </p:style>
        <p:txBody>
          <a:bodyPr wrap="none" lIns="182880" rIns="90000" tIns="91440" bIns="91440" anchor="ctr"/>
          <a:p>
            <a:pPr algn="ctr">
              <a:lnSpc>
                <a:spcPct val="100000"/>
              </a:lnSpc>
              <a:spcBef>
                <a:spcPts val="1599"/>
              </a:spcBef>
            </a:pPr>
            <a:r>
              <a:rPr b="1" lang="en-US" sz="3200" spc="-1" strike="noStrike">
                <a:solidFill>
                  <a:srgbClr val="000000"/>
                </a:solidFill>
                <a:latin typeface="Arial"/>
              </a:rPr>
              <a:t> </a:t>
            </a:r>
            <a:r>
              <a:rPr b="1" lang="en-US" sz="3200" spc="-1" strike="noStrike">
                <a:solidFill>
                  <a:srgbClr val="000000"/>
                </a:solidFill>
                <a:latin typeface="Arial"/>
              </a:rPr>
              <a:t>The Human AEU </a:t>
            </a:r>
            <a:endParaRPr b="0" lang="en-US" sz="3200" spc="-1" strike="noStrike">
              <a:latin typeface="Arial"/>
            </a:endParaRPr>
          </a:p>
          <a:p>
            <a:pPr algn="ctr">
              <a:lnSpc>
                <a:spcPct val="100000"/>
              </a:lnSpc>
              <a:spcBef>
                <a:spcPts val="601"/>
              </a:spcBef>
            </a:pPr>
            <a:r>
              <a:rPr b="1" lang="en-US" sz="2400" spc="-1" strike="noStrike">
                <a:solidFill>
                  <a:srgbClr val="000000"/>
                </a:solidFill>
                <a:latin typeface="Arial"/>
              </a:rPr>
              <a:t>CD48 and 2B4 (CD244) (CD2 family)</a:t>
            </a:r>
            <a:endParaRPr b="0" lang="en-US" sz="2400" spc="-1" strike="noStrike">
              <a:latin typeface="Arial"/>
            </a:endParaRPr>
          </a:p>
        </p:txBody>
      </p:sp>
      <p:grpSp>
        <p:nvGrpSpPr>
          <p:cNvPr id="1011" name="Group 3"/>
          <p:cNvGrpSpPr/>
          <p:nvPr/>
        </p:nvGrpSpPr>
        <p:grpSpPr>
          <a:xfrm>
            <a:off x="4303800" y="2023920"/>
            <a:ext cx="1985760" cy="1849320"/>
            <a:chOff x="4303800" y="2023920"/>
            <a:chExt cx="1985760" cy="1849320"/>
          </a:xfrm>
        </p:grpSpPr>
        <p:sp>
          <p:nvSpPr>
            <p:cNvPr id="1012" name="CustomShape 4"/>
            <p:cNvSpPr/>
            <p:nvPr/>
          </p:nvSpPr>
          <p:spPr>
            <a:xfrm flipH="1" rot="12278400">
              <a:off x="5297040" y="3120840"/>
              <a:ext cx="460080" cy="21888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1013" name="CustomShape 5"/>
            <p:cNvSpPr/>
            <p:nvPr/>
          </p:nvSpPr>
          <p:spPr>
            <a:xfrm flipH="1">
              <a:off x="4303800" y="2936160"/>
              <a:ext cx="439920" cy="22896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1014" name="CustomShape 6"/>
            <p:cNvSpPr/>
            <p:nvPr/>
          </p:nvSpPr>
          <p:spPr>
            <a:xfrm rot="5250000">
              <a:off x="4743720" y="2249280"/>
              <a:ext cx="646920" cy="204120"/>
            </a:xfrm>
            <a:prstGeom prst="chevron">
              <a:avLst>
                <a:gd name="adj" fmla="val 50000"/>
              </a:avLst>
            </a:prstGeom>
            <a:gradFill rotWithShape="0">
              <a:gsLst>
                <a:gs pos="0">
                  <a:srgbClr val="9cc746"/>
                </a:gs>
                <a:gs pos="20000">
                  <a:srgbClr val="9bc348"/>
                </a:gs>
                <a:gs pos="100000">
                  <a:srgbClr val="769535"/>
                </a:gs>
              </a:gsLst>
              <a:lin ang="10584000"/>
            </a:gradFill>
            <a:ln w="9360">
              <a:solidFill>
                <a:srgbClr val="98b954"/>
              </a:solidFill>
              <a:miter/>
            </a:ln>
            <a:effectLst>
              <a:outerShdw dir="5400000" dist="23000" rotWithShape="0">
                <a:srgbClr val="808080">
                  <a:alpha val="35000"/>
                </a:srgbClr>
              </a:outerShdw>
            </a:effectLst>
          </p:spPr>
          <p:style>
            <a:lnRef idx="0"/>
            <a:fillRef idx="0"/>
            <a:effectRef idx="0"/>
            <a:fontRef idx="minor"/>
          </p:style>
        </p:sp>
        <p:grpSp>
          <p:nvGrpSpPr>
            <p:cNvPr id="1015" name="Group 7"/>
            <p:cNvGrpSpPr/>
            <p:nvPr/>
          </p:nvGrpSpPr>
          <p:grpSpPr>
            <a:xfrm>
              <a:off x="4325400" y="2362320"/>
              <a:ext cx="1964160" cy="1510920"/>
              <a:chOff x="4325400" y="2362320"/>
              <a:chExt cx="1964160" cy="1510920"/>
            </a:xfrm>
          </p:grpSpPr>
          <p:sp>
            <p:nvSpPr>
              <p:cNvPr id="1016" name="CustomShape 8"/>
              <p:cNvSpPr/>
              <p:nvPr/>
            </p:nvSpPr>
            <p:spPr>
              <a:xfrm>
                <a:off x="5105520" y="2362320"/>
                <a:ext cx="1184040" cy="303480"/>
              </a:xfrm>
              <a:prstGeom prst="rect">
                <a:avLst/>
              </a:prstGeom>
              <a:noFill/>
              <a:ln>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Eosinophil</a:t>
                </a:r>
                <a:endParaRPr b="0" lang="en-US" sz="1400" spc="-1" strike="noStrike">
                  <a:latin typeface="Arial"/>
                </a:endParaRPr>
              </a:p>
            </p:txBody>
          </p:sp>
          <p:sp>
            <p:nvSpPr>
              <p:cNvPr id="1017" name="CustomShape 9"/>
              <p:cNvSpPr/>
              <p:nvPr/>
            </p:nvSpPr>
            <p:spPr>
              <a:xfrm rot="6599400">
                <a:off x="4466880" y="2827800"/>
                <a:ext cx="1034280" cy="795600"/>
              </a:xfrm>
              <a:custGeom>
                <a:avLst/>
                <a:gdLst/>
                <a:ahLst/>
                <a:rect l="l" t="t" r="r" b="b"/>
                <a:pathLst>
                  <a:path w="641" h="631">
                    <a:moveTo>
                      <a:pt x="3" y="283"/>
                    </a:moveTo>
                    <a:cubicBezTo>
                      <a:pt x="6" y="217"/>
                      <a:pt x="6" y="128"/>
                      <a:pt x="75" y="86"/>
                    </a:cubicBezTo>
                    <a:cubicBezTo>
                      <a:pt x="144" y="44"/>
                      <a:pt x="326" y="0"/>
                      <a:pt x="417" y="32"/>
                    </a:cubicBezTo>
                    <a:cubicBezTo>
                      <a:pt x="508" y="64"/>
                      <a:pt x="605" y="197"/>
                      <a:pt x="623" y="278"/>
                    </a:cubicBezTo>
                    <a:cubicBezTo>
                      <a:pt x="641" y="359"/>
                      <a:pt x="589" y="459"/>
                      <a:pt x="525" y="517"/>
                    </a:cubicBezTo>
                    <a:cubicBezTo>
                      <a:pt x="461" y="575"/>
                      <a:pt x="314" y="631"/>
                      <a:pt x="236" y="625"/>
                    </a:cubicBezTo>
                    <a:cubicBezTo>
                      <a:pt x="159" y="620"/>
                      <a:pt x="96" y="539"/>
                      <a:pt x="57" y="482"/>
                    </a:cubicBezTo>
                    <a:cubicBezTo>
                      <a:pt x="18" y="425"/>
                      <a:pt x="0" y="349"/>
                      <a:pt x="3" y="283"/>
                    </a:cubicBezTo>
                    <a:close/>
                  </a:path>
                </a:pathLst>
              </a:custGeom>
              <a:gradFill rotWithShape="0">
                <a:gsLst>
                  <a:gs pos="0">
                    <a:srgbClr val="ff3737"/>
                  </a:gs>
                  <a:gs pos="100000">
                    <a:srgbClr val="ffd9d9"/>
                  </a:gs>
                </a:gsLst>
                <a:lin ang="12576000"/>
              </a:gradFill>
              <a:ln w="9360">
                <a:solidFill>
                  <a:srgbClr val="993366"/>
                </a:solidFill>
                <a:round/>
              </a:ln>
            </p:spPr>
            <p:style>
              <a:lnRef idx="0"/>
              <a:fillRef idx="0"/>
              <a:effectRef idx="0"/>
              <a:fontRef idx="minor"/>
            </p:style>
          </p:sp>
        </p:grpSp>
        <p:sp>
          <p:nvSpPr>
            <p:cNvPr id="1018" name="CustomShape 10"/>
            <p:cNvSpPr/>
            <p:nvPr/>
          </p:nvSpPr>
          <p:spPr>
            <a:xfrm>
              <a:off x="4759200" y="2926440"/>
              <a:ext cx="519120" cy="586080"/>
            </a:xfrm>
            <a:custGeom>
              <a:avLst/>
              <a:gdLst/>
              <a:ahLst/>
              <a:rect l="l" t="t" r="r" b="b"/>
              <a:pathLst>
                <a:path w="480" h="347">
                  <a:moveTo>
                    <a:pt x="14" y="162"/>
                  </a:moveTo>
                  <a:cubicBezTo>
                    <a:pt x="0" y="107"/>
                    <a:pt x="92" y="0"/>
                    <a:pt x="125" y="6"/>
                  </a:cubicBezTo>
                  <a:cubicBezTo>
                    <a:pt x="158" y="12"/>
                    <a:pt x="176" y="197"/>
                    <a:pt x="212" y="199"/>
                  </a:cubicBezTo>
                  <a:cubicBezTo>
                    <a:pt x="248" y="201"/>
                    <a:pt x="303" y="17"/>
                    <a:pt x="344" y="20"/>
                  </a:cubicBezTo>
                  <a:cubicBezTo>
                    <a:pt x="385" y="23"/>
                    <a:pt x="480" y="165"/>
                    <a:pt x="458" y="218"/>
                  </a:cubicBezTo>
                  <a:cubicBezTo>
                    <a:pt x="436" y="271"/>
                    <a:pt x="285" y="347"/>
                    <a:pt x="211" y="338"/>
                  </a:cubicBezTo>
                  <a:cubicBezTo>
                    <a:pt x="137" y="329"/>
                    <a:pt x="28" y="217"/>
                    <a:pt x="14" y="162"/>
                  </a:cubicBezTo>
                  <a:close/>
                </a:path>
              </a:pathLst>
            </a:custGeom>
            <a:gradFill rotWithShape="0">
              <a:gsLst>
                <a:gs pos="0">
                  <a:srgbClr val="cc0000"/>
                </a:gs>
                <a:gs pos="100000">
                  <a:srgbClr val="e06565"/>
                </a:gs>
              </a:gsLst>
              <a:lin ang="5400000"/>
            </a:gradFill>
            <a:ln w="9360">
              <a:solidFill>
                <a:srgbClr val="993366"/>
              </a:solidFill>
              <a:round/>
            </a:ln>
          </p:spPr>
          <p:style>
            <a:lnRef idx="0"/>
            <a:fillRef idx="0"/>
            <a:effectRef idx="0"/>
            <a:fontRef idx="minor"/>
          </p:style>
        </p:sp>
        <p:sp>
          <p:nvSpPr>
            <p:cNvPr id="1019" name="CustomShape 11"/>
            <p:cNvSpPr/>
            <p:nvPr/>
          </p:nvSpPr>
          <p:spPr>
            <a:xfrm>
              <a:off x="4956120" y="2836800"/>
              <a:ext cx="98280" cy="15336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1020" name="CustomShape 12"/>
            <p:cNvSpPr/>
            <p:nvPr/>
          </p:nvSpPr>
          <p:spPr>
            <a:xfrm>
              <a:off x="4857840" y="2683080"/>
              <a:ext cx="97200" cy="7416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1021" name="CustomShape 13"/>
            <p:cNvSpPr/>
            <p:nvPr/>
          </p:nvSpPr>
          <p:spPr>
            <a:xfrm rot="18585600">
              <a:off x="5108040" y="2755800"/>
              <a:ext cx="116640" cy="12888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1022" name="CustomShape 14"/>
            <p:cNvSpPr/>
            <p:nvPr/>
          </p:nvSpPr>
          <p:spPr>
            <a:xfrm rot="18585600">
              <a:off x="4763520" y="2754360"/>
              <a:ext cx="116640" cy="12744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1023" name="CustomShape 15"/>
            <p:cNvSpPr/>
            <p:nvPr/>
          </p:nvSpPr>
          <p:spPr>
            <a:xfrm rot="10800000">
              <a:off x="5103720" y="2607480"/>
              <a:ext cx="55800" cy="13824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sp>
          <p:nvSpPr>
            <p:cNvPr id="1024" name="CustomShape 16"/>
            <p:cNvSpPr/>
            <p:nvPr/>
          </p:nvSpPr>
          <p:spPr>
            <a:xfrm>
              <a:off x="4956120" y="2568240"/>
              <a:ext cx="98280" cy="153360"/>
            </a:xfrm>
            <a:custGeom>
              <a:avLst/>
              <a:gdLst/>
              <a:ahLst/>
              <a:rect l="l" t="t" r="r" b="b"/>
              <a:pathLst>
                <a:path w="193" h="158">
                  <a:moveTo>
                    <a:pt x="4" y="75"/>
                  </a:moveTo>
                  <a:cubicBezTo>
                    <a:pt x="0" y="56"/>
                    <a:pt x="53" y="41"/>
                    <a:pt x="72" y="30"/>
                  </a:cubicBezTo>
                  <a:cubicBezTo>
                    <a:pt x="91" y="19"/>
                    <a:pt x="98" y="0"/>
                    <a:pt x="117" y="7"/>
                  </a:cubicBezTo>
                  <a:cubicBezTo>
                    <a:pt x="136" y="14"/>
                    <a:pt x="177" y="52"/>
                    <a:pt x="185" y="75"/>
                  </a:cubicBezTo>
                  <a:cubicBezTo>
                    <a:pt x="193" y="98"/>
                    <a:pt x="178" y="132"/>
                    <a:pt x="163" y="143"/>
                  </a:cubicBezTo>
                  <a:cubicBezTo>
                    <a:pt x="148" y="154"/>
                    <a:pt x="118" y="158"/>
                    <a:pt x="95" y="143"/>
                  </a:cubicBezTo>
                  <a:cubicBezTo>
                    <a:pt x="72" y="128"/>
                    <a:pt x="8" y="94"/>
                    <a:pt x="4" y="75"/>
                  </a:cubicBezTo>
                  <a:close/>
                </a:path>
              </a:pathLst>
            </a:custGeom>
            <a:solidFill>
              <a:srgbClr val="ff4f4f"/>
            </a:solidFill>
            <a:ln w="9360">
              <a:solidFill>
                <a:schemeClr val="tx1"/>
              </a:solidFill>
              <a:round/>
            </a:ln>
          </p:spPr>
          <p:style>
            <a:lnRef idx="0"/>
            <a:fillRef idx="0"/>
            <a:effectRef idx="0"/>
            <a:fontRef idx="minor"/>
          </p:style>
        </p:sp>
        <p:sp>
          <p:nvSpPr>
            <p:cNvPr id="1025" name="CustomShape 17"/>
            <p:cNvSpPr/>
            <p:nvPr/>
          </p:nvSpPr>
          <p:spPr>
            <a:xfrm>
              <a:off x="5004720" y="2759040"/>
              <a:ext cx="98280" cy="151920"/>
            </a:xfrm>
            <a:custGeom>
              <a:avLst/>
              <a:gdLst/>
              <a:ahLst/>
              <a:rect l="l" t="t" r="r" b="b"/>
              <a:pathLst>
                <a:path w="152" h="135">
                  <a:moveTo>
                    <a:pt x="8" y="33"/>
                  </a:moveTo>
                  <a:cubicBezTo>
                    <a:pt x="16" y="14"/>
                    <a:pt x="98" y="0"/>
                    <a:pt x="121" y="11"/>
                  </a:cubicBezTo>
                  <a:cubicBezTo>
                    <a:pt x="144" y="22"/>
                    <a:pt x="152" y="82"/>
                    <a:pt x="144" y="101"/>
                  </a:cubicBezTo>
                  <a:cubicBezTo>
                    <a:pt x="136" y="120"/>
                    <a:pt x="99" y="135"/>
                    <a:pt x="76" y="124"/>
                  </a:cubicBezTo>
                  <a:cubicBezTo>
                    <a:pt x="53" y="113"/>
                    <a:pt x="0" y="52"/>
                    <a:pt x="8" y="33"/>
                  </a:cubicBezTo>
                  <a:close/>
                </a:path>
              </a:pathLst>
            </a:custGeom>
            <a:solidFill>
              <a:srgbClr val="ff4f4f"/>
            </a:solidFill>
            <a:ln w="9360">
              <a:solidFill>
                <a:schemeClr val="tx1"/>
              </a:solidFill>
              <a:round/>
            </a:ln>
          </p:spPr>
          <p:style>
            <a:lnRef idx="0"/>
            <a:fillRef idx="0"/>
            <a:effectRef idx="0"/>
            <a:fontRef idx="minor"/>
          </p:style>
        </p:sp>
        <p:sp>
          <p:nvSpPr>
            <p:cNvPr id="1026" name="CustomShape 18"/>
            <p:cNvSpPr/>
            <p:nvPr/>
          </p:nvSpPr>
          <p:spPr>
            <a:xfrm rot="13640400">
              <a:off x="4902120" y="2790720"/>
              <a:ext cx="65520" cy="118080"/>
            </a:xfrm>
            <a:custGeom>
              <a:avLst/>
              <a:gdLst/>
              <a:ahLst/>
              <a:rect l="l" t="t" r="r" b="b"/>
              <a:pathLst>
                <a:path w="174" h="223">
                  <a:moveTo>
                    <a:pt x="34" y="72"/>
                  </a:moveTo>
                  <a:cubicBezTo>
                    <a:pt x="53" y="42"/>
                    <a:pt x="102" y="0"/>
                    <a:pt x="125" y="4"/>
                  </a:cubicBezTo>
                  <a:cubicBezTo>
                    <a:pt x="148" y="8"/>
                    <a:pt x="174" y="61"/>
                    <a:pt x="170" y="95"/>
                  </a:cubicBezTo>
                  <a:cubicBezTo>
                    <a:pt x="166" y="129"/>
                    <a:pt x="128" y="193"/>
                    <a:pt x="102" y="208"/>
                  </a:cubicBezTo>
                  <a:cubicBezTo>
                    <a:pt x="76" y="223"/>
                    <a:pt x="22" y="212"/>
                    <a:pt x="11" y="185"/>
                  </a:cubicBezTo>
                  <a:cubicBezTo>
                    <a:pt x="0" y="158"/>
                    <a:pt x="15" y="102"/>
                    <a:pt x="34" y="72"/>
                  </a:cubicBezTo>
                  <a:close/>
                </a:path>
              </a:pathLst>
            </a:custGeom>
            <a:solidFill>
              <a:srgbClr val="ff4f4f"/>
            </a:solidFill>
            <a:ln w="9360">
              <a:solidFill>
                <a:schemeClr val="tx1"/>
              </a:solidFill>
              <a:round/>
            </a:ln>
          </p:spPr>
          <p:style>
            <a:lnRef idx="0"/>
            <a:fillRef idx="0"/>
            <a:effectRef idx="0"/>
            <a:fontRef idx="minor"/>
          </p:style>
        </p:sp>
      </p:grpSp>
      <p:sp>
        <p:nvSpPr>
          <p:cNvPr id="1027" name="CustomShape 19"/>
          <p:cNvSpPr/>
          <p:nvPr/>
        </p:nvSpPr>
        <p:spPr>
          <a:xfrm>
            <a:off x="3003480" y="2350800"/>
            <a:ext cx="1064880" cy="303480"/>
          </a:xfrm>
          <a:prstGeom prst="rect">
            <a:avLst/>
          </a:prstGeom>
          <a:noFill/>
          <a:ln>
            <a:noFill/>
          </a:ln>
        </p:spPr>
        <p:style>
          <a:lnRef idx="0"/>
          <a:fillRef idx="0"/>
          <a:effectRef idx="0"/>
          <a:fontRef idx="minor"/>
        </p:style>
        <p:txBody>
          <a:bodyPr lIns="90000" rIns="90000" tIns="45000" bIns="45000"/>
          <a:p>
            <a:pPr algn="ctr">
              <a:lnSpc>
                <a:spcPct val="100000"/>
              </a:lnSpc>
              <a:spcBef>
                <a:spcPts val="700"/>
              </a:spcBef>
            </a:pPr>
            <a:r>
              <a:rPr b="0" lang="en-US" sz="1400" spc="-1" strike="noStrike">
                <a:solidFill>
                  <a:srgbClr val="000000"/>
                </a:solidFill>
                <a:latin typeface="Calibri"/>
                <a:ea typeface="ＭＳ Ｐゴシック"/>
              </a:rPr>
              <a:t>Mast cell</a:t>
            </a:r>
            <a:endParaRPr b="0" lang="en-US" sz="1400" spc="-1" strike="noStrike">
              <a:latin typeface="Arial"/>
            </a:endParaRPr>
          </a:p>
        </p:txBody>
      </p:sp>
      <p:sp>
        <p:nvSpPr>
          <p:cNvPr id="1028" name="CustomShape 20"/>
          <p:cNvSpPr/>
          <p:nvPr/>
        </p:nvSpPr>
        <p:spPr>
          <a:xfrm rot="10800000">
            <a:off x="4147200" y="3182760"/>
            <a:ext cx="414000" cy="245160"/>
          </a:xfrm>
          <a:prstGeom prst="chevron">
            <a:avLst>
              <a:gd name="adj" fmla="val 50000"/>
            </a:avLst>
          </a:prstGeom>
          <a:gradFill rotWithShape="0">
            <a:gsLst>
              <a:gs pos="0">
                <a:srgbClr val="9cc746"/>
              </a:gs>
              <a:gs pos="20000">
                <a:srgbClr val="9bc348"/>
              </a:gs>
              <a:gs pos="100000">
                <a:srgbClr val="769535"/>
              </a:gs>
            </a:gsLst>
            <a:lin ang="16200000"/>
          </a:gradFill>
          <a:ln w="9360">
            <a:solidFill>
              <a:srgbClr val="98b954"/>
            </a:solidFill>
            <a:miter/>
          </a:ln>
          <a:effectLst>
            <a:outerShdw dir="5400000" dist="23000" rotWithShape="0">
              <a:srgbClr val="808080">
                <a:alpha val="35000"/>
              </a:srgbClr>
            </a:outerShdw>
          </a:effectLst>
        </p:spPr>
        <p:style>
          <a:lnRef idx="0"/>
          <a:fillRef idx="0"/>
          <a:effectRef idx="0"/>
          <a:fontRef idx="minor"/>
        </p:style>
      </p:sp>
      <p:sp>
        <p:nvSpPr>
          <p:cNvPr id="1029" name="CustomShape 21"/>
          <p:cNvSpPr/>
          <p:nvPr/>
        </p:nvSpPr>
        <p:spPr>
          <a:xfrm rot="18510000">
            <a:off x="3018240" y="2610000"/>
            <a:ext cx="897480" cy="842400"/>
          </a:xfrm>
          <a:custGeom>
            <a:avLst/>
            <a:gdLst/>
            <a:ahLst/>
            <a:rect l="l" t="t" r="r" b="b"/>
            <a:pathLst>
              <a:path w="775" h="800">
                <a:moveTo>
                  <a:pt x="4" y="362"/>
                </a:moveTo>
                <a:cubicBezTo>
                  <a:pt x="8" y="279"/>
                  <a:pt x="7" y="166"/>
                  <a:pt x="94" y="113"/>
                </a:cubicBezTo>
                <a:cubicBezTo>
                  <a:pt x="181" y="60"/>
                  <a:pt x="415" y="0"/>
                  <a:pt x="525" y="45"/>
                </a:cubicBezTo>
                <a:cubicBezTo>
                  <a:pt x="635" y="90"/>
                  <a:pt x="729" y="283"/>
                  <a:pt x="752" y="385"/>
                </a:cubicBezTo>
                <a:cubicBezTo>
                  <a:pt x="775" y="487"/>
                  <a:pt x="737" y="589"/>
                  <a:pt x="661" y="657"/>
                </a:cubicBezTo>
                <a:cubicBezTo>
                  <a:pt x="585" y="725"/>
                  <a:pt x="396" y="800"/>
                  <a:pt x="298" y="793"/>
                </a:cubicBezTo>
                <a:cubicBezTo>
                  <a:pt x="200" y="786"/>
                  <a:pt x="121" y="684"/>
                  <a:pt x="72" y="612"/>
                </a:cubicBezTo>
                <a:cubicBezTo>
                  <a:pt x="23" y="540"/>
                  <a:pt x="0" y="445"/>
                  <a:pt x="4" y="362"/>
                </a:cubicBezTo>
                <a:close/>
              </a:path>
            </a:pathLst>
          </a:custGeom>
          <a:gradFill rotWithShape="0">
            <a:gsLst>
              <a:gs pos="0">
                <a:srgbClr val="99ccff"/>
              </a:gs>
              <a:gs pos="100000">
                <a:srgbClr val="eff7ff"/>
              </a:gs>
            </a:gsLst>
            <a:lin ang="2310000"/>
          </a:gradFill>
          <a:ln w="9360">
            <a:solidFill>
              <a:srgbClr val="3333cc"/>
            </a:solidFill>
            <a:round/>
          </a:ln>
        </p:spPr>
        <p:style>
          <a:lnRef idx="0"/>
          <a:fillRef idx="0"/>
          <a:effectRef idx="0"/>
          <a:fontRef idx="minor"/>
        </p:style>
      </p:sp>
      <p:sp>
        <p:nvSpPr>
          <p:cNvPr id="1030" name="CustomShape 22"/>
          <p:cNvSpPr/>
          <p:nvPr/>
        </p:nvSpPr>
        <p:spPr>
          <a:xfrm rot="19824600">
            <a:off x="3153960" y="2560320"/>
            <a:ext cx="551880" cy="922320"/>
          </a:xfrm>
          <a:custGeom>
            <a:avLst/>
            <a:gdLst/>
            <a:ahLst/>
            <a:rect l="l" t="t" r="r" b="b"/>
            <a:pathLst>
              <a:path w="517" h="492">
                <a:moveTo>
                  <a:pt x="7" y="292"/>
                </a:moveTo>
                <a:cubicBezTo>
                  <a:pt x="14" y="231"/>
                  <a:pt x="56" y="84"/>
                  <a:pt x="120" y="42"/>
                </a:cubicBezTo>
                <a:cubicBezTo>
                  <a:pt x="184" y="0"/>
                  <a:pt x="328" y="0"/>
                  <a:pt x="392" y="42"/>
                </a:cubicBezTo>
                <a:cubicBezTo>
                  <a:pt x="456" y="84"/>
                  <a:pt x="517" y="220"/>
                  <a:pt x="506" y="292"/>
                </a:cubicBezTo>
                <a:cubicBezTo>
                  <a:pt x="495" y="364"/>
                  <a:pt x="396" y="454"/>
                  <a:pt x="324" y="473"/>
                </a:cubicBezTo>
                <a:cubicBezTo>
                  <a:pt x="252" y="492"/>
                  <a:pt x="128" y="435"/>
                  <a:pt x="75" y="405"/>
                </a:cubicBezTo>
                <a:cubicBezTo>
                  <a:pt x="22" y="375"/>
                  <a:pt x="0" y="353"/>
                  <a:pt x="7" y="292"/>
                </a:cubicBezTo>
                <a:close/>
              </a:path>
            </a:pathLst>
          </a:custGeom>
          <a:gradFill rotWithShape="0">
            <a:gsLst>
              <a:gs pos="0">
                <a:srgbClr val="3333cc"/>
              </a:gs>
              <a:gs pos="100000">
                <a:srgbClr val="a5a5e8"/>
              </a:gs>
            </a:gsLst>
            <a:lin ang="3624000"/>
          </a:gradFill>
          <a:ln w="9360">
            <a:solidFill>
              <a:srgbClr val="3333cc"/>
            </a:solidFill>
            <a:round/>
          </a:ln>
        </p:spPr>
        <p:style>
          <a:lnRef idx="0"/>
          <a:fillRef idx="0"/>
          <a:effectRef idx="0"/>
          <a:fontRef idx="minor"/>
        </p:style>
      </p:sp>
      <p:sp>
        <p:nvSpPr>
          <p:cNvPr id="1031" name="CustomShape 23"/>
          <p:cNvSpPr/>
          <p:nvPr/>
        </p:nvSpPr>
        <p:spPr>
          <a:xfrm rot="5400000">
            <a:off x="3029400" y="4354200"/>
            <a:ext cx="318240" cy="101880"/>
          </a:xfrm>
          <a:prstGeom prst="chevron">
            <a:avLst>
              <a:gd name="adj" fmla="val 50000"/>
            </a:avLst>
          </a:prstGeom>
          <a:gradFill rotWithShape="0">
            <a:gsLst>
              <a:gs pos="0">
                <a:srgbClr val="9cc746"/>
              </a:gs>
              <a:gs pos="20000">
                <a:srgbClr val="9bc348"/>
              </a:gs>
              <a:gs pos="100000">
                <a:srgbClr val="769535"/>
              </a:gs>
            </a:gsLst>
            <a:lin ang="10800000"/>
          </a:gradFill>
          <a:ln w="9360">
            <a:solidFill>
              <a:srgbClr val="98b954"/>
            </a:solidFill>
            <a:miter/>
          </a:ln>
          <a:effectLst>
            <a:outerShdw dir="5400000" dist="23000" rotWithShape="0">
              <a:srgbClr val="808080">
                <a:alpha val="35000"/>
              </a:srgbClr>
            </a:outerShdw>
          </a:effectLst>
        </p:spPr>
        <p:style>
          <a:lnRef idx="0"/>
          <a:fillRef idx="0"/>
          <a:effectRef idx="0"/>
          <a:fontRef idx="minor"/>
        </p:style>
      </p:sp>
      <p:sp>
        <p:nvSpPr>
          <p:cNvPr id="1032" name="CustomShape 24"/>
          <p:cNvSpPr/>
          <p:nvPr/>
        </p:nvSpPr>
        <p:spPr>
          <a:xfrm>
            <a:off x="3296880" y="4244760"/>
            <a:ext cx="62424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rPr>
              <a:t>CD48</a:t>
            </a:r>
            <a:endParaRPr b="0" lang="en-US" sz="1400" spc="-1" strike="noStrike">
              <a:latin typeface="Arial"/>
            </a:endParaRPr>
          </a:p>
        </p:txBody>
      </p:sp>
      <p:sp>
        <p:nvSpPr>
          <p:cNvPr id="1033" name="CustomShape 25"/>
          <p:cNvSpPr/>
          <p:nvPr/>
        </p:nvSpPr>
        <p:spPr>
          <a:xfrm flipH="1" rot="5400000">
            <a:off x="3792960" y="4354920"/>
            <a:ext cx="319680" cy="102600"/>
          </a:xfrm>
          <a:prstGeom prst="homePlate">
            <a:avLst>
              <a:gd name="adj" fmla="val 50000"/>
            </a:avLst>
          </a:prstGeom>
          <a:ln>
            <a:round/>
          </a:ln>
        </p:spPr>
        <p:style>
          <a:lnRef idx="2">
            <a:schemeClr val="accent1">
              <a:shade val="50000"/>
            </a:schemeClr>
          </a:lnRef>
          <a:fillRef idx="1">
            <a:schemeClr val="accent1"/>
          </a:fillRef>
          <a:effectRef idx="0">
            <a:schemeClr val="accent1"/>
          </a:effectRef>
          <a:fontRef idx="minor"/>
        </p:style>
      </p:sp>
      <p:sp>
        <p:nvSpPr>
          <p:cNvPr id="1034" name="CustomShape 26"/>
          <p:cNvSpPr/>
          <p:nvPr/>
        </p:nvSpPr>
        <p:spPr>
          <a:xfrm>
            <a:off x="4009320" y="4253040"/>
            <a:ext cx="47988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rPr>
              <a:t>2B4</a:t>
            </a:r>
            <a:endParaRPr b="0" lang="en-US" sz="1400" spc="-1" strike="noStrike">
              <a:latin typeface="Arial"/>
            </a:endParaRPr>
          </a:p>
        </p:txBody>
      </p:sp>
      <p:grpSp>
        <p:nvGrpSpPr>
          <p:cNvPr id="1035" name="Group 27"/>
          <p:cNvGrpSpPr/>
          <p:nvPr/>
        </p:nvGrpSpPr>
        <p:grpSpPr>
          <a:xfrm>
            <a:off x="4601160" y="4191120"/>
            <a:ext cx="381240" cy="465480"/>
            <a:chOff x="4601160" y="4191120"/>
            <a:chExt cx="381240" cy="465480"/>
          </a:xfrm>
        </p:grpSpPr>
        <p:sp>
          <p:nvSpPr>
            <p:cNvPr id="1036" name="CustomShape 28"/>
            <p:cNvSpPr/>
            <p:nvPr/>
          </p:nvSpPr>
          <p:spPr>
            <a:xfrm>
              <a:off x="4601160" y="419112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37" name="CustomShape 29"/>
            <p:cNvSpPr/>
            <p:nvPr/>
          </p:nvSpPr>
          <p:spPr>
            <a:xfrm>
              <a:off x="4700880" y="419112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38" name="CustomShape 30"/>
            <p:cNvSpPr/>
            <p:nvPr/>
          </p:nvSpPr>
          <p:spPr>
            <a:xfrm>
              <a:off x="4800600" y="419112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39" name="CustomShape 31"/>
            <p:cNvSpPr/>
            <p:nvPr/>
          </p:nvSpPr>
          <p:spPr>
            <a:xfrm>
              <a:off x="4900320" y="419112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40" name="CustomShape 32"/>
            <p:cNvSpPr/>
            <p:nvPr/>
          </p:nvSpPr>
          <p:spPr>
            <a:xfrm>
              <a:off x="4646880" y="431856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41" name="CustomShape 33"/>
            <p:cNvSpPr/>
            <p:nvPr/>
          </p:nvSpPr>
          <p:spPr>
            <a:xfrm>
              <a:off x="4746600" y="431856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42" name="CustomShape 34"/>
            <p:cNvSpPr/>
            <p:nvPr/>
          </p:nvSpPr>
          <p:spPr>
            <a:xfrm>
              <a:off x="4846320" y="431856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43" name="CustomShape 35"/>
            <p:cNvSpPr/>
            <p:nvPr/>
          </p:nvSpPr>
          <p:spPr>
            <a:xfrm>
              <a:off x="4698720" y="443772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44" name="CustomShape 36"/>
            <p:cNvSpPr/>
            <p:nvPr/>
          </p:nvSpPr>
          <p:spPr>
            <a:xfrm>
              <a:off x="4798440" y="443772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45" name="CustomShape 37"/>
            <p:cNvSpPr/>
            <p:nvPr/>
          </p:nvSpPr>
          <p:spPr>
            <a:xfrm>
              <a:off x="4757040" y="4548600"/>
              <a:ext cx="82080" cy="10800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grpSp>
      <p:sp>
        <p:nvSpPr>
          <p:cNvPr id="1046" name="CustomShape 38"/>
          <p:cNvSpPr/>
          <p:nvPr/>
        </p:nvSpPr>
        <p:spPr>
          <a:xfrm>
            <a:off x="4951080" y="4253040"/>
            <a:ext cx="984600" cy="729720"/>
          </a:xfrm>
          <a:prstGeom prst="rect">
            <a:avLst/>
          </a:prstGeom>
          <a:noFill/>
          <a:ln>
            <a:noFill/>
          </a:ln>
        </p:spPr>
        <p:style>
          <a:lnRef idx="0"/>
          <a:fillRef idx="0"/>
          <a:effectRef idx="0"/>
          <a:fontRef idx="minor"/>
        </p:style>
        <p:txBody>
          <a:bodyPr lIns="90000" rIns="90000" tIns="45000" bIns="45000"/>
          <a:p>
            <a:pPr>
              <a:lnSpc>
                <a:spcPct val="100000"/>
              </a:lnSpc>
            </a:pPr>
            <a:r>
              <a:rPr b="0" i="1" lang="en-US" sz="1400" spc="-1" strike="noStrike">
                <a:solidFill>
                  <a:srgbClr val="000000"/>
                </a:solidFill>
                <a:latin typeface="Calibri"/>
              </a:rPr>
              <a:t>S. Aureus</a:t>
            </a:r>
            <a:endParaRPr b="0" lang="en-US" sz="1400" spc="-1" strike="noStrike">
              <a:latin typeface="Arial"/>
            </a:endParaRPr>
          </a:p>
          <a:p>
            <a:pPr>
              <a:lnSpc>
                <a:spcPct val="100000"/>
              </a:lnSpc>
            </a:pPr>
            <a:r>
              <a:rPr b="0" i="1" lang="en-US" sz="1400" spc="-1" strike="noStrike">
                <a:solidFill>
                  <a:srgbClr val="000000"/>
                </a:solidFill>
                <a:latin typeface="Calibri"/>
              </a:rPr>
              <a:t>and its exotoxins</a:t>
            </a:r>
            <a:endParaRPr b="0" lang="en-US" sz="1400" spc="-1" strike="noStrike">
              <a:latin typeface="Arial"/>
            </a:endParaRPr>
          </a:p>
        </p:txBody>
      </p:sp>
      <p:grpSp>
        <p:nvGrpSpPr>
          <p:cNvPr id="1047" name="Group 39"/>
          <p:cNvGrpSpPr/>
          <p:nvPr/>
        </p:nvGrpSpPr>
        <p:grpSpPr>
          <a:xfrm>
            <a:off x="4858920" y="1750320"/>
            <a:ext cx="326880" cy="337680"/>
            <a:chOff x="4858920" y="1750320"/>
            <a:chExt cx="326880" cy="337680"/>
          </a:xfrm>
        </p:grpSpPr>
        <p:sp>
          <p:nvSpPr>
            <p:cNvPr id="1048" name="CustomShape 40"/>
            <p:cNvSpPr/>
            <p:nvPr/>
          </p:nvSpPr>
          <p:spPr>
            <a:xfrm>
              <a:off x="4858920" y="175032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49" name="CustomShape 41"/>
            <p:cNvSpPr/>
            <p:nvPr/>
          </p:nvSpPr>
          <p:spPr>
            <a:xfrm>
              <a:off x="4944240" y="175032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0" name="CustomShape 42"/>
            <p:cNvSpPr/>
            <p:nvPr/>
          </p:nvSpPr>
          <p:spPr>
            <a:xfrm>
              <a:off x="5029920" y="175032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1" name="CustomShape 43"/>
            <p:cNvSpPr/>
            <p:nvPr/>
          </p:nvSpPr>
          <p:spPr>
            <a:xfrm>
              <a:off x="5115600" y="175032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2" name="CustomShape 44"/>
            <p:cNvSpPr/>
            <p:nvPr/>
          </p:nvSpPr>
          <p:spPr>
            <a:xfrm>
              <a:off x="4898160" y="184284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3" name="CustomShape 45"/>
            <p:cNvSpPr/>
            <p:nvPr/>
          </p:nvSpPr>
          <p:spPr>
            <a:xfrm>
              <a:off x="4983480" y="184284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4" name="CustomShape 46"/>
            <p:cNvSpPr/>
            <p:nvPr/>
          </p:nvSpPr>
          <p:spPr>
            <a:xfrm>
              <a:off x="5069160" y="184284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5" name="CustomShape 47"/>
            <p:cNvSpPr/>
            <p:nvPr/>
          </p:nvSpPr>
          <p:spPr>
            <a:xfrm>
              <a:off x="4942800" y="192924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6" name="CustomShape 48"/>
            <p:cNvSpPr/>
            <p:nvPr/>
          </p:nvSpPr>
          <p:spPr>
            <a:xfrm>
              <a:off x="5028120" y="192924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57" name="CustomShape 49"/>
            <p:cNvSpPr/>
            <p:nvPr/>
          </p:nvSpPr>
          <p:spPr>
            <a:xfrm>
              <a:off x="4992480" y="2009880"/>
              <a:ext cx="70200" cy="781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grpSp>
      <p:grpSp>
        <p:nvGrpSpPr>
          <p:cNvPr id="1058" name="Group 50"/>
          <p:cNvGrpSpPr/>
          <p:nvPr/>
        </p:nvGrpSpPr>
        <p:grpSpPr>
          <a:xfrm>
            <a:off x="2810160" y="3644640"/>
            <a:ext cx="348480" cy="365040"/>
            <a:chOff x="2810160" y="3644640"/>
            <a:chExt cx="348480" cy="365040"/>
          </a:xfrm>
        </p:grpSpPr>
        <p:sp>
          <p:nvSpPr>
            <p:cNvPr id="1059" name="CustomShape 51"/>
            <p:cNvSpPr/>
            <p:nvPr/>
          </p:nvSpPr>
          <p:spPr>
            <a:xfrm rot="13329000">
              <a:off x="3000960" y="392256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0" name="CustomShape 52"/>
            <p:cNvSpPr/>
            <p:nvPr/>
          </p:nvSpPr>
          <p:spPr>
            <a:xfrm rot="13329000">
              <a:off x="2942640" y="387000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1" name="CustomShape 53"/>
            <p:cNvSpPr/>
            <p:nvPr/>
          </p:nvSpPr>
          <p:spPr>
            <a:xfrm rot="13329000">
              <a:off x="2884680" y="381744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2" name="CustomShape 54"/>
            <p:cNvSpPr/>
            <p:nvPr/>
          </p:nvSpPr>
          <p:spPr>
            <a:xfrm rot="13329000">
              <a:off x="2826720" y="376488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3" name="CustomShape 55"/>
            <p:cNvSpPr/>
            <p:nvPr/>
          </p:nvSpPr>
          <p:spPr>
            <a:xfrm rot="13329000">
              <a:off x="3033720" y="383292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4" name="CustomShape 56"/>
            <p:cNvSpPr/>
            <p:nvPr/>
          </p:nvSpPr>
          <p:spPr>
            <a:xfrm rot="13329000">
              <a:off x="2975760" y="378036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5" name="CustomShape 57"/>
            <p:cNvSpPr/>
            <p:nvPr/>
          </p:nvSpPr>
          <p:spPr>
            <a:xfrm rot="13329000">
              <a:off x="2917440" y="372780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6" name="CustomShape 58"/>
            <p:cNvSpPr/>
            <p:nvPr/>
          </p:nvSpPr>
          <p:spPr>
            <a:xfrm rot="13329000">
              <a:off x="3058920" y="374400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7" name="CustomShape 59"/>
            <p:cNvSpPr/>
            <p:nvPr/>
          </p:nvSpPr>
          <p:spPr>
            <a:xfrm rot="13329000">
              <a:off x="3000960" y="369144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68" name="CustomShape 60"/>
            <p:cNvSpPr/>
            <p:nvPr/>
          </p:nvSpPr>
          <p:spPr>
            <a:xfrm rot="13329000">
              <a:off x="3076920" y="3656160"/>
              <a:ext cx="64440" cy="7488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grpSp>
      <p:grpSp>
        <p:nvGrpSpPr>
          <p:cNvPr id="1069" name="Group 61"/>
          <p:cNvGrpSpPr/>
          <p:nvPr/>
        </p:nvGrpSpPr>
        <p:grpSpPr>
          <a:xfrm>
            <a:off x="5731920" y="3273120"/>
            <a:ext cx="237600" cy="229320"/>
            <a:chOff x="5731920" y="3273120"/>
            <a:chExt cx="237600" cy="229320"/>
          </a:xfrm>
        </p:grpSpPr>
        <p:sp>
          <p:nvSpPr>
            <p:cNvPr id="1070" name="CustomShape 62"/>
            <p:cNvSpPr/>
            <p:nvPr/>
          </p:nvSpPr>
          <p:spPr>
            <a:xfrm>
              <a:off x="5731920" y="327312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1" name="CustomShape 63"/>
            <p:cNvSpPr/>
            <p:nvPr/>
          </p:nvSpPr>
          <p:spPr>
            <a:xfrm>
              <a:off x="5794200" y="327312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2" name="CustomShape 64"/>
            <p:cNvSpPr/>
            <p:nvPr/>
          </p:nvSpPr>
          <p:spPr>
            <a:xfrm>
              <a:off x="5856120" y="327312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3" name="CustomShape 65"/>
            <p:cNvSpPr/>
            <p:nvPr/>
          </p:nvSpPr>
          <p:spPr>
            <a:xfrm>
              <a:off x="5918400" y="327312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4" name="CustomShape 66"/>
            <p:cNvSpPr/>
            <p:nvPr/>
          </p:nvSpPr>
          <p:spPr>
            <a:xfrm>
              <a:off x="5760360" y="333576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5" name="CustomShape 67"/>
            <p:cNvSpPr/>
            <p:nvPr/>
          </p:nvSpPr>
          <p:spPr>
            <a:xfrm>
              <a:off x="5822640" y="333576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6" name="CustomShape 68"/>
            <p:cNvSpPr/>
            <p:nvPr/>
          </p:nvSpPr>
          <p:spPr>
            <a:xfrm>
              <a:off x="5884920" y="333576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7" name="CustomShape 69"/>
            <p:cNvSpPr/>
            <p:nvPr/>
          </p:nvSpPr>
          <p:spPr>
            <a:xfrm>
              <a:off x="5792760" y="339480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8" name="CustomShape 70"/>
            <p:cNvSpPr/>
            <p:nvPr/>
          </p:nvSpPr>
          <p:spPr>
            <a:xfrm>
              <a:off x="5855040" y="339480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sp>
          <p:nvSpPr>
            <p:cNvPr id="1079" name="CustomShape 71"/>
            <p:cNvSpPr/>
            <p:nvPr/>
          </p:nvSpPr>
          <p:spPr>
            <a:xfrm>
              <a:off x="5829120" y="3449520"/>
              <a:ext cx="51120" cy="52920"/>
            </a:xfrm>
            <a:prstGeom prst="ellipse">
              <a:avLst/>
            </a:prstGeom>
            <a:solidFill>
              <a:schemeClr val="accent2">
                <a:lumMod val="75000"/>
              </a:schemeClr>
            </a:solidFill>
            <a:ln>
              <a:solidFill>
                <a:schemeClr val="accent2">
                  <a:lumMod val="75000"/>
                </a:schemeClr>
              </a:solidFill>
              <a:round/>
            </a:ln>
          </p:spPr>
          <p:style>
            <a:lnRef idx="2">
              <a:schemeClr val="accent1">
                <a:shade val="50000"/>
              </a:schemeClr>
            </a:lnRef>
            <a:fillRef idx="1">
              <a:schemeClr val="accent1"/>
            </a:fillRef>
            <a:effectRef idx="0">
              <a:schemeClr val="accent1"/>
            </a:effectRef>
            <a:fontRef idx="minor"/>
          </p:style>
        </p:sp>
      </p:grpSp>
      <p:sp>
        <p:nvSpPr>
          <p:cNvPr id="1080" name="CustomShape 72"/>
          <p:cNvSpPr/>
          <p:nvPr/>
        </p:nvSpPr>
        <p:spPr>
          <a:xfrm>
            <a:off x="5738760" y="3518640"/>
            <a:ext cx="479880" cy="39528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Calibri"/>
              </a:rPr>
              <a:t>?</a:t>
            </a:r>
            <a:endParaRPr b="0" lang="en-US" sz="2000" spc="-1" strike="noStrike">
              <a:latin typeface="Arial"/>
            </a:endParaRPr>
          </a:p>
        </p:txBody>
      </p:sp>
      <p:grpSp>
        <p:nvGrpSpPr>
          <p:cNvPr id="1081" name="Group 73"/>
          <p:cNvGrpSpPr/>
          <p:nvPr/>
        </p:nvGrpSpPr>
        <p:grpSpPr>
          <a:xfrm>
            <a:off x="-380880" y="1311840"/>
            <a:ext cx="3518280" cy="3499200"/>
            <a:chOff x="-380880" y="1311840"/>
            <a:chExt cx="3518280" cy="3499200"/>
          </a:xfrm>
        </p:grpSpPr>
        <p:sp>
          <p:nvSpPr>
            <p:cNvPr id="1082" name="CustomShape 74"/>
            <p:cNvSpPr/>
            <p:nvPr/>
          </p:nvSpPr>
          <p:spPr>
            <a:xfrm>
              <a:off x="-380880" y="1311840"/>
              <a:ext cx="3518280" cy="3302640"/>
            </a:xfrm>
            <a:prstGeom prst="rect">
              <a:avLst/>
            </a:prstGeom>
            <a:noFill/>
            <a:ln>
              <a:noFill/>
            </a:ln>
          </p:spPr>
          <p:style>
            <a:lnRef idx="0"/>
            <a:fillRef idx="0"/>
            <a:effectRef idx="0"/>
            <a:fontRef idx="minor"/>
          </p:style>
          <p:txBody>
            <a:bodyPr lIns="438840" rIns="438840" tIns="219600" bIns="219600" anchor="ctr"/>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GPI (glycosylphosphatidylinositol</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Membrane bound form on leukocytes</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Soluble form  </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Co-activating and activating receptor</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High affinity ligand for 2B4</a:t>
              </a:r>
              <a:endParaRPr b="0" lang="en-US" sz="1400" spc="-1" strike="noStrike">
                <a:latin typeface="Arial"/>
              </a:endParaRPr>
            </a:p>
          </p:txBody>
        </p:sp>
        <p:grpSp>
          <p:nvGrpSpPr>
            <p:cNvPr id="1083" name="Group 75"/>
            <p:cNvGrpSpPr/>
            <p:nvPr/>
          </p:nvGrpSpPr>
          <p:grpSpPr>
            <a:xfrm>
              <a:off x="0" y="1371600"/>
              <a:ext cx="2644200" cy="3439440"/>
              <a:chOff x="0" y="1371600"/>
              <a:chExt cx="2644200" cy="3439440"/>
            </a:xfrm>
          </p:grpSpPr>
          <p:sp>
            <p:nvSpPr>
              <p:cNvPr id="1084" name="CustomShape 76"/>
              <p:cNvSpPr/>
              <p:nvPr/>
            </p:nvSpPr>
            <p:spPr>
              <a:xfrm>
                <a:off x="0" y="1371600"/>
                <a:ext cx="2644200" cy="343944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085" name="CustomShape 77"/>
              <p:cNvSpPr/>
              <p:nvPr/>
            </p:nvSpPr>
            <p:spPr>
              <a:xfrm>
                <a:off x="216720" y="1408680"/>
                <a:ext cx="103680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latin typeface="Arial"/>
                  </a:rPr>
                  <a:t>CD48</a:t>
                </a:r>
                <a:endParaRPr b="0" lang="en-US" sz="2400" spc="-1" strike="noStrike">
                  <a:latin typeface="Arial"/>
                </a:endParaRPr>
              </a:p>
            </p:txBody>
          </p:sp>
        </p:grpSp>
      </p:grpSp>
      <p:sp>
        <p:nvSpPr>
          <p:cNvPr id="1086" name="CustomShape 78"/>
          <p:cNvSpPr/>
          <p:nvPr/>
        </p:nvSpPr>
        <p:spPr>
          <a:xfrm>
            <a:off x="387000" y="1752480"/>
            <a:ext cx="423360" cy="1744200"/>
          </a:xfrm>
          <a:custGeom>
            <a:avLst/>
            <a:gdLst/>
            <a:ahLst/>
            <a:rect l="l" t="t" r="r" b="b"/>
            <a:pathLst>
              <a:path w="1221440" h="3688976">
                <a:moveTo>
                  <a:pt x="396688" y="49306"/>
                </a:moveTo>
                <a:cubicBezTo>
                  <a:pt x="430306" y="98612"/>
                  <a:pt x="488576" y="313765"/>
                  <a:pt x="544605" y="318247"/>
                </a:cubicBezTo>
                <a:cubicBezTo>
                  <a:pt x="600634" y="322729"/>
                  <a:pt x="654423" y="78441"/>
                  <a:pt x="732864" y="76200"/>
                </a:cubicBezTo>
                <a:cubicBezTo>
                  <a:pt x="811305" y="73959"/>
                  <a:pt x="952499" y="154641"/>
                  <a:pt x="1015252" y="304800"/>
                </a:cubicBezTo>
                <a:cubicBezTo>
                  <a:pt x="1078005" y="454959"/>
                  <a:pt x="1156447" y="840441"/>
                  <a:pt x="1109382" y="977153"/>
                </a:cubicBezTo>
                <a:cubicBezTo>
                  <a:pt x="1062317" y="1113865"/>
                  <a:pt x="856129" y="1131795"/>
                  <a:pt x="732864" y="1125071"/>
                </a:cubicBezTo>
                <a:cubicBezTo>
                  <a:pt x="609599" y="1118348"/>
                  <a:pt x="437029" y="1017494"/>
                  <a:pt x="369794" y="936812"/>
                </a:cubicBezTo>
                <a:cubicBezTo>
                  <a:pt x="302559" y="856130"/>
                  <a:pt x="336176" y="607358"/>
                  <a:pt x="329452" y="640976"/>
                </a:cubicBezTo>
                <a:cubicBezTo>
                  <a:pt x="322728" y="674594"/>
                  <a:pt x="318246" y="1004047"/>
                  <a:pt x="329452" y="1138518"/>
                </a:cubicBezTo>
                <a:cubicBezTo>
                  <a:pt x="340658" y="1272989"/>
                  <a:pt x="331694" y="1425388"/>
                  <a:pt x="396688" y="1447800"/>
                </a:cubicBezTo>
                <a:cubicBezTo>
                  <a:pt x="461682" y="1470212"/>
                  <a:pt x="607358" y="1311088"/>
                  <a:pt x="719417" y="1272988"/>
                </a:cubicBezTo>
                <a:cubicBezTo>
                  <a:pt x="831476" y="1234888"/>
                  <a:pt x="986117" y="1131794"/>
                  <a:pt x="1069041" y="1219200"/>
                </a:cubicBezTo>
                <a:cubicBezTo>
                  <a:pt x="1151965" y="1306606"/>
                  <a:pt x="1221440" y="1633818"/>
                  <a:pt x="1216958" y="1797424"/>
                </a:cubicBezTo>
                <a:cubicBezTo>
                  <a:pt x="1212476" y="1961030"/>
                  <a:pt x="1136275" y="2133600"/>
                  <a:pt x="1042146" y="2200835"/>
                </a:cubicBezTo>
                <a:cubicBezTo>
                  <a:pt x="948017" y="2268070"/>
                  <a:pt x="770964" y="2209800"/>
                  <a:pt x="652182" y="2200835"/>
                </a:cubicBezTo>
                <a:cubicBezTo>
                  <a:pt x="533400" y="2191870"/>
                  <a:pt x="396687" y="2207559"/>
                  <a:pt x="329452" y="2147047"/>
                </a:cubicBezTo>
                <a:cubicBezTo>
                  <a:pt x="262217" y="2086535"/>
                  <a:pt x="262217" y="1900518"/>
                  <a:pt x="248770" y="1837765"/>
                </a:cubicBezTo>
                <a:cubicBezTo>
                  <a:pt x="235323" y="1775012"/>
                  <a:pt x="253252" y="1716741"/>
                  <a:pt x="248770" y="1770529"/>
                </a:cubicBezTo>
                <a:cubicBezTo>
                  <a:pt x="244288" y="1824317"/>
                  <a:pt x="217394" y="2012576"/>
                  <a:pt x="221876" y="2160494"/>
                </a:cubicBezTo>
                <a:cubicBezTo>
                  <a:pt x="226358" y="2308412"/>
                  <a:pt x="264458" y="2463053"/>
                  <a:pt x="275664" y="2658035"/>
                </a:cubicBezTo>
                <a:cubicBezTo>
                  <a:pt x="286870" y="2853017"/>
                  <a:pt x="309282" y="3173506"/>
                  <a:pt x="289111" y="3330388"/>
                </a:cubicBezTo>
                <a:cubicBezTo>
                  <a:pt x="268941" y="3487270"/>
                  <a:pt x="194982" y="3572435"/>
                  <a:pt x="154641" y="3599329"/>
                </a:cubicBezTo>
                <a:cubicBezTo>
                  <a:pt x="114300" y="3626223"/>
                  <a:pt x="71717" y="3688976"/>
                  <a:pt x="47064" y="3491753"/>
                </a:cubicBezTo>
                <a:cubicBezTo>
                  <a:pt x="22411" y="3294530"/>
                  <a:pt x="13446" y="2678206"/>
                  <a:pt x="6723" y="2415988"/>
                </a:cubicBezTo>
                <a:cubicBezTo>
                  <a:pt x="0" y="2153770"/>
                  <a:pt x="2241" y="2039470"/>
                  <a:pt x="6723" y="1918447"/>
                </a:cubicBezTo>
                <a:cubicBezTo>
                  <a:pt x="11205" y="1797424"/>
                  <a:pt x="2241" y="1748118"/>
                  <a:pt x="33617" y="1689847"/>
                </a:cubicBezTo>
                <a:cubicBezTo>
                  <a:pt x="64994" y="1631577"/>
                  <a:pt x="147917" y="1588994"/>
                  <a:pt x="194982" y="1568824"/>
                </a:cubicBezTo>
                <a:cubicBezTo>
                  <a:pt x="242047" y="1548654"/>
                  <a:pt x="284629" y="1503830"/>
                  <a:pt x="316005" y="1568824"/>
                </a:cubicBezTo>
                <a:cubicBezTo>
                  <a:pt x="347382" y="1633818"/>
                  <a:pt x="351865" y="1871382"/>
                  <a:pt x="383241" y="1958788"/>
                </a:cubicBezTo>
                <a:cubicBezTo>
                  <a:pt x="414618" y="2046194"/>
                  <a:pt x="430305" y="2073088"/>
                  <a:pt x="504264" y="2093259"/>
                </a:cubicBezTo>
                <a:cubicBezTo>
                  <a:pt x="578223" y="2113430"/>
                  <a:pt x="741829" y="2124636"/>
                  <a:pt x="826994" y="2079812"/>
                </a:cubicBezTo>
                <a:cubicBezTo>
                  <a:pt x="912159" y="2034989"/>
                  <a:pt x="988358" y="1931895"/>
                  <a:pt x="1015252" y="1824318"/>
                </a:cubicBezTo>
                <a:cubicBezTo>
                  <a:pt x="1042146" y="1716742"/>
                  <a:pt x="1051111" y="1490382"/>
                  <a:pt x="988358" y="1434353"/>
                </a:cubicBezTo>
                <a:cubicBezTo>
                  <a:pt x="925605" y="1378324"/>
                  <a:pt x="739588" y="1470212"/>
                  <a:pt x="638735" y="1488141"/>
                </a:cubicBezTo>
                <a:cubicBezTo>
                  <a:pt x="537882" y="1506070"/>
                  <a:pt x="459441" y="1573305"/>
                  <a:pt x="383241" y="1541929"/>
                </a:cubicBezTo>
                <a:cubicBezTo>
                  <a:pt x="307041" y="1510553"/>
                  <a:pt x="219635" y="1436594"/>
                  <a:pt x="181535" y="1299882"/>
                </a:cubicBezTo>
                <a:cubicBezTo>
                  <a:pt x="143435" y="1163170"/>
                  <a:pt x="143435" y="847165"/>
                  <a:pt x="154641" y="721659"/>
                </a:cubicBezTo>
                <a:cubicBezTo>
                  <a:pt x="165847" y="596153"/>
                  <a:pt x="210670" y="578224"/>
                  <a:pt x="248770" y="546847"/>
                </a:cubicBezTo>
                <a:cubicBezTo>
                  <a:pt x="286870" y="515471"/>
                  <a:pt x="340659" y="490818"/>
                  <a:pt x="383241" y="533400"/>
                </a:cubicBezTo>
                <a:cubicBezTo>
                  <a:pt x="425823" y="575982"/>
                  <a:pt x="461682" y="739588"/>
                  <a:pt x="504264" y="802341"/>
                </a:cubicBezTo>
                <a:cubicBezTo>
                  <a:pt x="546846" y="865094"/>
                  <a:pt x="575982" y="885265"/>
                  <a:pt x="638735" y="909918"/>
                </a:cubicBezTo>
                <a:cubicBezTo>
                  <a:pt x="701488" y="934571"/>
                  <a:pt x="826994" y="979394"/>
                  <a:pt x="880782" y="950259"/>
                </a:cubicBezTo>
                <a:cubicBezTo>
                  <a:pt x="934570" y="921124"/>
                  <a:pt x="968187" y="838200"/>
                  <a:pt x="961464" y="735106"/>
                </a:cubicBezTo>
                <a:cubicBezTo>
                  <a:pt x="954741" y="632012"/>
                  <a:pt x="867335" y="419100"/>
                  <a:pt x="840441" y="331694"/>
                </a:cubicBezTo>
                <a:cubicBezTo>
                  <a:pt x="813547" y="244288"/>
                  <a:pt x="835958" y="201706"/>
                  <a:pt x="800099" y="210671"/>
                </a:cubicBezTo>
                <a:cubicBezTo>
                  <a:pt x="764240" y="219636"/>
                  <a:pt x="674594" y="351865"/>
                  <a:pt x="625288" y="385482"/>
                </a:cubicBezTo>
                <a:cubicBezTo>
                  <a:pt x="575982" y="419099"/>
                  <a:pt x="558052" y="425823"/>
                  <a:pt x="504264" y="412376"/>
                </a:cubicBezTo>
                <a:cubicBezTo>
                  <a:pt x="450476" y="398929"/>
                  <a:pt x="338417" y="351865"/>
                  <a:pt x="302558" y="304800"/>
                </a:cubicBezTo>
                <a:cubicBezTo>
                  <a:pt x="266699" y="257735"/>
                  <a:pt x="282388" y="177053"/>
                  <a:pt x="289111" y="129988"/>
                </a:cubicBezTo>
                <a:cubicBezTo>
                  <a:pt x="295834" y="82923"/>
                  <a:pt x="329452" y="40341"/>
                  <a:pt x="342899" y="22412"/>
                </a:cubicBezTo>
                <a:cubicBezTo>
                  <a:pt x="356346" y="4483"/>
                  <a:pt x="363070" y="0"/>
                  <a:pt x="396688" y="49306"/>
                </a:cubicBezTo>
                <a:close/>
              </a:path>
            </a:pathLst>
          </a:custGeom>
          <a:ln>
            <a:round/>
          </a:ln>
        </p:spPr>
        <p:style>
          <a:lnRef idx="2">
            <a:schemeClr val="accent1">
              <a:shade val="50000"/>
            </a:schemeClr>
          </a:lnRef>
          <a:fillRef idx="1">
            <a:schemeClr val="accent1"/>
          </a:fillRef>
          <a:effectRef idx="0">
            <a:schemeClr val="accent1"/>
          </a:effectRef>
          <a:fontRef idx="minor"/>
        </p:style>
      </p:sp>
      <p:grpSp>
        <p:nvGrpSpPr>
          <p:cNvPr id="1087" name="Group 79"/>
          <p:cNvGrpSpPr/>
          <p:nvPr/>
        </p:nvGrpSpPr>
        <p:grpSpPr>
          <a:xfrm>
            <a:off x="228600" y="3425760"/>
            <a:ext cx="698760" cy="606240"/>
            <a:chOff x="228600" y="3425760"/>
            <a:chExt cx="698760" cy="606240"/>
          </a:xfrm>
        </p:grpSpPr>
        <p:sp>
          <p:nvSpPr>
            <p:cNvPr id="1088" name="CustomShape 80"/>
            <p:cNvSpPr/>
            <p:nvPr/>
          </p:nvSpPr>
          <p:spPr>
            <a:xfrm>
              <a:off x="251640" y="3525120"/>
              <a:ext cx="654480" cy="460440"/>
            </a:xfrm>
            <a:prstGeom prst="rect">
              <a:avLst/>
            </a:prstGeom>
            <a:gradFill rotWithShape="0">
              <a:gsLst>
                <a:gs pos="0">
                  <a:schemeClr val="accent1">
                    <a:gamma val="-1"/>
                    <a:shade val="46275"/>
                    <a:invGamma val="-1"/>
                  </a:schemeClr>
                </a:gs>
                <a:gs pos="50000">
                  <a:schemeClr val="accent1"/>
                </a:gs>
                <a:gs pos="100000">
                  <a:schemeClr val="accent1">
                    <a:gamma val="-1"/>
                    <a:shade val="46275"/>
                    <a:invGamma val="-1"/>
                  </a:schemeClr>
                </a:gs>
              </a:gsLst>
              <a:lin ang="0"/>
            </a:gradFill>
            <a:ln w="3240">
              <a:solidFill>
                <a:srgbClr val="c0c0c0"/>
              </a:solidFill>
              <a:miter/>
            </a:ln>
          </p:spPr>
          <p:style>
            <a:lnRef idx="0"/>
            <a:fillRef idx="0"/>
            <a:effectRef idx="0"/>
            <a:fontRef idx="minor"/>
          </p:style>
        </p:sp>
        <p:sp>
          <p:nvSpPr>
            <p:cNvPr id="1089" name="CustomShape 81"/>
            <p:cNvSpPr/>
            <p:nvPr/>
          </p:nvSpPr>
          <p:spPr>
            <a:xfrm>
              <a:off x="75240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0" name="CustomShape 82"/>
            <p:cNvSpPr/>
            <p:nvPr/>
          </p:nvSpPr>
          <p:spPr>
            <a:xfrm>
              <a:off x="79668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1" name="CustomShape 83"/>
            <p:cNvSpPr/>
            <p:nvPr/>
          </p:nvSpPr>
          <p:spPr>
            <a:xfrm>
              <a:off x="83988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2" name="CustomShape 84"/>
            <p:cNvSpPr/>
            <p:nvPr/>
          </p:nvSpPr>
          <p:spPr>
            <a:xfrm>
              <a:off x="88344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3" name="CustomShape 85"/>
            <p:cNvSpPr/>
            <p:nvPr/>
          </p:nvSpPr>
          <p:spPr>
            <a:xfrm>
              <a:off x="57744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4" name="CustomShape 86"/>
            <p:cNvSpPr/>
            <p:nvPr/>
          </p:nvSpPr>
          <p:spPr>
            <a:xfrm>
              <a:off x="62172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5" name="CustomShape 87"/>
            <p:cNvSpPr/>
            <p:nvPr/>
          </p:nvSpPr>
          <p:spPr>
            <a:xfrm>
              <a:off x="66492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6" name="CustomShape 88"/>
            <p:cNvSpPr/>
            <p:nvPr/>
          </p:nvSpPr>
          <p:spPr>
            <a:xfrm>
              <a:off x="70848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7" name="CustomShape 89"/>
            <p:cNvSpPr/>
            <p:nvPr/>
          </p:nvSpPr>
          <p:spPr>
            <a:xfrm>
              <a:off x="40356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8" name="CustomShape 90"/>
            <p:cNvSpPr/>
            <p:nvPr/>
          </p:nvSpPr>
          <p:spPr>
            <a:xfrm>
              <a:off x="44784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099" name="CustomShape 91"/>
            <p:cNvSpPr/>
            <p:nvPr/>
          </p:nvSpPr>
          <p:spPr>
            <a:xfrm>
              <a:off x="49104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100" name="CustomShape 92"/>
            <p:cNvSpPr/>
            <p:nvPr/>
          </p:nvSpPr>
          <p:spPr>
            <a:xfrm>
              <a:off x="53424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101" name="CustomShape 93"/>
            <p:cNvSpPr/>
            <p:nvPr/>
          </p:nvSpPr>
          <p:spPr>
            <a:xfrm>
              <a:off x="22860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102" name="CustomShape 94"/>
            <p:cNvSpPr/>
            <p:nvPr/>
          </p:nvSpPr>
          <p:spPr>
            <a:xfrm>
              <a:off x="27288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103" name="CustomShape 95"/>
            <p:cNvSpPr/>
            <p:nvPr/>
          </p:nvSpPr>
          <p:spPr>
            <a:xfrm>
              <a:off x="316080" y="3517200"/>
              <a:ext cx="43920" cy="460440"/>
            </a:xfrm>
            <a:prstGeom prst="ellipse">
              <a:avLst/>
            </a:prstGeom>
            <a:solidFill>
              <a:schemeClr val="bg1"/>
            </a:solidFill>
            <a:ln w="3240">
              <a:solidFill>
                <a:srgbClr val="c0c0c0"/>
              </a:solidFill>
              <a:round/>
            </a:ln>
          </p:spPr>
          <p:style>
            <a:lnRef idx="0"/>
            <a:fillRef idx="0"/>
            <a:effectRef idx="0"/>
            <a:fontRef idx="minor"/>
          </p:style>
        </p:sp>
        <p:sp>
          <p:nvSpPr>
            <p:cNvPr id="1104" name="CustomShape 96"/>
            <p:cNvSpPr/>
            <p:nvPr/>
          </p:nvSpPr>
          <p:spPr>
            <a:xfrm>
              <a:off x="359280" y="3517200"/>
              <a:ext cx="43920" cy="460440"/>
            </a:xfrm>
            <a:prstGeom prst="ellipse">
              <a:avLst/>
            </a:prstGeom>
            <a:solidFill>
              <a:schemeClr val="bg1"/>
            </a:solidFill>
            <a:ln w="3240">
              <a:solidFill>
                <a:srgbClr val="c0c0c0"/>
              </a:solidFill>
              <a:round/>
            </a:ln>
          </p:spPr>
          <p:style>
            <a:lnRef idx="0"/>
            <a:fillRef idx="0"/>
            <a:effectRef idx="0"/>
            <a:fontRef idx="minor"/>
          </p:style>
        </p:sp>
        <p:grpSp>
          <p:nvGrpSpPr>
            <p:cNvPr id="1105" name="Group 97"/>
            <p:cNvGrpSpPr/>
            <p:nvPr/>
          </p:nvGrpSpPr>
          <p:grpSpPr>
            <a:xfrm>
              <a:off x="228600" y="3425760"/>
              <a:ext cx="698760" cy="147600"/>
              <a:chOff x="228600" y="3425760"/>
              <a:chExt cx="698760" cy="147600"/>
            </a:xfrm>
          </p:grpSpPr>
          <p:grpSp>
            <p:nvGrpSpPr>
              <p:cNvPr id="1106" name="Group 98"/>
              <p:cNvGrpSpPr/>
              <p:nvPr/>
            </p:nvGrpSpPr>
            <p:grpSpPr>
              <a:xfrm>
                <a:off x="272880" y="3425760"/>
                <a:ext cx="610920" cy="92880"/>
                <a:chOff x="272880" y="3425760"/>
                <a:chExt cx="610920" cy="92880"/>
              </a:xfrm>
            </p:grpSpPr>
            <p:sp>
              <p:nvSpPr>
                <p:cNvPr id="1107" name="CustomShape 99"/>
                <p:cNvSpPr/>
                <p:nvPr/>
              </p:nvSpPr>
              <p:spPr>
                <a:xfrm>
                  <a:off x="27288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08" name="CustomShape 100"/>
                <p:cNvSpPr/>
                <p:nvPr/>
              </p:nvSpPr>
              <p:spPr>
                <a:xfrm>
                  <a:off x="31608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09" name="CustomShape 101"/>
                <p:cNvSpPr/>
                <p:nvPr/>
              </p:nvSpPr>
              <p:spPr>
                <a:xfrm>
                  <a:off x="35928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0" name="CustomShape 102"/>
                <p:cNvSpPr/>
                <p:nvPr/>
              </p:nvSpPr>
              <p:spPr>
                <a:xfrm>
                  <a:off x="40356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1" name="CustomShape 103"/>
                <p:cNvSpPr/>
                <p:nvPr/>
              </p:nvSpPr>
              <p:spPr>
                <a:xfrm>
                  <a:off x="44676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2" name="CustomShape 104"/>
                <p:cNvSpPr/>
                <p:nvPr/>
              </p:nvSpPr>
              <p:spPr>
                <a:xfrm>
                  <a:off x="48996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3" name="CustomShape 105"/>
                <p:cNvSpPr/>
                <p:nvPr/>
              </p:nvSpPr>
              <p:spPr>
                <a:xfrm>
                  <a:off x="534240" y="3425760"/>
                  <a:ext cx="4500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4" name="CustomShape 106"/>
                <p:cNvSpPr/>
                <p:nvPr/>
              </p:nvSpPr>
              <p:spPr>
                <a:xfrm>
                  <a:off x="579600" y="3425760"/>
                  <a:ext cx="457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5" name="CustomShape 107"/>
                <p:cNvSpPr/>
                <p:nvPr/>
              </p:nvSpPr>
              <p:spPr>
                <a:xfrm>
                  <a:off x="62172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6" name="CustomShape 108"/>
                <p:cNvSpPr/>
                <p:nvPr/>
              </p:nvSpPr>
              <p:spPr>
                <a:xfrm>
                  <a:off x="66492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7" name="CustomShape 109"/>
                <p:cNvSpPr/>
                <p:nvPr/>
              </p:nvSpPr>
              <p:spPr>
                <a:xfrm>
                  <a:off x="70920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8" name="CustomShape 110"/>
                <p:cNvSpPr/>
                <p:nvPr/>
              </p:nvSpPr>
              <p:spPr>
                <a:xfrm>
                  <a:off x="753480" y="3425760"/>
                  <a:ext cx="4500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19" name="CustomShape 111"/>
                <p:cNvSpPr/>
                <p:nvPr/>
              </p:nvSpPr>
              <p:spPr>
                <a:xfrm>
                  <a:off x="798840" y="3425760"/>
                  <a:ext cx="457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sp>
              <p:nvSpPr>
                <p:cNvPr id="1120" name="CustomShape 112"/>
                <p:cNvSpPr/>
                <p:nvPr/>
              </p:nvSpPr>
              <p:spPr>
                <a:xfrm>
                  <a:off x="839880" y="3425760"/>
                  <a:ext cx="43920" cy="92880"/>
                </a:xfrm>
                <a:prstGeom prst="ellipse">
                  <a:avLst/>
                </a:prstGeom>
                <a:gradFill rotWithShape="0">
                  <a:gsLst>
                    <a:gs pos="0">
                      <a:schemeClr val="bg2"/>
                    </a:gs>
                    <a:gs pos="100000">
                      <a:schemeClr val="bg2">
                        <a:gamma val="-1"/>
                        <a:shade val="9020"/>
                        <a:invGamma val="-1"/>
                      </a:schemeClr>
                    </a:gs>
                  </a:gsLst>
                  <a:lin ang="0"/>
                </a:gradFill>
                <a:ln w="3240">
                  <a:solidFill>
                    <a:schemeClr val="tx1"/>
                  </a:solidFill>
                  <a:round/>
                </a:ln>
              </p:spPr>
              <p:style>
                <a:lnRef idx="0"/>
                <a:fillRef idx="0"/>
                <a:effectRef idx="0"/>
                <a:fontRef idx="minor"/>
              </p:style>
            </p:sp>
          </p:grpSp>
          <p:grpSp>
            <p:nvGrpSpPr>
              <p:cNvPr id="1121" name="Group 113"/>
              <p:cNvGrpSpPr/>
              <p:nvPr/>
            </p:nvGrpSpPr>
            <p:grpSpPr>
              <a:xfrm>
                <a:off x="251640" y="3448080"/>
                <a:ext cx="654480" cy="92880"/>
                <a:chOff x="251640" y="3448080"/>
                <a:chExt cx="654480" cy="92880"/>
              </a:xfrm>
            </p:grpSpPr>
            <p:sp>
              <p:nvSpPr>
                <p:cNvPr id="1122" name="CustomShape 114"/>
                <p:cNvSpPr/>
                <p:nvPr/>
              </p:nvSpPr>
              <p:spPr>
                <a:xfrm>
                  <a:off x="25164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23" name="CustomShape 115"/>
                <p:cNvSpPr/>
                <p:nvPr/>
              </p:nvSpPr>
              <p:spPr>
                <a:xfrm>
                  <a:off x="29484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24" name="CustomShape 116"/>
                <p:cNvSpPr/>
                <p:nvPr/>
              </p:nvSpPr>
              <p:spPr>
                <a:xfrm>
                  <a:off x="33804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25" name="CustomShape 117"/>
                <p:cNvSpPr/>
                <p:nvPr/>
              </p:nvSpPr>
              <p:spPr>
                <a:xfrm>
                  <a:off x="38160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26" name="CustomShape 118"/>
                <p:cNvSpPr/>
                <p:nvPr/>
              </p:nvSpPr>
              <p:spPr>
                <a:xfrm>
                  <a:off x="42552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27" name="CustomShape 119"/>
                <p:cNvSpPr/>
                <p:nvPr/>
              </p:nvSpPr>
              <p:spPr>
                <a:xfrm>
                  <a:off x="46908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28" name="CustomShape 120"/>
                <p:cNvSpPr/>
                <p:nvPr/>
              </p:nvSpPr>
              <p:spPr>
                <a:xfrm>
                  <a:off x="51228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29" name="CustomShape 121"/>
                <p:cNvSpPr/>
                <p:nvPr/>
              </p:nvSpPr>
              <p:spPr>
                <a:xfrm>
                  <a:off x="55656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30" name="CustomShape 122"/>
                <p:cNvSpPr/>
                <p:nvPr/>
              </p:nvSpPr>
              <p:spPr>
                <a:xfrm>
                  <a:off x="60048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31" name="CustomShape 123"/>
                <p:cNvSpPr/>
                <p:nvPr/>
              </p:nvSpPr>
              <p:spPr>
                <a:xfrm>
                  <a:off x="64404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32" name="CustomShape 124"/>
                <p:cNvSpPr/>
                <p:nvPr/>
              </p:nvSpPr>
              <p:spPr>
                <a:xfrm>
                  <a:off x="68724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33" name="CustomShape 125"/>
                <p:cNvSpPr/>
                <p:nvPr/>
              </p:nvSpPr>
              <p:spPr>
                <a:xfrm>
                  <a:off x="73152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34" name="CustomShape 126"/>
                <p:cNvSpPr/>
                <p:nvPr/>
              </p:nvSpPr>
              <p:spPr>
                <a:xfrm>
                  <a:off x="77544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35" name="CustomShape 127"/>
                <p:cNvSpPr/>
                <p:nvPr/>
              </p:nvSpPr>
              <p:spPr>
                <a:xfrm>
                  <a:off x="81900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sp>
              <p:nvSpPr>
                <p:cNvPr id="1136" name="CustomShape 128"/>
                <p:cNvSpPr/>
                <p:nvPr/>
              </p:nvSpPr>
              <p:spPr>
                <a:xfrm>
                  <a:off x="862200" y="3448080"/>
                  <a:ext cx="43920" cy="92880"/>
                </a:xfrm>
                <a:prstGeom prst="ellipse">
                  <a:avLst/>
                </a:prstGeom>
                <a:gradFill rotWithShape="0">
                  <a:gsLst>
                    <a:gs pos="0">
                      <a:srgbClr val="c0c0c0"/>
                    </a:gs>
                    <a:gs pos="100000">
                      <a:srgbClr val="111111"/>
                    </a:gs>
                  </a:gsLst>
                  <a:lin ang="0"/>
                </a:gradFill>
                <a:ln w="3240">
                  <a:solidFill>
                    <a:schemeClr val="tx1"/>
                  </a:solidFill>
                  <a:round/>
                </a:ln>
              </p:spPr>
              <p:style>
                <a:lnRef idx="0"/>
                <a:fillRef idx="0"/>
                <a:effectRef idx="0"/>
                <a:fontRef idx="minor"/>
              </p:style>
            </p:sp>
          </p:grpSp>
          <p:grpSp>
            <p:nvGrpSpPr>
              <p:cNvPr id="1137" name="Group 129"/>
              <p:cNvGrpSpPr/>
              <p:nvPr/>
            </p:nvGrpSpPr>
            <p:grpSpPr>
              <a:xfrm>
                <a:off x="228600" y="3480480"/>
                <a:ext cx="698760" cy="92880"/>
                <a:chOff x="228600" y="3480480"/>
                <a:chExt cx="698760" cy="92880"/>
              </a:xfrm>
            </p:grpSpPr>
            <p:sp>
              <p:nvSpPr>
                <p:cNvPr id="1138" name="CustomShape 130"/>
                <p:cNvSpPr/>
                <p:nvPr/>
              </p:nvSpPr>
              <p:spPr>
                <a:xfrm>
                  <a:off x="22860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39" name="CustomShape 131"/>
                <p:cNvSpPr/>
                <p:nvPr/>
              </p:nvSpPr>
              <p:spPr>
                <a:xfrm>
                  <a:off x="27288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0" name="CustomShape 132"/>
                <p:cNvSpPr/>
                <p:nvPr/>
              </p:nvSpPr>
              <p:spPr>
                <a:xfrm>
                  <a:off x="31608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1" name="CustomShape 133"/>
                <p:cNvSpPr/>
                <p:nvPr/>
              </p:nvSpPr>
              <p:spPr>
                <a:xfrm>
                  <a:off x="35928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2" name="CustomShape 134"/>
                <p:cNvSpPr/>
                <p:nvPr/>
              </p:nvSpPr>
              <p:spPr>
                <a:xfrm>
                  <a:off x="40248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3" name="CustomShape 135"/>
                <p:cNvSpPr/>
                <p:nvPr/>
              </p:nvSpPr>
              <p:spPr>
                <a:xfrm>
                  <a:off x="44676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4" name="CustomShape 136"/>
                <p:cNvSpPr/>
                <p:nvPr/>
              </p:nvSpPr>
              <p:spPr>
                <a:xfrm>
                  <a:off x="48996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5" name="CustomShape 137"/>
                <p:cNvSpPr/>
                <p:nvPr/>
              </p:nvSpPr>
              <p:spPr>
                <a:xfrm>
                  <a:off x="53352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6" name="CustomShape 138"/>
                <p:cNvSpPr/>
                <p:nvPr/>
              </p:nvSpPr>
              <p:spPr>
                <a:xfrm>
                  <a:off x="57744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7" name="CustomShape 139"/>
                <p:cNvSpPr/>
                <p:nvPr/>
              </p:nvSpPr>
              <p:spPr>
                <a:xfrm>
                  <a:off x="62172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8" name="CustomShape 140"/>
                <p:cNvSpPr/>
                <p:nvPr/>
              </p:nvSpPr>
              <p:spPr>
                <a:xfrm>
                  <a:off x="66492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49" name="CustomShape 141"/>
                <p:cNvSpPr/>
                <p:nvPr/>
              </p:nvSpPr>
              <p:spPr>
                <a:xfrm>
                  <a:off x="70848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0" name="CustomShape 142"/>
                <p:cNvSpPr/>
                <p:nvPr/>
              </p:nvSpPr>
              <p:spPr>
                <a:xfrm>
                  <a:off x="75240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1" name="CustomShape 143"/>
                <p:cNvSpPr/>
                <p:nvPr/>
              </p:nvSpPr>
              <p:spPr>
                <a:xfrm>
                  <a:off x="79668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2" name="CustomShape 144"/>
                <p:cNvSpPr/>
                <p:nvPr/>
              </p:nvSpPr>
              <p:spPr>
                <a:xfrm>
                  <a:off x="83988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3" name="CustomShape 145"/>
                <p:cNvSpPr/>
                <p:nvPr/>
              </p:nvSpPr>
              <p:spPr>
                <a:xfrm>
                  <a:off x="883440" y="348048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grpSp>
        </p:grpSp>
        <p:grpSp>
          <p:nvGrpSpPr>
            <p:cNvPr id="1154" name="Group 146"/>
            <p:cNvGrpSpPr/>
            <p:nvPr/>
          </p:nvGrpSpPr>
          <p:grpSpPr>
            <a:xfrm>
              <a:off x="228600" y="3939120"/>
              <a:ext cx="698760" cy="92880"/>
              <a:chOff x="228600" y="3939120"/>
              <a:chExt cx="698760" cy="92880"/>
            </a:xfrm>
          </p:grpSpPr>
          <p:sp>
            <p:nvSpPr>
              <p:cNvPr id="1155" name="CustomShape 147"/>
              <p:cNvSpPr/>
              <p:nvPr/>
            </p:nvSpPr>
            <p:spPr>
              <a:xfrm>
                <a:off x="22860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6" name="CustomShape 148"/>
              <p:cNvSpPr/>
              <p:nvPr/>
            </p:nvSpPr>
            <p:spPr>
              <a:xfrm>
                <a:off x="27288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7" name="CustomShape 149"/>
              <p:cNvSpPr/>
              <p:nvPr/>
            </p:nvSpPr>
            <p:spPr>
              <a:xfrm>
                <a:off x="31608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8" name="CustomShape 150"/>
              <p:cNvSpPr/>
              <p:nvPr/>
            </p:nvSpPr>
            <p:spPr>
              <a:xfrm>
                <a:off x="35928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59" name="CustomShape 151"/>
              <p:cNvSpPr/>
              <p:nvPr/>
            </p:nvSpPr>
            <p:spPr>
              <a:xfrm>
                <a:off x="40248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0" name="CustomShape 152"/>
              <p:cNvSpPr/>
              <p:nvPr/>
            </p:nvSpPr>
            <p:spPr>
              <a:xfrm>
                <a:off x="44676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1" name="CustomShape 153"/>
              <p:cNvSpPr/>
              <p:nvPr/>
            </p:nvSpPr>
            <p:spPr>
              <a:xfrm>
                <a:off x="48996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2" name="CustomShape 154"/>
              <p:cNvSpPr/>
              <p:nvPr/>
            </p:nvSpPr>
            <p:spPr>
              <a:xfrm>
                <a:off x="53352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3" name="CustomShape 155"/>
              <p:cNvSpPr/>
              <p:nvPr/>
            </p:nvSpPr>
            <p:spPr>
              <a:xfrm>
                <a:off x="57744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4" name="CustomShape 156"/>
              <p:cNvSpPr/>
              <p:nvPr/>
            </p:nvSpPr>
            <p:spPr>
              <a:xfrm>
                <a:off x="62172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5" name="CustomShape 157"/>
              <p:cNvSpPr/>
              <p:nvPr/>
            </p:nvSpPr>
            <p:spPr>
              <a:xfrm>
                <a:off x="66492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6" name="CustomShape 158"/>
              <p:cNvSpPr/>
              <p:nvPr/>
            </p:nvSpPr>
            <p:spPr>
              <a:xfrm>
                <a:off x="70848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7" name="CustomShape 159"/>
              <p:cNvSpPr/>
              <p:nvPr/>
            </p:nvSpPr>
            <p:spPr>
              <a:xfrm>
                <a:off x="75240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8" name="CustomShape 160"/>
              <p:cNvSpPr/>
              <p:nvPr/>
            </p:nvSpPr>
            <p:spPr>
              <a:xfrm>
                <a:off x="79668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69" name="CustomShape 161"/>
              <p:cNvSpPr/>
              <p:nvPr/>
            </p:nvSpPr>
            <p:spPr>
              <a:xfrm>
                <a:off x="83988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sp>
            <p:nvSpPr>
              <p:cNvPr id="1170" name="CustomShape 162"/>
              <p:cNvSpPr/>
              <p:nvPr/>
            </p:nvSpPr>
            <p:spPr>
              <a:xfrm>
                <a:off x="883440" y="3939120"/>
                <a:ext cx="43920" cy="92880"/>
              </a:xfrm>
              <a:prstGeom prst="ellipse">
                <a:avLst/>
              </a:prstGeom>
              <a:gradFill rotWithShape="0">
                <a:gsLst>
                  <a:gs pos="0">
                    <a:srgbClr val="eaeaea"/>
                  </a:gs>
                  <a:gs pos="100000">
                    <a:srgbClr val="242424"/>
                  </a:gs>
                </a:gsLst>
                <a:lin ang="0"/>
              </a:gradFill>
              <a:ln w="3240">
                <a:solidFill>
                  <a:schemeClr val="tx1"/>
                </a:solidFill>
                <a:round/>
              </a:ln>
            </p:spPr>
            <p:style>
              <a:lnRef idx="0"/>
              <a:fillRef idx="0"/>
              <a:effectRef idx="0"/>
              <a:fontRef idx="minor"/>
            </p:style>
          </p:sp>
        </p:grpSp>
      </p:grpSp>
      <p:grpSp>
        <p:nvGrpSpPr>
          <p:cNvPr id="1171" name="Group 163"/>
          <p:cNvGrpSpPr/>
          <p:nvPr/>
        </p:nvGrpSpPr>
        <p:grpSpPr>
          <a:xfrm>
            <a:off x="441720" y="3413520"/>
            <a:ext cx="628200" cy="690120"/>
            <a:chOff x="441720" y="3413520"/>
            <a:chExt cx="628200" cy="690120"/>
          </a:xfrm>
        </p:grpSpPr>
        <p:sp>
          <p:nvSpPr>
            <p:cNvPr id="1172" name="CustomShape 164"/>
            <p:cNvSpPr/>
            <p:nvPr/>
          </p:nvSpPr>
          <p:spPr>
            <a:xfrm>
              <a:off x="498960" y="3413520"/>
              <a:ext cx="342720" cy="690120"/>
            </a:xfrm>
            <a:prstGeom prst="ellipse">
              <a:avLst/>
            </a:prstGeom>
            <a:solidFill>
              <a:schemeClr val="accent5">
                <a:lumMod val="40000"/>
                <a:lumOff val="60000"/>
              </a:schemeClr>
            </a:solidFill>
            <a:ln>
              <a:round/>
            </a:ln>
          </p:spPr>
          <p:style>
            <a:lnRef idx="2">
              <a:schemeClr val="accent1">
                <a:shade val="50000"/>
              </a:schemeClr>
            </a:lnRef>
            <a:fillRef idx="1">
              <a:schemeClr val="accent1"/>
            </a:fillRef>
            <a:effectRef idx="0">
              <a:schemeClr val="accent1"/>
            </a:effectRef>
            <a:fontRef idx="minor"/>
          </p:style>
        </p:sp>
        <p:sp>
          <p:nvSpPr>
            <p:cNvPr id="1173" name="CustomShape 165"/>
            <p:cNvSpPr/>
            <p:nvPr/>
          </p:nvSpPr>
          <p:spPr>
            <a:xfrm>
              <a:off x="441720" y="3651840"/>
              <a:ext cx="628200" cy="272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rPr>
                <a:t>GPI</a:t>
              </a:r>
              <a:endParaRPr b="0" lang="en-US" sz="1200" spc="-1" strike="noStrike">
                <a:latin typeface="Arial"/>
              </a:endParaRPr>
            </a:p>
          </p:txBody>
        </p:sp>
      </p:grpSp>
      <p:pic>
        <p:nvPicPr>
          <p:cNvPr id="1174" name="Picture 651" descr=""/>
          <p:cNvPicPr/>
          <p:nvPr/>
        </p:nvPicPr>
        <p:blipFill>
          <a:blip r:embed="rId1"/>
          <a:srcRect l="50757" t="0" r="7551" b="20758"/>
          <a:stretch/>
        </p:blipFill>
        <p:spPr>
          <a:xfrm>
            <a:off x="6269400" y="1941120"/>
            <a:ext cx="1064520" cy="2960280"/>
          </a:xfrm>
          <a:prstGeom prst="rect">
            <a:avLst/>
          </a:prstGeom>
          <a:ln w="38160">
            <a:noFill/>
          </a:ln>
        </p:spPr>
      </p:pic>
      <p:sp>
        <p:nvSpPr>
          <p:cNvPr id="1175" name="CustomShape 166"/>
          <p:cNvSpPr/>
          <p:nvPr/>
        </p:nvSpPr>
        <p:spPr>
          <a:xfrm>
            <a:off x="6172200" y="1059840"/>
            <a:ext cx="2937600" cy="403812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76" name="CustomShape 167"/>
          <p:cNvSpPr/>
          <p:nvPr/>
        </p:nvSpPr>
        <p:spPr>
          <a:xfrm>
            <a:off x="6374520" y="1548720"/>
            <a:ext cx="85680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latin typeface="Arial"/>
              </a:rPr>
              <a:t>2B4</a:t>
            </a:r>
            <a:endParaRPr b="0" lang="en-US" sz="2400" spc="-1" strike="noStrike">
              <a:latin typeface="Arial"/>
            </a:endParaRPr>
          </a:p>
        </p:txBody>
      </p:sp>
      <p:sp>
        <p:nvSpPr>
          <p:cNvPr id="1177" name="CustomShape 168"/>
          <p:cNvSpPr/>
          <p:nvPr/>
        </p:nvSpPr>
        <p:spPr>
          <a:xfrm>
            <a:off x="6082560" y="1004760"/>
            <a:ext cx="3441960" cy="4155120"/>
          </a:xfrm>
          <a:prstGeom prst="rect">
            <a:avLst/>
          </a:prstGeom>
          <a:noFill/>
          <a:ln>
            <a:noFill/>
          </a:ln>
        </p:spPr>
        <p:style>
          <a:lnRef idx="0"/>
          <a:fillRef idx="0"/>
          <a:effectRef idx="0"/>
          <a:fontRef idx="minor"/>
        </p:style>
        <p:txBody>
          <a:bodyPr lIns="438840" rIns="438840" tIns="219600" bIns="219600" anchor="ctr"/>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SLAM related</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4 ITSM</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High affinity ligand for CD48</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NK and eosinophils activating receptor. Not expressed on human MCs</a:t>
            </a:r>
            <a:endParaRPr b="0" lang="en-US" sz="1400" spc="-1" strike="noStrike">
              <a:latin typeface="Arial"/>
            </a:endParaRPr>
          </a:p>
          <a:p>
            <a:pPr marL="1257480" indent="-342720">
              <a:lnSpc>
                <a:spcPct val="100000"/>
              </a:lnSpc>
              <a:spcBef>
                <a:spcPts val="601"/>
              </a:spcBef>
              <a:buClr>
                <a:srgbClr val="000000"/>
              </a:buClr>
              <a:buFont typeface="Arial"/>
              <a:buChar char="•"/>
            </a:pPr>
            <a:r>
              <a:rPr b="1" lang="en-US" sz="1400" spc="-1" strike="noStrike">
                <a:solidFill>
                  <a:srgbClr val="000000"/>
                </a:solidFill>
                <a:latin typeface="Arial"/>
              </a:rPr>
              <a:t>In the mouse on MCs and NKs it is an inhibitory receptor</a:t>
            </a:r>
            <a:endParaRPr b="0" lang="en-US" sz="1400" spc="-1" strike="noStrike">
              <a:latin typeface="Arial"/>
            </a:endParaRPr>
          </a:p>
        </p:txBody>
      </p:sp>
      <p:sp>
        <p:nvSpPr>
          <p:cNvPr id="1178" name="CustomShape 169"/>
          <p:cNvSpPr/>
          <p:nvPr/>
        </p:nvSpPr>
        <p:spPr>
          <a:xfrm>
            <a:off x="2646360" y="1167120"/>
            <a:ext cx="1086840" cy="907560"/>
          </a:xfrm>
          <a:prstGeom prst="rect">
            <a:avLst/>
          </a:prstGeom>
          <a:noFill/>
          <a:ln>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Arial"/>
                <a:ea typeface="ＭＳ Ｐゴシック"/>
              </a:rPr>
              <a:t>Bacteria</a:t>
            </a:r>
            <a:endParaRPr b="0" lang="en-US" sz="1400" spc="-1" strike="noStrike">
              <a:latin typeface="Arial"/>
            </a:endParaRPr>
          </a:p>
          <a:p>
            <a:pPr>
              <a:lnSpc>
                <a:spcPct val="100000"/>
              </a:lnSpc>
              <a:spcBef>
                <a:spcPts val="700"/>
              </a:spcBef>
            </a:pPr>
            <a:r>
              <a:rPr b="1" lang="en-US" sz="1400" spc="-1" strike="noStrike">
                <a:solidFill>
                  <a:srgbClr val="000000"/>
                </a:solidFill>
                <a:latin typeface="Arial"/>
                <a:ea typeface="ＭＳ Ｐゴシック"/>
              </a:rPr>
              <a:t>Fungi </a:t>
            </a:r>
            <a:endParaRPr b="0" lang="en-US" sz="1400" spc="-1" strike="noStrike">
              <a:latin typeface="Arial"/>
            </a:endParaRPr>
          </a:p>
          <a:p>
            <a:pPr>
              <a:lnSpc>
                <a:spcPct val="100000"/>
              </a:lnSpc>
              <a:spcBef>
                <a:spcPts val="700"/>
              </a:spcBef>
            </a:pPr>
            <a:r>
              <a:rPr b="1" lang="en-US" sz="1400" spc="-1" strike="noStrike">
                <a:solidFill>
                  <a:srgbClr val="000000"/>
                </a:solidFill>
                <a:latin typeface="Arial"/>
                <a:ea typeface="ＭＳ Ｐゴシック"/>
              </a:rPr>
              <a:t>Viruses</a:t>
            </a:r>
            <a:endParaRPr b="0" lang="en-US" sz="1400" spc="-1" strike="noStrike">
              <a:latin typeface="Arial"/>
            </a:endParaRPr>
          </a:p>
        </p:txBody>
      </p:sp>
      <p:grpSp>
        <p:nvGrpSpPr>
          <p:cNvPr id="1179" name="Group 170"/>
          <p:cNvGrpSpPr/>
          <p:nvPr/>
        </p:nvGrpSpPr>
        <p:grpSpPr>
          <a:xfrm>
            <a:off x="3205080" y="1371600"/>
            <a:ext cx="1442880" cy="906840"/>
            <a:chOff x="3205080" y="1371600"/>
            <a:chExt cx="1442880" cy="906840"/>
          </a:xfrm>
        </p:grpSpPr>
        <p:sp>
          <p:nvSpPr>
            <p:cNvPr id="1180" name="CustomShape 171"/>
            <p:cNvSpPr/>
            <p:nvPr/>
          </p:nvSpPr>
          <p:spPr>
            <a:xfrm>
              <a:off x="3683880" y="1973880"/>
              <a:ext cx="171000" cy="304560"/>
            </a:xfrm>
            <a:prstGeom prst="irregularSeal1">
              <a:avLst/>
            </a:prstGeom>
            <a:solidFill>
              <a:srgbClr val="ff0000"/>
            </a:solidFill>
            <a:ln w="9360">
              <a:solidFill>
                <a:schemeClr val="tx1"/>
              </a:solidFill>
              <a:miter/>
            </a:ln>
          </p:spPr>
          <p:style>
            <a:lnRef idx="0"/>
            <a:fillRef idx="0"/>
            <a:effectRef idx="0"/>
            <a:fontRef idx="minor"/>
          </p:style>
        </p:sp>
        <p:sp>
          <p:nvSpPr>
            <p:cNvPr id="1181" name="CustomShape 172"/>
            <p:cNvSpPr/>
            <p:nvPr/>
          </p:nvSpPr>
          <p:spPr>
            <a:xfrm>
              <a:off x="3499200" y="1864440"/>
              <a:ext cx="114120" cy="180720"/>
            </a:xfrm>
            <a:prstGeom prst="irregularSeal1">
              <a:avLst/>
            </a:prstGeom>
            <a:solidFill>
              <a:srgbClr val="ff0000"/>
            </a:solidFill>
            <a:ln w="9360">
              <a:solidFill>
                <a:schemeClr val="tx1"/>
              </a:solidFill>
              <a:miter/>
            </a:ln>
          </p:spPr>
          <p:style>
            <a:lnRef idx="0"/>
            <a:fillRef idx="0"/>
            <a:effectRef idx="0"/>
            <a:fontRef idx="minor"/>
          </p:style>
        </p:sp>
        <p:sp>
          <p:nvSpPr>
            <p:cNvPr id="1182" name="CustomShape 173"/>
            <p:cNvSpPr/>
            <p:nvPr/>
          </p:nvSpPr>
          <p:spPr>
            <a:xfrm>
              <a:off x="3205080" y="1371600"/>
              <a:ext cx="1442880" cy="333720"/>
            </a:xfrm>
            <a:prstGeom prst="rect">
              <a:avLst/>
            </a:prstGeom>
            <a:noFill/>
            <a:ln>
              <a:noFill/>
            </a:ln>
          </p:spPr>
          <p:style>
            <a:lnRef idx="0"/>
            <a:fillRef idx="0"/>
            <a:effectRef idx="0"/>
            <a:fontRef idx="minor"/>
          </p:style>
          <p:txBody>
            <a:bodyPr lIns="90000" rIns="90000" tIns="45000" bIns="45000"/>
            <a:p>
              <a:pPr algn="ctr">
                <a:lnSpc>
                  <a:spcPct val="100000"/>
                </a:lnSpc>
                <a:spcBef>
                  <a:spcPts val="799"/>
                </a:spcBef>
              </a:pPr>
              <a:r>
                <a:rPr b="1" lang="en-US" sz="1600" spc="-1" strike="noStrike">
                  <a:solidFill>
                    <a:srgbClr val="000000"/>
                  </a:solidFill>
                  <a:latin typeface="Calibri"/>
                  <a:ea typeface="ＭＳ Ｐゴシック"/>
                </a:rPr>
                <a:t>Allergens</a:t>
              </a:r>
              <a:endParaRPr b="0" lang="en-US" sz="1600" spc="-1" strike="noStrike">
                <a:latin typeface="Arial"/>
              </a:endParaRPr>
            </a:p>
          </p:txBody>
        </p:sp>
        <p:sp>
          <p:nvSpPr>
            <p:cNvPr id="1183" name="CustomShape 174"/>
            <p:cNvSpPr/>
            <p:nvPr/>
          </p:nvSpPr>
          <p:spPr>
            <a:xfrm>
              <a:off x="3596040" y="1688040"/>
              <a:ext cx="171000" cy="256680"/>
            </a:xfrm>
            <a:prstGeom prst="irregularSeal1">
              <a:avLst/>
            </a:prstGeom>
            <a:solidFill>
              <a:srgbClr val="ff0000"/>
            </a:solidFill>
            <a:ln w="9360">
              <a:solidFill>
                <a:schemeClr val="tx1"/>
              </a:solidFill>
              <a:miter/>
            </a:ln>
          </p:spPr>
          <p:style>
            <a:lnRef idx="0"/>
            <a:fillRef idx="0"/>
            <a:effectRef idx="0"/>
            <a:fontRef idx="minor"/>
          </p:style>
        </p:sp>
      </p:grpSp>
      <p:pic>
        <p:nvPicPr>
          <p:cNvPr id="1184" name="Picture 2" descr=""/>
          <p:cNvPicPr/>
          <p:nvPr/>
        </p:nvPicPr>
        <p:blipFill>
          <a:blip r:embed="rId2"/>
          <a:srcRect l="19461" t="19083" r="21817" b="11961"/>
          <a:stretch/>
        </p:blipFill>
        <p:spPr>
          <a:xfrm>
            <a:off x="3385440" y="5226480"/>
            <a:ext cx="1522800" cy="1588680"/>
          </a:xfrm>
          <a:prstGeom prst="rect">
            <a:avLst/>
          </a:prstGeom>
          <a:ln w="9360">
            <a:solidFill>
              <a:schemeClr val="tx1"/>
            </a:solidFill>
            <a:miter/>
          </a:ln>
        </p:spPr>
      </p:pic>
      <p:pic>
        <p:nvPicPr>
          <p:cNvPr id="1185" name="Picture 18" descr=""/>
          <p:cNvPicPr/>
          <p:nvPr/>
        </p:nvPicPr>
        <p:blipFill>
          <a:blip r:embed="rId3"/>
          <a:stretch/>
        </p:blipFill>
        <p:spPr>
          <a:xfrm>
            <a:off x="8919720" y="6267600"/>
            <a:ext cx="194760" cy="590040"/>
          </a:xfrm>
          <a:prstGeom prst="rect">
            <a:avLst/>
          </a:prstGeom>
          <a:ln w="9360">
            <a:noFill/>
          </a:ln>
        </p:spPr>
      </p:pic>
      <p:sp>
        <p:nvSpPr>
          <p:cNvPr id="1186" name="CustomShape 175"/>
          <p:cNvSpPr/>
          <p:nvPr/>
        </p:nvSpPr>
        <p:spPr>
          <a:xfrm>
            <a:off x="6934320" y="533520"/>
            <a:ext cx="3276360" cy="369000"/>
          </a:xfrm>
          <a:prstGeom prst="rect">
            <a:avLst/>
          </a:prstGeom>
          <a:noFill/>
          <a:ln>
            <a:noFill/>
          </a:ln>
        </p:spPr>
        <p:style>
          <a:lnRef idx="0"/>
          <a:fillRef idx="0"/>
          <a:effectRef idx="0"/>
          <a:fontRef idx="minor"/>
        </p:style>
      </p:sp>
      <p:pic>
        <p:nvPicPr>
          <p:cNvPr id="1187" name="Picture 1" descr=""/>
          <p:cNvPicPr/>
          <p:nvPr/>
        </p:nvPicPr>
        <p:blipFill>
          <a:blip r:embed="rId4"/>
          <a:stretch/>
        </p:blipFill>
        <p:spPr>
          <a:xfrm>
            <a:off x="15900840" y="20193120"/>
            <a:ext cx="10873800" cy="4987440"/>
          </a:xfrm>
          <a:prstGeom prst="rect">
            <a:avLst/>
          </a:prstGeom>
          <a:ln w="9360">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310</TotalTime>
  <Application>LibreOffice/6.0.6.2$Linux_X86_64 LibreOffice_project/00$Build-2</Application>
  <Words>4780</Words>
  <Paragraphs>613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2017-05-06T05:45:53Z</dcterms:created>
  <dc:creator>owner</dc:creator>
  <dc:description/>
  <dc:language>en-GB</dc:language>
  <cp:lastModifiedBy>owner</cp:lastModifiedBy>
  <cp:lastPrinted>2017-08-27T08:04:53Z</cp:lastPrinted>
  <dcterms:modified xsi:type="dcterms:W3CDTF">2018-10-01T11:20:45Z</dcterms:modified>
  <cp:revision>272</cp:revision>
  <dc:subject/>
  <dc:title>“Activate inhibition or inhibit activation of mast cell /eosinophil Allergic Effector Unit to treat allergic diseases".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10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33</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50</vt:i4>
  </property>
</Properties>
</file>