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75.jpeg" ContentType="image/jpeg"/>
  <Override PartName="/ppt/media/image74.jpeg" ContentType="image/jpeg"/>
  <Override PartName="/ppt/media/image73.jpeg" ContentType="image/jpeg"/>
  <Override PartName="/ppt/media/image72.jpeg" ContentType="image/jpeg"/>
  <Override PartName="/ppt/media/image71.jpeg" ContentType="image/jpeg"/>
  <Override PartName="/ppt/media/image61.jpeg" ContentType="image/jpeg"/>
  <Override PartName="/ppt/media/image62.png" ContentType="image/png"/>
  <Override PartName="/ppt/media/image60.jpeg" ContentType="image/jpeg"/>
  <Override PartName="/ppt/media/image59.png" ContentType="image/png"/>
  <Override PartName="/ppt/media/image56.png" ContentType="image/png"/>
  <Override PartName="/ppt/media/image54.jpeg" ContentType="image/jpeg"/>
  <Override PartName="/ppt/media/image52.jpeg" ContentType="image/jpeg"/>
  <Override PartName="/ppt/media/image70.jpeg" ContentType="image/jpeg"/>
  <Override PartName="/ppt/media/image51.png" ContentType="image/png"/>
  <Override PartName="/ppt/media/image50.jpeg" ContentType="image/jpeg"/>
  <Override PartName="/ppt/media/image49.jpeg" ContentType="image/jpeg"/>
  <Override PartName="/ppt/media/image46.jpeg" ContentType="image/jpeg"/>
  <Override PartName="/ppt/media/image69.png" ContentType="image/png"/>
  <Override PartName="/ppt/media/image44.png" ContentType="image/png"/>
  <Override PartName="/ppt/media/image42.jpeg" ContentType="image/jpeg"/>
  <Override PartName="/ppt/media/image41.png" ContentType="image/png"/>
  <Override PartName="/ppt/media/image40.png" ContentType="image/png"/>
  <Override PartName="/ppt/media/image39.png" ContentType="image/png"/>
  <Override PartName="/ppt/media/image37.jpeg" ContentType="image/jpeg"/>
  <Override PartName="/ppt/media/image13.png" ContentType="image/png"/>
  <Override PartName="/ppt/media/image7.jpeg" ContentType="image/jpeg"/>
  <Override PartName="/ppt/media/image57.jpeg" ContentType="image/jpeg"/>
  <Override PartName="/ppt/media/image2.jpeg" ContentType="image/jpeg"/>
  <Override PartName="/ppt/media/image5.jpeg" ContentType="image/jpeg"/>
  <Override PartName="/ppt/media/image16.png" ContentType="image/png"/>
  <Override PartName="/ppt/media/image6.jpeg" ContentType="image/jpeg"/>
  <Override PartName="/ppt/media/image17.png" ContentType="image/png"/>
  <Override PartName="/ppt/media/image18.png" ContentType="image/png"/>
  <Override PartName="/ppt/media/image9.jpeg" ContentType="image/jpeg"/>
  <Override PartName="/ppt/media/image21.png" ContentType="image/png"/>
  <Override PartName="/ppt/media/image24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8.jpeg" ContentType="image/jpeg"/>
  <Override PartName="/ppt/media/image36.png" ContentType="image/png"/>
  <Override PartName="/ppt/media/image47.jpeg" ContentType="image/jpeg"/>
  <Override PartName="/ppt/media/image14.jpeg" ContentType="image/jpeg"/>
  <Override PartName="/ppt/media/image45.jpeg" ContentType="image/jpeg"/>
  <Override PartName="/ppt/media/image12.jpeg" ContentType="image/jpeg"/>
  <Override PartName="/ppt/media/image11.jpeg" ContentType="image/jpeg"/>
  <Override PartName="/ppt/media/image43.jpeg" ContentType="image/jpeg"/>
  <Override PartName="/ppt/media/image10.jpeg" ContentType="image/jpeg"/>
  <Override PartName="/ppt/media/image48.jpeg" ContentType="image/jpeg"/>
  <Override PartName="/ppt/media/image15.jpeg" ContentType="image/jpeg"/>
  <Override PartName="/ppt/media/image19.jpeg" ContentType="image/jpeg"/>
  <Override PartName="/ppt/media/image3.png" ContentType="image/png"/>
  <Override PartName="/ppt/media/image53.jpeg" ContentType="image/jpeg"/>
  <Override PartName="/ppt/media/image4.png" ContentType="image/png"/>
  <Override PartName="/ppt/media/image20.jpeg" ContentType="image/jpeg"/>
  <Override PartName="/ppt/media/image55.jpeg" ContentType="image/jpeg"/>
  <Override PartName="/ppt/media/image22.jpeg" ContentType="image/jpeg"/>
  <Override PartName="/ppt/media/image1.jpeg" ContentType="image/jpeg"/>
  <Override PartName="/ppt/media/image23.jpeg" ContentType="image/jpeg"/>
  <Override PartName="/ppt/media/image58.jpeg" ContentType="image/jpeg"/>
  <Override PartName="/ppt/media/image25.jpeg" ContentType="image/jpeg"/>
  <Override PartName="/ppt/media/image26.jpeg" ContentType="image/jpeg"/>
  <Override PartName="/ppt/media/image63.jpeg" ContentType="image/jpeg"/>
  <Override PartName="/ppt/media/image30.jpeg" ContentType="image/jpeg"/>
  <Override PartName="/ppt/media/image64.jpeg" ContentType="image/jpeg"/>
  <Override PartName="/ppt/media/image31.jpeg" ContentType="image/jpeg"/>
  <Override PartName="/ppt/media/image65.jpeg" ContentType="image/jpeg"/>
  <Override PartName="/ppt/media/image38.jpeg" ContentType="image/jpeg"/>
  <Override PartName="/ppt/media/image32.jpeg" ContentType="image/jpeg"/>
  <Override PartName="/ppt/media/image66.jpeg" ContentType="image/jpeg"/>
  <Override PartName="/ppt/media/image33.jpeg" ContentType="image/jpeg"/>
  <Override PartName="/ppt/media/image67.jpeg" ContentType="image/jpeg"/>
  <Override PartName="/ppt/media/image34.jpeg" ContentType="image/jpeg"/>
  <Override PartName="/ppt/media/image68.jpeg" ContentType="image/jpeg"/>
  <Override PartName="/ppt/media/image35.jpeg" ContentType="image/jpe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8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0080625" cy="7559675"/>
  <p:notesSz cx="6810375" cy="99425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A3D9DF3-6423-4E43-8F89-C353140EAE0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ldImg"/>
          </p:nvPr>
        </p:nvSpPr>
        <p:spPr>
          <a:xfrm>
            <a:off x="1168560" y="1243080"/>
            <a:ext cx="4473360" cy="335556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0760" y="4784400"/>
            <a:ext cx="5448600" cy="3914640"/>
          </a:xfrm>
          <a:prstGeom prst="rect">
            <a:avLst/>
          </a:prstGeom>
        </p:spPr>
        <p:txBody>
          <a:bodyPr lIns="83880" rIns="83880" tIns="42120" bIns="4212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86" name="TextShape 3"/>
          <p:cNvSpPr txBox="1"/>
          <p:nvPr/>
        </p:nvSpPr>
        <p:spPr>
          <a:xfrm>
            <a:off x="3857040" y="9443520"/>
            <a:ext cx="2951640" cy="498600"/>
          </a:xfrm>
          <a:prstGeom prst="rect">
            <a:avLst/>
          </a:prstGeom>
          <a:noFill/>
          <a:ln>
            <a:noFill/>
          </a:ln>
        </p:spPr>
        <p:txBody>
          <a:bodyPr lIns="83880" rIns="83880" tIns="42120" bIns="42120" anchor="b"/>
          <a:p>
            <a:pPr algn="r">
              <a:lnSpc>
                <a:spcPct val="100000"/>
              </a:lnSpc>
            </a:pPr>
            <a:fld id="{1B0A35AD-563F-4B15-BA6A-C9BE0C887E47}" type="slidenum">
              <a:rPr b="0" lang="en-US" sz="11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1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ldImg"/>
          </p:nvPr>
        </p:nvSpPr>
        <p:spPr>
          <a:xfrm>
            <a:off x="1168560" y="1243080"/>
            <a:ext cx="4473360" cy="335556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0760" y="4784400"/>
            <a:ext cx="5448600" cy="3914640"/>
          </a:xfrm>
          <a:prstGeom prst="rect">
            <a:avLst/>
          </a:prstGeom>
        </p:spPr>
        <p:txBody>
          <a:bodyPr lIns="83880" rIns="83880" tIns="42120" bIns="4212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89" name="TextShape 3"/>
          <p:cNvSpPr txBox="1"/>
          <p:nvPr/>
        </p:nvSpPr>
        <p:spPr>
          <a:xfrm>
            <a:off x="3857040" y="9443520"/>
            <a:ext cx="2951640" cy="498600"/>
          </a:xfrm>
          <a:prstGeom prst="rect">
            <a:avLst/>
          </a:prstGeom>
          <a:noFill/>
          <a:ln>
            <a:noFill/>
          </a:ln>
        </p:spPr>
        <p:txBody>
          <a:bodyPr lIns="83880" rIns="83880" tIns="42120" bIns="42120" anchor="b"/>
          <a:p>
            <a:pPr algn="r">
              <a:lnSpc>
                <a:spcPct val="100000"/>
              </a:lnSpc>
            </a:pPr>
            <a:fld id="{B146AD6A-1613-47CD-9078-C59952D64D75}" type="slidenum">
              <a:rPr b="0" lang="en-US" sz="1100" spc="-1" strike="noStrike">
                <a:latin typeface="Times New Roman"/>
              </a:rPr>
              <a:t>&lt;number&gt;</a:t>
            </a:fld>
            <a:endParaRPr b="0" lang="en-US" sz="11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48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48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48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://www.guidetoimmunopharmacology.org/immuno/index.jsp" TargetMode="External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2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image" Target="../media/image62.pn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image" Target="../media/image69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jpeg"/><Relationship Id="rId3" Type="http://schemas.openxmlformats.org/officeDocument/2006/relationships/slideLayout" Target="../slideLayouts/slideLayout2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slideLayout" Target="../slideLayouts/slideLayout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2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hyperlink" Target="http://www.citeulike.org/user/cdsouthan/tag/immpharm" TargetMode="External"/><Relationship Id="rId4" Type="http://schemas.openxmlformats.org/officeDocument/2006/relationships/hyperlink" Target="http://www.citeulike.org/user/efaccenda" TargetMode="External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44440" y="1077840"/>
            <a:ext cx="9591120" cy="178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720" algn="ctr">
              <a:lnSpc>
                <a:spcPct val="100000"/>
              </a:lnSpc>
              <a:spcBef>
                <a:spcPts val="1417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Overview presentation for October 2018 meeting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360" y="-2124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3600" spc="-92" strike="noStrike">
                <a:solidFill>
                  <a:srgbClr val="ffffff"/>
                </a:solidFill>
                <a:latin typeface="Candara"/>
                <a:ea typeface="DejaVu Sans"/>
              </a:rPr>
              <a:t>Guide to IMMUNOPHARMACOLOGY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22" name="Picture 268" descr=""/>
          <p:cNvPicPr/>
          <p:nvPr/>
        </p:nvPicPr>
        <p:blipFill>
          <a:blip r:embed="rId1"/>
          <a:stretch/>
        </p:blipFill>
        <p:spPr>
          <a:xfrm>
            <a:off x="35640" y="612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23" name="Picture 268" descr=""/>
          <p:cNvPicPr/>
          <p:nvPr/>
        </p:nvPicPr>
        <p:blipFill>
          <a:blip r:embed="rId2"/>
          <a:stretch/>
        </p:blipFill>
        <p:spPr>
          <a:xfrm>
            <a:off x="8969760" y="612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24" name="Picture 1" descr=""/>
          <p:cNvPicPr/>
          <p:nvPr/>
        </p:nvPicPr>
        <p:blipFill>
          <a:blip r:embed="rId3"/>
          <a:stretch/>
        </p:blipFill>
        <p:spPr>
          <a:xfrm>
            <a:off x="4256640" y="3521520"/>
            <a:ext cx="5247000" cy="3899520"/>
          </a:xfrm>
          <a:prstGeom prst="rect">
            <a:avLst/>
          </a:prstGeom>
          <a:ln>
            <a:noFill/>
          </a:ln>
        </p:spPr>
      </p:pic>
      <p:pic>
        <p:nvPicPr>
          <p:cNvPr id="125" name="Picture 2" descr=""/>
          <p:cNvPicPr/>
          <p:nvPr/>
        </p:nvPicPr>
        <p:blipFill>
          <a:blip r:embed="rId4"/>
          <a:stretch/>
        </p:blipFill>
        <p:spPr>
          <a:xfrm>
            <a:off x="1307520" y="1545840"/>
            <a:ext cx="7114680" cy="1323720"/>
          </a:xfrm>
          <a:prstGeom prst="rect">
            <a:avLst/>
          </a:prstGeom>
          <a:ln>
            <a:noFill/>
          </a:ln>
        </p:spPr>
      </p:pic>
      <p:sp>
        <p:nvSpPr>
          <p:cNvPr id="126" name="CustomShape 3"/>
          <p:cNvSpPr/>
          <p:nvPr/>
        </p:nvSpPr>
        <p:spPr>
          <a:xfrm>
            <a:off x="235080" y="3367440"/>
            <a:ext cx="3773880" cy="25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Individual Team Members: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Simon Harding</a:t>
            </a:r>
            <a:endParaRPr b="0" lang="en-U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Chris Southan</a:t>
            </a:r>
            <a:endParaRPr b="0" lang="en-U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Elena Faccenda</a:t>
            </a:r>
            <a:endParaRPr b="0" lang="en-U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Joanna Sharman-Soares</a:t>
            </a:r>
            <a:endParaRPr b="0" lang="en-U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Adam Pawson </a:t>
            </a:r>
            <a:endParaRPr b="0" lang="en-U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Jamie Davies 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4009680" y="3176640"/>
            <a:ext cx="606960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5"/>
              </a:rPr>
              <a:t>http://www.guidetoimmunopharmacology.org/immuno/index.jsp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8" descr=""/>
          <p:cNvPicPr/>
          <p:nvPr/>
        </p:nvPicPr>
        <p:blipFill>
          <a:blip r:embed="rId1"/>
          <a:stretch/>
        </p:blipFill>
        <p:spPr>
          <a:xfrm>
            <a:off x="3409560" y="6061680"/>
            <a:ext cx="6420960" cy="144936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5192280" y="5852520"/>
            <a:ext cx="2940480" cy="948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6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2"/>
          <p:cNvSpPr/>
          <p:nvPr/>
        </p:nvSpPr>
        <p:spPr>
          <a:xfrm>
            <a:off x="0" y="-2160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Ligand curation (1)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81" name="Picture 268" descr=""/>
          <p:cNvPicPr/>
          <p:nvPr/>
        </p:nvPicPr>
        <p:blipFill>
          <a:blip r:embed="rId2"/>
          <a:stretch/>
        </p:blipFill>
        <p:spPr>
          <a:xfrm>
            <a:off x="38160" y="22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82" name="Picture 268" descr=""/>
          <p:cNvPicPr/>
          <p:nvPr/>
        </p:nvPicPr>
        <p:blipFill>
          <a:blip r:embed="rId3"/>
          <a:stretch/>
        </p:blipFill>
        <p:spPr>
          <a:xfrm>
            <a:off x="8969760" y="22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83" name="Picture 6" descr=""/>
          <p:cNvPicPr/>
          <p:nvPr/>
        </p:nvPicPr>
        <p:blipFill>
          <a:blip r:embed="rId4"/>
          <a:stretch/>
        </p:blipFill>
        <p:spPr>
          <a:xfrm>
            <a:off x="38160" y="1602360"/>
            <a:ext cx="6642000" cy="4223160"/>
          </a:xfrm>
          <a:prstGeom prst="rect">
            <a:avLst/>
          </a:prstGeom>
          <a:ln>
            <a:noFill/>
          </a:ln>
        </p:spPr>
      </p:pic>
      <p:pic>
        <p:nvPicPr>
          <p:cNvPr id="184" name="Picture 7" descr=""/>
          <p:cNvPicPr/>
          <p:nvPr/>
        </p:nvPicPr>
        <p:blipFill>
          <a:blip r:embed="rId5"/>
          <a:stretch/>
        </p:blipFill>
        <p:spPr>
          <a:xfrm>
            <a:off x="5039640" y="1216080"/>
            <a:ext cx="4914720" cy="1780920"/>
          </a:xfrm>
          <a:prstGeom prst="rect">
            <a:avLst/>
          </a:prstGeom>
          <a:ln>
            <a:noFill/>
          </a:ln>
        </p:spPr>
      </p:pic>
      <p:sp>
        <p:nvSpPr>
          <p:cNvPr id="185" name="CustomShape 3"/>
          <p:cNvSpPr/>
          <p:nvPr/>
        </p:nvSpPr>
        <p:spPr>
          <a:xfrm flipV="1">
            <a:off x="4896720" y="3467520"/>
            <a:ext cx="2126880" cy="170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4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4"/>
          <p:cNvSpPr/>
          <p:nvPr/>
        </p:nvSpPr>
        <p:spPr>
          <a:xfrm flipH="1">
            <a:off x="2220480" y="5034240"/>
            <a:ext cx="1718640" cy="102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4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5"/>
          <p:cNvSpPr/>
          <p:nvPr/>
        </p:nvSpPr>
        <p:spPr>
          <a:xfrm>
            <a:off x="336240" y="6194520"/>
            <a:ext cx="2654640" cy="645840"/>
          </a:xfrm>
          <a:prstGeom prst="roundRect">
            <a:avLst>
              <a:gd name="adj" fmla="val 16667"/>
            </a:avLst>
          </a:prstGeom>
          <a:noFill/>
          <a:ln w="316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CustomShape 6"/>
          <p:cNvSpPr/>
          <p:nvPr/>
        </p:nvSpPr>
        <p:spPr>
          <a:xfrm>
            <a:off x="336240" y="6194520"/>
            <a:ext cx="2750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Tag to allow retrieval of all GToImmuPdb ligands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9" name="CustomShape 7"/>
          <p:cNvSpPr/>
          <p:nvPr/>
        </p:nvSpPr>
        <p:spPr>
          <a:xfrm>
            <a:off x="7013520" y="2518200"/>
            <a:ext cx="2733120" cy="10094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6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8"/>
          <p:cNvSpPr/>
          <p:nvPr/>
        </p:nvSpPr>
        <p:spPr>
          <a:xfrm>
            <a:off x="7013520" y="2544120"/>
            <a:ext cx="27680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Text field to allow manual curation of contextual comments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1" name="CustomShape 9"/>
          <p:cNvSpPr/>
          <p:nvPr/>
        </p:nvSpPr>
        <p:spPr>
          <a:xfrm flipH="1">
            <a:off x="6062400" y="5051160"/>
            <a:ext cx="117000" cy="76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4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10"/>
          <p:cNvSpPr/>
          <p:nvPr/>
        </p:nvSpPr>
        <p:spPr>
          <a:xfrm>
            <a:off x="5192280" y="5878440"/>
            <a:ext cx="29754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Fields to allow manual ligand&gt;disease association and comments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" name="Table 1"/>
          <p:cNvGraphicFramePr/>
          <p:nvPr/>
        </p:nvGraphicFramePr>
        <p:xfrm>
          <a:off x="79560" y="2230560"/>
          <a:ext cx="4298400" cy="2018880"/>
        </p:xfrm>
        <a:graphic>
          <a:graphicData uri="http://schemas.openxmlformats.org/drawingml/2006/table">
            <a:tbl>
              <a:tblPr/>
              <a:tblGrid>
                <a:gridCol w="3282480"/>
                <a:gridCol w="1016280"/>
              </a:tblGrid>
              <a:tr h="346320">
                <a:tc gridSpan="2"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1068 ligands in GtoImmuPdb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cc99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Synthetic Organic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640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Peptides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236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Antibodies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146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Metabolite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34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Natural Products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11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ndara"/>
                        </a:rPr>
                        <a:t>Inorganic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ndara"/>
                        </a:rPr>
                        <a:t>1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Approved Drugs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236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94" name="CustomShape 2"/>
          <p:cNvSpPr/>
          <p:nvPr/>
        </p:nvSpPr>
        <p:spPr>
          <a:xfrm>
            <a:off x="4785480" y="5083920"/>
            <a:ext cx="5149800" cy="23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82880" indent="-1818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5000"/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Comparing distribution of ligands in GtoImmuPdb against all other ligands in GtoPdb</a:t>
            </a:r>
            <a:endParaRPr b="0" lang="en-US" sz="1800" spc="-1" strike="noStrike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5000"/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Y-axis shows percentage of ligands</a:t>
            </a:r>
            <a:endParaRPr b="0" lang="en-US" sz="1800" spc="-1" strike="noStrike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5000"/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GtoImmuPdb is over-represented by Antibodies compared to GtoPdb. It also has a slightly higher proportion of approved drugs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0" y="1284840"/>
            <a:ext cx="4749840" cy="94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720">
              <a:lnSpc>
                <a:spcPct val="10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Breakdown of ligands tagged in GtoImmuPdb by type. Includes count of approved drugs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96" name="Picture 177" descr=""/>
          <p:cNvPicPr/>
          <p:nvPr/>
        </p:nvPicPr>
        <p:blipFill>
          <a:blip r:embed="rId1"/>
          <a:stretch/>
        </p:blipFill>
        <p:spPr>
          <a:xfrm>
            <a:off x="4785480" y="1174320"/>
            <a:ext cx="5058360" cy="379944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97" name="CustomShape 4"/>
          <p:cNvSpPr/>
          <p:nvPr/>
        </p:nvSpPr>
        <p:spPr>
          <a:xfrm>
            <a:off x="0" y="-2160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Ligand curation (2)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98" name="Picture 268" descr=""/>
          <p:cNvPicPr/>
          <p:nvPr/>
        </p:nvPicPr>
        <p:blipFill>
          <a:blip r:embed="rId2"/>
          <a:stretch/>
        </p:blipFill>
        <p:spPr>
          <a:xfrm>
            <a:off x="38160" y="22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99" name="Picture 268" descr=""/>
          <p:cNvPicPr/>
          <p:nvPr/>
        </p:nvPicPr>
        <p:blipFill>
          <a:blip r:embed="rId3"/>
          <a:stretch/>
        </p:blipFill>
        <p:spPr>
          <a:xfrm>
            <a:off x="8969760" y="22680"/>
            <a:ext cx="1068480" cy="100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160" y="-601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  <a:ea typeface="DejaVu Sans"/>
              </a:rPr>
              <a:t>GtoImmuPdb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US" sz="3600" spc="-92" strike="noStrike">
                <a:solidFill>
                  <a:srgbClr val="ffffff"/>
                </a:solidFill>
                <a:latin typeface="Arial"/>
                <a:ea typeface="DejaVu Sans"/>
              </a:rPr>
              <a:t>ligands in PubChem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01" name="Picture 268" descr=""/>
          <p:cNvPicPr/>
          <p:nvPr/>
        </p:nvPicPr>
        <p:blipFill>
          <a:blip r:embed="rId1"/>
          <a:stretch/>
        </p:blipFill>
        <p:spPr>
          <a:xfrm>
            <a:off x="38160" y="22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02" name="Picture 268" descr=""/>
          <p:cNvPicPr/>
          <p:nvPr/>
        </p:nvPicPr>
        <p:blipFill>
          <a:blip r:embed="rId2"/>
          <a:stretch/>
        </p:blipFill>
        <p:spPr>
          <a:xfrm>
            <a:off x="8969760" y="22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75680" y="1303920"/>
            <a:ext cx="9727200" cy="58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PubChem is the single most important global resource to surface our GtoImmuPdb ligands 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 have exellent collaborative contacts with the PubChem from our GtoPdb history of submissions for every release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 have introduced a series of tags that PubChem users can exploit for sub-setting our ligand entries (see stats below)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Note also our linkages present a ”virtuos cirle” for connectivity between GtoP, PubChem and PubMed, from the references we curate for our ligand entries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Headline stats associated with GtoPdb releas 2018.4 are as follows: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All substances (SIDs) = 9414 (includes antibodies, small proteins and larger peptides)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Small-molecule compounds (CIDs) = 7249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Approved drugs (human use) = 1480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CIDs unique to us as a source = 164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Antibodies (clinical) all = 247</a:t>
            </a: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Headline stats associated with GtoImmuPdb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All substances (SIDs) = 1064 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Small-molecule compounds (CIDs) = 687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Approved drugs = 259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Antibodies  = 145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Approved antibodies = 78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0" y="-2160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PubChem example (1)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05" name="Picture 268" descr=""/>
          <p:cNvPicPr/>
          <p:nvPr/>
        </p:nvPicPr>
        <p:blipFill>
          <a:blip r:embed="rId1"/>
          <a:stretch/>
        </p:blipFill>
        <p:spPr>
          <a:xfrm>
            <a:off x="38160" y="22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06" name="Picture 268" descr=""/>
          <p:cNvPicPr/>
          <p:nvPr/>
        </p:nvPicPr>
        <p:blipFill>
          <a:blip r:embed="rId2"/>
          <a:stretch/>
        </p:blipFill>
        <p:spPr>
          <a:xfrm>
            <a:off x="8969760" y="22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207" name="CustomShape 2"/>
          <p:cNvSpPr/>
          <p:nvPr/>
        </p:nvSpPr>
        <p:spPr>
          <a:xfrm>
            <a:off x="175680" y="1305360"/>
            <a:ext cx="9727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Substance side query “approved AND antibody  AND "IUPHAR/BPS Guide to PHARMACOLOGY"[SourceName]”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08" name="Picture 2" descr=""/>
          <p:cNvPicPr/>
          <p:nvPr/>
        </p:nvPicPr>
        <p:blipFill>
          <a:blip r:embed="rId3"/>
          <a:stretch/>
        </p:blipFill>
        <p:spPr>
          <a:xfrm>
            <a:off x="1404720" y="2080800"/>
            <a:ext cx="7408080" cy="523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-2160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PubChem example (2)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10" name="Picture 268" descr=""/>
          <p:cNvPicPr/>
          <p:nvPr/>
        </p:nvPicPr>
        <p:blipFill>
          <a:blip r:embed="rId1"/>
          <a:stretch/>
        </p:blipFill>
        <p:spPr>
          <a:xfrm>
            <a:off x="38160" y="22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11" name="Picture 268" descr=""/>
          <p:cNvPicPr/>
          <p:nvPr/>
        </p:nvPicPr>
        <p:blipFill>
          <a:blip r:embed="rId2"/>
          <a:stretch/>
        </p:blipFill>
        <p:spPr>
          <a:xfrm>
            <a:off x="8969760" y="22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175680" y="1242720"/>
            <a:ext cx="9727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"IUPHAR/BPS Guide to PHARMACOLOGY"[SourceName]” as CIDs from “immunopharmacology, select for unique to us, and sort by date 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3" name="Picture 3" descr=""/>
          <p:cNvPicPr/>
          <p:nvPr/>
        </p:nvPicPr>
        <p:blipFill>
          <a:blip r:embed="rId3"/>
          <a:stretch/>
        </p:blipFill>
        <p:spPr>
          <a:xfrm>
            <a:off x="1350360" y="1984320"/>
            <a:ext cx="7029000" cy="5400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30" descr=""/>
          <p:cNvPicPr/>
          <p:nvPr/>
        </p:nvPicPr>
        <p:blipFill>
          <a:blip r:embed="rId1"/>
          <a:stretch/>
        </p:blipFill>
        <p:spPr>
          <a:xfrm>
            <a:off x="35640" y="1516320"/>
            <a:ext cx="4673520" cy="5589000"/>
          </a:xfrm>
          <a:prstGeom prst="rect">
            <a:avLst/>
          </a:prstGeom>
          <a:ln>
            <a:noFill/>
          </a:ln>
        </p:spPr>
      </p:pic>
      <p:pic>
        <p:nvPicPr>
          <p:cNvPr id="215" name="Picture 231" descr=""/>
          <p:cNvPicPr/>
          <p:nvPr/>
        </p:nvPicPr>
        <p:blipFill>
          <a:blip r:embed="rId2"/>
          <a:stretch/>
        </p:blipFill>
        <p:spPr>
          <a:xfrm>
            <a:off x="4709520" y="1516320"/>
            <a:ext cx="5082120" cy="5589000"/>
          </a:xfrm>
          <a:prstGeom prst="rect">
            <a:avLst/>
          </a:prstGeom>
          <a:ln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Publication counts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17" name="Picture 268" descr=""/>
          <p:cNvPicPr/>
          <p:nvPr/>
        </p:nvPicPr>
        <p:blipFill>
          <a:blip r:embed="rId3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18" name="Picture 268" descr=""/>
          <p:cNvPicPr/>
          <p:nvPr/>
        </p:nvPicPr>
        <p:blipFill>
          <a:blip r:embed="rId4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167" descr=""/>
          <p:cNvPicPr/>
          <p:nvPr/>
        </p:nvPicPr>
        <p:blipFill>
          <a:blip r:embed="rId1"/>
          <a:stretch/>
        </p:blipFill>
        <p:spPr>
          <a:xfrm>
            <a:off x="430920" y="1064520"/>
            <a:ext cx="9072720" cy="4639680"/>
          </a:xfrm>
          <a:prstGeom prst="rect">
            <a:avLst/>
          </a:prstGeom>
          <a:ln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7619400" y="2540160"/>
            <a:ext cx="432000" cy="261000"/>
          </a:xfrm>
          <a:prstGeom prst="rect">
            <a:avLst/>
          </a:prstGeom>
          <a:solidFill>
            <a:srgbClr val="00ceb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195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129240" y="5371200"/>
            <a:ext cx="8940960" cy="215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marL="216000" indent="-215640">
              <a:lnSpc>
                <a:spcPct val="115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Targets associated with top-level immunological process categories</a:t>
            </a:r>
            <a:endParaRPr b="0" lang="en-US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Parent Gene Ontology (GO) terms mapped to categories</a:t>
            </a:r>
            <a:endParaRPr b="0" lang="en-US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Auto-curate targets annotated to any of those GO terms (or their children)</a:t>
            </a:r>
            <a:endParaRPr b="0" lang="en-US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GO annotations downloaded from UniProt</a:t>
            </a:r>
            <a:endParaRPr b="0" lang="en-US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GO ontology terms obtained from (</a:t>
            </a:r>
            <a:r>
              <a:rPr b="0" lang="en-US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http://purl.obolibrary.org/obo/go.obo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Annotating processes via GO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23" name="Picture 268" descr=""/>
          <p:cNvPicPr/>
          <p:nvPr/>
        </p:nvPicPr>
        <p:blipFill>
          <a:blip r:embed="rId2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224" name="CustomShape 4"/>
          <p:cNvSpPr/>
          <p:nvPr/>
        </p:nvSpPr>
        <p:spPr>
          <a:xfrm>
            <a:off x="2921400" y="189432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5" name="Picture 268" descr=""/>
          <p:cNvPicPr/>
          <p:nvPr/>
        </p:nvPicPr>
        <p:blipFill>
          <a:blip r:embed="rId3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" name="Table 1"/>
          <p:cNvGraphicFramePr/>
          <p:nvPr/>
        </p:nvGraphicFramePr>
        <p:xfrm>
          <a:off x="1086120" y="1395000"/>
          <a:ext cx="7796160" cy="4454640"/>
        </p:xfrm>
        <a:graphic>
          <a:graphicData uri="http://schemas.openxmlformats.org/drawingml/2006/table">
            <a:tbl>
              <a:tblPr/>
              <a:tblGrid>
                <a:gridCol w="4297680"/>
                <a:gridCol w="1749240"/>
                <a:gridCol w="1749600"/>
              </a:tblGrid>
              <a:tr h="60588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Immuno Process Category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ndara"/>
                        </a:rPr>
                        <a:t>GtoPdb Human UniProtKB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GO Annotations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Antigen presentation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178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260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 cell (activation)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156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261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Barrier integrity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47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63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Cellular signalling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480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1177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Chemotaxis &amp; migration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266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491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Cytokine production &amp; signalling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504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1347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Immune regulation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481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1252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Immune system development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240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428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Inflammation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630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1434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 cell (activation)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195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418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99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Tissue repair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21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21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</a:tbl>
          </a:graphicData>
        </a:graphic>
      </p:graphicFrame>
      <p:sp>
        <p:nvSpPr>
          <p:cNvPr id="227" name="CustomShape 2"/>
          <p:cNvSpPr/>
          <p:nvPr/>
        </p:nvSpPr>
        <p:spPr>
          <a:xfrm>
            <a:off x="-11520" y="1008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Immuno process data (1)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28" name="Picture 268" descr=""/>
          <p:cNvPicPr/>
          <p:nvPr/>
        </p:nvPicPr>
        <p:blipFill>
          <a:blip r:embed="rId1"/>
          <a:stretch/>
        </p:blipFill>
        <p:spPr>
          <a:xfrm>
            <a:off x="23760" y="3780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29" name="Picture 268" descr=""/>
          <p:cNvPicPr/>
          <p:nvPr/>
        </p:nvPicPr>
        <p:blipFill>
          <a:blip r:embed="rId2"/>
          <a:stretch/>
        </p:blipFill>
        <p:spPr>
          <a:xfrm>
            <a:off x="8957880" y="37800"/>
            <a:ext cx="1068480" cy="100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-11520" y="1008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Immuno process data (2)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31" name="Picture 268" descr=""/>
          <p:cNvPicPr/>
          <p:nvPr/>
        </p:nvPicPr>
        <p:blipFill>
          <a:blip r:embed="rId1"/>
          <a:stretch/>
        </p:blipFill>
        <p:spPr>
          <a:xfrm>
            <a:off x="23760" y="3780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32" name="Picture 268" descr=""/>
          <p:cNvPicPr/>
          <p:nvPr/>
        </p:nvPicPr>
        <p:blipFill>
          <a:blip r:embed="rId2"/>
          <a:stretch/>
        </p:blipFill>
        <p:spPr>
          <a:xfrm>
            <a:off x="8957880" y="3780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33" name="Picture 6" descr=""/>
          <p:cNvPicPr/>
          <p:nvPr/>
        </p:nvPicPr>
        <p:blipFill>
          <a:blip r:embed="rId3"/>
          <a:stretch/>
        </p:blipFill>
        <p:spPr>
          <a:xfrm>
            <a:off x="166680" y="2393640"/>
            <a:ext cx="8943480" cy="4276440"/>
          </a:xfrm>
          <a:prstGeom prst="rect">
            <a:avLst/>
          </a:prstGeom>
          <a:ln>
            <a:noFill/>
          </a:ln>
        </p:spPr>
      </p:pic>
      <p:sp>
        <p:nvSpPr>
          <p:cNvPr id="234" name="CustomShape 2"/>
          <p:cNvSpPr/>
          <p:nvPr/>
        </p:nvSpPr>
        <p:spPr>
          <a:xfrm>
            <a:off x="361800" y="1876680"/>
            <a:ext cx="5799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Processes auto-curated for the PD-1 checkpoint protein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5361840" y="2726640"/>
            <a:ext cx="2252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DejaVu Sans"/>
              </a:rPr>
              <a:t>GO evidence codes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6" name="CustomShape 4"/>
          <p:cNvSpPr/>
          <p:nvPr/>
        </p:nvSpPr>
        <p:spPr>
          <a:xfrm>
            <a:off x="6377040" y="3159360"/>
            <a:ext cx="2014560" cy="25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050" spc="-1" strike="noStrike">
                <a:solidFill>
                  <a:srgbClr val="ff0000"/>
                </a:solidFill>
                <a:latin typeface="Arial"/>
                <a:ea typeface="DejaVu Sans"/>
              </a:rPr>
              <a:t>= Traceable Author Statement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237" name="CustomShape 5"/>
          <p:cNvSpPr/>
          <p:nvPr/>
        </p:nvSpPr>
        <p:spPr>
          <a:xfrm>
            <a:off x="6396840" y="3366720"/>
            <a:ext cx="1824120" cy="25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050" spc="-1" strike="noStrike">
                <a:solidFill>
                  <a:srgbClr val="ff0000"/>
                </a:solidFill>
                <a:latin typeface="Arial"/>
                <a:ea typeface="DejaVu Sans"/>
              </a:rPr>
              <a:t>= Inferred from Direct Assay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238" name="CustomShape 6"/>
          <p:cNvSpPr/>
          <p:nvPr/>
        </p:nvSpPr>
        <p:spPr>
          <a:xfrm>
            <a:off x="5375520" y="4240080"/>
            <a:ext cx="4477320" cy="25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050" spc="-1" strike="noStrike">
                <a:solidFill>
                  <a:srgbClr val="ff0000"/>
                </a:solidFill>
                <a:latin typeface="Arial"/>
                <a:ea typeface="DejaVu Sans"/>
              </a:rPr>
              <a:t>= Inferred from Electronic Annotation; automated- no curatorial judgement</a:t>
            </a:r>
            <a:endParaRPr b="0" lang="en-US" sz="105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" name="Table 1"/>
          <p:cNvGraphicFramePr/>
          <p:nvPr/>
        </p:nvGraphicFramePr>
        <p:xfrm>
          <a:off x="2225160" y="1832400"/>
          <a:ext cx="5629680" cy="2781720"/>
        </p:xfrm>
        <a:graphic>
          <a:graphicData uri="http://schemas.openxmlformats.org/drawingml/2006/table">
            <a:tbl>
              <a:tblPr/>
              <a:tblGrid>
                <a:gridCol w="3274920"/>
                <a:gridCol w="2355120"/>
              </a:tblGrid>
              <a:tr h="3463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Cell type category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Targets annotated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B cells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47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Dendritic cells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37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Granulocytes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40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Innate lymphoid cells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Macrophages &amp; monocytes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53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Mast cells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37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Natural killer cells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22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Other T cells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3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T cells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69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632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ndara"/>
                        </a:rPr>
                        <a:t>Stromal cells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ndara"/>
                        </a:rPr>
                        <a:t>1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40" name="CustomShape 2"/>
          <p:cNvSpPr/>
          <p:nvPr/>
        </p:nvSpPr>
        <p:spPr>
          <a:xfrm>
            <a:off x="360" y="169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Immuno cell type data(1)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41" name="Picture 268" descr=""/>
          <p:cNvPicPr/>
          <p:nvPr/>
        </p:nvPicPr>
        <p:blipFill>
          <a:blip r:embed="rId1"/>
          <a:stretch/>
        </p:blipFill>
        <p:spPr>
          <a:xfrm>
            <a:off x="35640" y="442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42" name="Picture 268" descr=""/>
          <p:cNvPicPr/>
          <p:nvPr/>
        </p:nvPicPr>
        <p:blipFill>
          <a:blip r:embed="rId2"/>
          <a:stretch/>
        </p:blipFill>
        <p:spPr>
          <a:xfrm>
            <a:off x="8969760" y="44280"/>
            <a:ext cx="1068480" cy="100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447480" y="1526040"/>
            <a:ext cx="8228520" cy="443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82880" indent="-1818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Extends the existing GtoPdb schema with new immuno-relevant data types e.g. Processes, Cell types, Diseases</a:t>
            </a:r>
            <a:endParaRPr b="0" lang="en-US" sz="2400" spc="-1" strike="noStrike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Modification of submission tool to capture and integrate new data</a:t>
            </a:r>
            <a:endParaRPr b="0" lang="en-US" sz="2400" spc="-1" strike="noStrike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Extending the web-interface to:</a:t>
            </a:r>
            <a:endParaRPr b="0" lang="en-US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Surface new data types within existing GtoPdb resource</a:t>
            </a:r>
            <a:endParaRPr b="0" lang="en-US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Provide a unique portal into the new data (GtoImmuPdb view)</a:t>
            </a:r>
            <a:endParaRPr b="0" lang="en-US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Extend search mechanisms to encompass new data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60" y="-2124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Development overview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30" name="Picture 268" descr=""/>
          <p:cNvPicPr/>
          <p:nvPr/>
        </p:nvPicPr>
        <p:blipFill>
          <a:blip r:embed="rId1"/>
          <a:stretch/>
        </p:blipFill>
        <p:spPr>
          <a:xfrm>
            <a:off x="35640" y="612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31" name="Picture 268" descr=""/>
          <p:cNvPicPr/>
          <p:nvPr/>
        </p:nvPicPr>
        <p:blipFill>
          <a:blip r:embed="rId2"/>
          <a:stretch/>
        </p:blipFill>
        <p:spPr>
          <a:xfrm>
            <a:off x="8969760" y="6120"/>
            <a:ext cx="1068480" cy="100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360" y="169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Immuno cell type data (2)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44" name="Picture 268" descr=""/>
          <p:cNvPicPr/>
          <p:nvPr/>
        </p:nvPicPr>
        <p:blipFill>
          <a:blip r:embed="rId1"/>
          <a:stretch/>
        </p:blipFill>
        <p:spPr>
          <a:xfrm>
            <a:off x="35640" y="442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45" name="Picture 268" descr=""/>
          <p:cNvPicPr/>
          <p:nvPr/>
        </p:nvPicPr>
        <p:blipFill>
          <a:blip r:embed="rId2"/>
          <a:stretch/>
        </p:blipFill>
        <p:spPr>
          <a:xfrm>
            <a:off x="8969760" y="442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46" name="Picture 6" descr=""/>
          <p:cNvPicPr/>
          <p:nvPr/>
        </p:nvPicPr>
        <p:blipFill>
          <a:blip r:embed="rId3"/>
          <a:stretch/>
        </p:blipFill>
        <p:spPr>
          <a:xfrm>
            <a:off x="299520" y="2260080"/>
            <a:ext cx="8934120" cy="3466800"/>
          </a:xfrm>
          <a:prstGeom prst="rect">
            <a:avLst/>
          </a:prstGeom>
          <a:ln>
            <a:noFill/>
          </a:ln>
        </p:spPr>
      </p:pic>
      <p:sp>
        <p:nvSpPr>
          <p:cNvPr id="247" name="CustomShape 2"/>
          <p:cNvSpPr/>
          <p:nvPr/>
        </p:nvSpPr>
        <p:spPr>
          <a:xfrm>
            <a:off x="338760" y="1765800"/>
            <a:ext cx="6684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Cell types manually curated as expressing the Orai1 ion channel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Disease pages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49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50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119520" y="2025360"/>
            <a:ext cx="281124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558ed5"/>
                </a:solidFill>
                <a:latin typeface="Arial"/>
                <a:ea typeface="DejaVu Sans"/>
              </a:rPr>
              <a:t>Developed for GtoImmuPdb but implemented across the wider data set held in the GtoPdb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52" name="Picture 5" descr=""/>
          <p:cNvPicPr/>
          <p:nvPr/>
        </p:nvPicPr>
        <p:blipFill>
          <a:blip r:embed="rId3"/>
          <a:stretch/>
        </p:blipFill>
        <p:spPr>
          <a:xfrm>
            <a:off x="2865960" y="1122840"/>
            <a:ext cx="6773400" cy="632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3" name="Table 1"/>
          <p:cNvGraphicFramePr/>
          <p:nvPr/>
        </p:nvGraphicFramePr>
        <p:xfrm>
          <a:off x="257400" y="1945080"/>
          <a:ext cx="9246240" cy="1195920"/>
        </p:xfrm>
        <a:graphic>
          <a:graphicData uri="http://schemas.openxmlformats.org/drawingml/2006/table">
            <a:tbl>
              <a:tblPr/>
              <a:tblGrid>
                <a:gridCol w="1982160"/>
                <a:gridCol w="2421360"/>
                <a:gridCol w="2421360"/>
                <a:gridCol w="2421720"/>
              </a:tblGrid>
              <a:tr h="64980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3a3a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Disease Associations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3a3a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</a:t>
                      </a:r>
                      <a:r>
                        <a:rPr b="1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Targets/Ligands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3a3a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Diseases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3a3a3"/>
                    </a:solidFill>
                  </a:tcPr>
                </a:tc>
              </a:tr>
              <a:tr h="37080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Targets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55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37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29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37080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Ligands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708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401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103</a:t>
                      </a:r>
                      <a:endParaRPr b="0" lang="en-US" sz="22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54" name="CustomShape 2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Disease data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55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56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57" name="Picture 1" descr=""/>
          <p:cNvPicPr/>
          <p:nvPr/>
        </p:nvPicPr>
        <p:blipFill>
          <a:blip r:embed="rId3"/>
          <a:stretch/>
        </p:blipFill>
        <p:spPr>
          <a:xfrm>
            <a:off x="827640" y="3882960"/>
            <a:ext cx="8141760" cy="3416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Table 1"/>
          <p:cNvGraphicFramePr/>
          <p:nvPr/>
        </p:nvGraphicFramePr>
        <p:xfrm>
          <a:off x="182880" y="1238040"/>
          <a:ext cx="9502920" cy="6179400"/>
        </p:xfrm>
        <a:graphic>
          <a:graphicData uri="http://schemas.openxmlformats.org/drawingml/2006/table">
            <a:tbl>
              <a:tblPr/>
              <a:tblGrid>
                <a:gridCol w="3128760"/>
                <a:gridCol w="905040"/>
                <a:gridCol w="444600"/>
                <a:gridCol w="4020840"/>
                <a:gridCol w="1004040"/>
              </a:tblGrid>
              <a:tr h="250200">
                <a:tc gridSpan="5"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Disease Associations to Targets and Ligands: Disease with most associations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3a3a3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3686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Disease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Targets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Disease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Ligands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2732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Rheumatoid arthritis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11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Rheumatoid arthritis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125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2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Asthma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Asthma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77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2732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Osteoarthritis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Psoriasis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56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2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Acute myeloid leukemia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Chronic obstructive pulmonary disease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42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2732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Psoriasis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Crohn's disease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26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2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Irritable bowel syndrome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Osteoarthritis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25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3686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Acute lymphocytic leukemia (ALL)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Systemic lupus erythematosus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23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2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Behcet syndrome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Ulcerative colitis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21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27324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Multiple sclerosis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Psoriatic arthritis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16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Atopic dermatitis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15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Dermatitis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14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Ankylosing spondylitis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14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Allergic rhinitis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13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Relapsing-remitting multiple sclerosis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12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Chronic lymphocytic leukemia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11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Allergic urticaria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Allergic conjunctivitis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Inflammatory bowel disease 1; IBD1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  <a:tr h="27324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Graft versus host disease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7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cffff"/>
                    </a:solidFill>
                  </a:tcPr>
                </a:tc>
              </a:tr>
              <a:tr h="27360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non-Hodgkin lymphoma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05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7</a:t>
                      </a:r>
                      <a:endParaRPr b="0" lang="en-US" sz="105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7b8b8"/>
                    </a:solidFill>
                  </a:tcPr>
                </a:tc>
              </a:tr>
            </a:tbl>
          </a:graphicData>
        </a:graphic>
      </p:graphicFrame>
      <p:sp>
        <p:nvSpPr>
          <p:cNvPr id="259" name="CustomShape 2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Annotated diseases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60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61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Table 1"/>
          <p:cNvGraphicFramePr/>
          <p:nvPr/>
        </p:nvGraphicFramePr>
        <p:xfrm>
          <a:off x="123120" y="1254600"/>
          <a:ext cx="9832320" cy="2992320"/>
        </p:xfrm>
        <a:graphic>
          <a:graphicData uri="http://schemas.openxmlformats.org/drawingml/2006/table">
            <a:tbl>
              <a:tblPr/>
              <a:tblGrid>
                <a:gridCol w="3141360"/>
                <a:gridCol w="743040"/>
                <a:gridCol w="743040"/>
                <a:gridCol w="743040"/>
                <a:gridCol w="743040"/>
                <a:gridCol w="743040"/>
                <a:gridCol w="743040"/>
                <a:gridCol w="743040"/>
                <a:gridCol w="743040"/>
                <a:gridCol w="746640"/>
              </a:tblGrid>
              <a:tr h="552960">
                <a:tc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May 2016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Oct 2016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Mar 2017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June 2017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Nov 2017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Jan 2018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Mar 2018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Apr 2018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Sep 2018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</a:tr>
              <a:tr h="32004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Targets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54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99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406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448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475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493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509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523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568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2004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Ligands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79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195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553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776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856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910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920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985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1068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3308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Ligands associated to disease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219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324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342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349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362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386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401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3308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Targets associated to disease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22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24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24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37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6584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Targets associated to processes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401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448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828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884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928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941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941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979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6728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Targets associated to cell types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109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116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117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147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3" name="CustomShape 2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GtoImmuPdb growth (1)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64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65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266" name="CustomShape 3"/>
          <p:cNvSpPr/>
          <p:nvPr/>
        </p:nvSpPr>
        <p:spPr>
          <a:xfrm>
            <a:off x="846000" y="4462560"/>
            <a:ext cx="85712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Calibri"/>
              </a:rPr>
              <a:t>We retrospectively GToImmuPdb-tagged 488 existing GToPdb targets and 594 existing ligands 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299160" y="1656000"/>
            <a:ext cx="3828240" cy="502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alibri"/>
              </a:rPr>
              <a:t>17% of existing (pre-2015) GToP targets were retrospectively tagged for GToImmuPdb.  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alibri"/>
              </a:rPr>
              <a:t>Since 2015, the percentage of new targets added and tagged for GToImmuPdb is ~60% (80 out of the 129 added)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alibri"/>
              </a:rPr>
              <a:t> 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alibri"/>
              </a:rPr>
              <a:t>For ligands, 7.2% of pre-2015 entries were retrospectively GToImmuPdb-tagged, this has increased to 40% of new ligands (475 out of 1205 added).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alibri"/>
              </a:rPr>
              <a:t> 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558ed5"/>
                </a:solidFill>
                <a:latin typeface="Arial"/>
                <a:ea typeface="Calibri"/>
              </a:rPr>
              <a:t>These figures illustrate the shift in focus to ‘immuno’ relevant data.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GtoImmuPdb growth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69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70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71" name="Picture 7" descr=""/>
          <p:cNvPicPr/>
          <p:nvPr/>
        </p:nvPicPr>
        <p:blipFill>
          <a:blip r:embed="rId3"/>
          <a:stretch/>
        </p:blipFill>
        <p:spPr>
          <a:xfrm>
            <a:off x="4418280" y="1743480"/>
            <a:ext cx="4879440" cy="4734000"/>
          </a:xfrm>
          <a:prstGeom prst="rect">
            <a:avLst/>
          </a:prstGeom>
          <a:ln>
            <a:solidFill>
              <a:srgbClr val="3465a4"/>
            </a:solidFill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Achievements and plans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73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74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275" name="CustomShape 2"/>
          <p:cNvSpPr/>
          <p:nvPr/>
        </p:nvSpPr>
        <p:spPr>
          <a:xfrm>
            <a:off x="204120" y="1379160"/>
            <a:ext cx="9833760" cy="411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Achievements outlined in external slides, posters, database report and NAR paper (PMID: 29149325)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Good progress leading up to beta release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Need to broaden feedback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Need more committee (and other expert) inputs for </a:t>
            </a:r>
            <a:endParaRPr b="0" lang="en-US" sz="2400" spc="-1" strike="noStrike"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Triaging “Further Reading” for the birds eye picture</a:t>
            </a:r>
            <a:endParaRPr b="0" lang="en-US" sz="2400" spc="-1" strike="noStrike"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More dot-joining on “big themes” (e.g. athero, AD, depression)</a:t>
            </a:r>
            <a:endParaRPr b="0" lang="en-US" sz="2400" spc="-1" strike="noStrike"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Check false-negatives (i.e. do we have a “coverage gap”)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Engage with key wet labs (e.g. for ligand testing in new systems)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Continue getting the word out  (e.g. papers and press release)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Explore crowd-source options (e.g.  call for papers)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Technical issues and challenges 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77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78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279" name="CustomShape 2"/>
          <p:cNvSpPr/>
          <p:nvPr/>
        </p:nvSpPr>
        <p:spPr>
          <a:xfrm>
            <a:off x="204120" y="1379160"/>
            <a:ext cx="9833760" cy="594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Assessing publication quality in immunopharmacology is even more difficult than for general pharmacology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Ditto for the “reproducibility crisis” w.r.t. to ligand quantitative activity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As ever, the rate of blinding for pharma development candidates is ~40% (i.e. no name-to-structure)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We do not curate without a defined molecular structure for ligands (even if we have to dig out an antibody sequence from a patent)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Difficult for users to differentiate where the target has different (or  even the same) ligands published in both immunopharmacolgy and  other therapeutic contexts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Diseases that are mechanistically “grey” but potentially large (e.g. fibrosis as immunological causality?)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Single-cell expression data will eventually split our cell hierachies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360" y="396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Sustainability and resourcing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81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282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204120" y="1787760"/>
            <a:ext cx="9833760" cy="411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Our 2015 Wellcome Trust Grant for the Guide to Immunopharmacology expires at the end of October 2018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This reduces the project headcount in Edinburgh by three positions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GtoImmuPdb can be sustained and moderately expanded after Oct but at ~50% less capacity than when initiated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Implications and options need to be considered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-1080" y="-97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Curation sources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33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34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2519280" y="1947240"/>
            <a:ext cx="5038200" cy="374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Focussed literature searches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Pharma companies pipeline disclosures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Pharma and academic press releases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Clinical trial registries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Selected Twitter sources 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INN lists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Patent documents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ArchiveX pre-prints (just initiated)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-1080" y="-97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Literature searching 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37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38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139" name="CustomShape 2"/>
          <p:cNvSpPr/>
          <p:nvPr/>
        </p:nvSpPr>
        <p:spPr>
          <a:xfrm>
            <a:off x="311400" y="1618920"/>
            <a:ext cx="9649440" cy="502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Most methods we explored worked but had different levels of recall, specificity and efficiency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Magnitude of the challenge indicated by monthly PubMed alert of:  “immunology OR "immune system" AND immunomodulation OR immunosuppression OR immunostimulation OR inflammation” typically returning ~ 5000 hits (good recall)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Highest specificity was browsing the contents pages of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Journal of Medicinal Chemistry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Highest efficiency was via Twitter from selected journals and immunology society feeds and newsletters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Good specificity during curation of any paper by browsing PubMed “Similar articles” and “Cited by”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 counter-intuative take home was  that only a minority of our curated primary reverences came from what we might classify as the ”immunopharmacolgy” literature (see journal distribution in later slide)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-1080" y="-97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Triage and pre-curation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41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42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168840" y="2286720"/>
            <a:ext cx="9911520" cy="53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On-line collation of relevant references with curatable entities as targets and/or ligands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Common tags to allow retrieval of combined efforts 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Add pre-curation comments  (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e.g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CIDs, SMILES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etc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for ligands; Uniprot IDs for new targets)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Add personal PDFs for full curation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Repository of useful reviews and Hot Topics as further reading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System is open and tags can be shared with anyone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Not restricted to papers (can add any form of text reference)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Caveats 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Need to avoid common tags (i.e. use semi-cryptic personal tags)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Inability to cross-comment between users (have to duplicate comments and/or other curator adds separate comments)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No explicit linking between CUL IDs, DOIs, PubMed IDs and our database references</a:t>
            </a:r>
            <a:endParaRPr b="0" lang="en-U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Little active development with Elsevier persistence dependency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289440" y="1753200"/>
            <a:ext cx="5679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558ed5"/>
                </a:solidFill>
                <a:latin typeface="Arial"/>
                <a:ea typeface="DejaVu Sans"/>
              </a:rPr>
              <a:t>Benefits of using CUL to triage huge data sources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493920" y="5979960"/>
            <a:ext cx="958608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Your can see our collections here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3"/>
              </a:rPr>
              <a:t>http://www.citeulike.org/user/cdsouthan/tag/immpharm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http://www.citeulike.org/user/efaccenda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46" name="Picture 5" descr=""/>
          <p:cNvPicPr/>
          <p:nvPr/>
        </p:nvPicPr>
        <p:blipFill>
          <a:blip r:embed="rId5"/>
          <a:stretch/>
        </p:blipFill>
        <p:spPr>
          <a:xfrm>
            <a:off x="6474960" y="1454040"/>
            <a:ext cx="3028680" cy="64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-1080" y="-97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CUL-tagged papers &gt; further reading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48" name="Picture 268" descr=""/>
          <p:cNvPicPr/>
          <p:nvPr/>
        </p:nvPicPr>
        <p:blipFill>
          <a:blip r:embed="rId1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49" name="Picture 268" descr=""/>
          <p:cNvPicPr/>
          <p:nvPr/>
        </p:nvPicPr>
        <p:blipFill>
          <a:blip r:embed="rId2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50" name="Picture 8" descr=""/>
          <p:cNvPicPr/>
          <p:nvPr/>
        </p:nvPicPr>
        <p:blipFill>
          <a:blip r:embed="rId3"/>
          <a:stretch/>
        </p:blipFill>
        <p:spPr>
          <a:xfrm>
            <a:off x="587520" y="1327320"/>
            <a:ext cx="9299160" cy="5773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" descr=""/>
          <p:cNvPicPr/>
          <p:nvPr/>
        </p:nvPicPr>
        <p:blipFill>
          <a:blip r:embed="rId1"/>
          <a:stretch/>
        </p:blipFill>
        <p:spPr>
          <a:xfrm>
            <a:off x="247680" y="228960"/>
            <a:ext cx="9731880" cy="712008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045080" y="1280160"/>
            <a:ext cx="522000" cy="19980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CustomShape 2"/>
          <p:cNvSpPr/>
          <p:nvPr/>
        </p:nvSpPr>
        <p:spPr>
          <a:xfrm>
            <a:off x="1541520" y="1280160"/>
            <a:ext cx="814320" cy="19980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CustomShape 3"/>
          <p:cNvSpPr/>
          <p:nvPr/>
        </p:nvSpPr>
        <p:spPr>
          <a:xfrm>
            <a:off x="1541520" y="5377680"/>
            <a:ext cx="574560" cy="19980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4"/>
          <p:cNvSpPr/>
          <p:nvPr/>
        </p:nvSpPr>
        <p:spPr>
          <a:xfrm>
            <a:off x="7432920" y="1380240"/>
            <a:ext cx="1684800" cy="5698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5"/>
          <p:cNvSpPr/>
          <p:nvPr/>
        </p:nvSpPr>
        <p:spPr>
          <a:xfrm>
            <a:off x="7576560" y="1480320"/>
            <a:ext cx="1410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Shared tags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" name="CustomShape 6"/>
          <p:cNvSpPr/>
          <p:nvPr/>
        </p:nvSpPr>
        <p:spPr>
          <a:xfrm>
            <a:off x="1018800" y="6966720"/>
            <a:ext cx="574560" cy="19980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0" descr=""/>
          <p:cNvPicPr/>
          <p:nvPr/>
        </p:nvPicPr>
        <p:blipFill>
          <a:blip r:embed="rId1"/>
          <a:stretch/>
        </p:blipFill>
        <p:spPr>
          <a:xfrm>
            <a:off x="35640" y="1229760"/>
            <a:ext cx="10080360" cy="486072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-1080" y="-97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Target Curation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-1080" y="-97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Target curation (1)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61" name="Picture 268" descr=""/>
          <p:cNvPicPr/>
          <p:nvPr/>
        </p:nvPicPr>
        <p:blipFill>
          <a:blip r:embed="rId2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62" name="Picture 268" descr=""/>
          <p:cNvPicPr/>
          <p:nvPr/>
        </p:nvPicPr>
        <p:blipFill>
          <a:blip r:embed="rId3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  <p:sp>
        <p:nvSpPr>
          <p:cNvPr id="163" name="CustomShape 3"/>
          <p:cNvSpPr/>
          <p:nvPr/>
        </p:nvSpPr>
        <p:spPr>
          <a:xfrm>
            <a:off x="4555080" y="3047760"/>
            <a:ext cx="879840" cy="255960"/>
          </a:xfrm>
          <a:prstGeom prst="roundRect">
            <a:avLst>
              <a:gd name="adj" fmla="val 16667"/>
            </a:avLst>
          </a:prstGeom>
          <a:noFill/>
          <a:ln w="316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4"/>
          <p:cNvSpPr/>
          <p:nvPr/>
        </p:nvSpPr>
        <p:spPr>
          <a:xfrm>
            <a:off x="5076000" y="3421080"/>
            <a:ext cx="1264680" cy="255960"/>
          </a:xfrm>
          <a:prstGeom prst="roundRect">
            <a:avLst>
              <a:gd name="adj" fmla="val 16667"/>
            </a:avLst>
          </a:prstGeom>
          <a:noFill/>
          <a:ln w="316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5"/>
          <p:cNvSpPr/>
          <p:nvPr/>
        </p:nvSpPr>
        <p:spPr>
          <a:xfrm flipV="1">
            <a:off x="1504080" y="3243600"/>
            <a:ext cx="3050280" cy="336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4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6"/>
          <p:cNvSpPr/>
          <p:nvPr/>
        </p:nvSpPr>
        <p:spPr>
          <a:xfrm>
            <a:off x="119880" y="6614280"/>
            <a:ext cx="2768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Tag to allow retrieval of all GToImmuPdb targets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7" name="CustomShape 7"/>
          <p:cNvSpPr/>
          <p:nvPr/>
        </p:nvSpPr>
        <p:spPr>
          <a:xfrm>
            <a:off x="129960" y="6604920"/>
            <a:ext cx="2612880" cy="718560"/>
          </a:xfrm>
          <a:prstGeom prst="roundRect">
            <a:avLst>
              <a:gd name="adj" fmla="val 16667"/>
            </a:avLst>
          </a:prstGeom>
          <a:noFill/>
          <a:ln w="316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8"/>
          <p:cNvSpPr/>
          <p:nvPr/>
        </p:nvSpPr>
        <p:spPr>
          <a:xfrm flipH="1" flipV="1">
            <a:off x="5707800" y="3676680"/>
            <a:ext cx="530280" cy="180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4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9"/>
          <p:cNvSpPr/>
          <p:nvPr/>
        </p:nvSpPr>
        <p:spPr>
          <a:xfrm>
            <a:off x="5024880" y="5491080"/>
            <a:ext cx="276804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Text field to allow manual curation of descriptive information and supporting literature references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0" name="CustomShape 10"/>
          <p:cNvSpPr/>
          <p:nvPr/>
        </p:nvSpPr>
        <p:spPr>
          <a:xfrm>
            <a:off x="5024880" y="5465160"/>
            <a:ext cx="2733120" cy="1503000"/>
          </a:xfrm>
          <a:prstGeom prst="roundRect">
            <a:avLst>
              <a:gd name="adj" fmla="val 16667"/>
            </a:avLst>
          </a:prstGeom>
          <a:noFill/>
          <a:ln w="316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Table 1"/>
          <p:cNvGraphicFramePr/>
          <p:nvPr/>
        </p:nvGraphicFramePr>
        <p:xfrm>
          <a:off x="154440" y="2172600"/>
          <a:ext cx="4298400" cy="3139560"/>
        </p:xfrm>
        <a:graphic>
          <a:graphicData uri="http://schemas.openxmlformats.org/drawingml/2006/table">
            <a:tbl>
              <a:tblPr/>
              <a:tblGrid>
                <a:gridCol w="3282480"/>
                <a:gridCol w="1016280"/>
              </a:tblGrid>
              <a:tr h="348480">
                <a:tc gridSpan="2"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568 targets in GtoImmuPdb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99cc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34776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Enzymes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183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776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Catalytic Receptors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145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776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GPCRs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98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776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Other Proteins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93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776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VGICs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24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4776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Transporters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9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776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NHRs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8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35676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ndara"/>
                        </a:rPr>
                        <a:t>LGICs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ndara"/>
                        </a:rPr>
                        <a:t>8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2" name="CustomShape 2"/>
          <p:cNvSpPr/>
          <p:nvPr/>
        </p:nvSpPr>
        <p:spPr>
          <a:xfrm>
            <a:off x="35640" y="1335600"/>
            <a:ext cx="4417200" cy="79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720">
              <a:lnSpc>
                <a:spcPct val="10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Breakdown of targets tagged in GtoImmuPdb by target class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5038560" y="4751640"/>
            <a:ext cx="4152600" cy="234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82880" indent="-1818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5000"/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Comparing distribution of targets in GtoImmuPdb against all other targets in GtoPdb</a:t>
            </a:r>
            <a:endParaRPr b="0" lang="en-US" sz="1800" spc="-1" strike="noStrike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5000"/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Y-axis shows percentage of targets.</a:t>
            </a:r>
            <a:endParaRPr b="0" lang="en-US" sz="1800" spc="-1" strike="noStrike">
              <a:latin typeface="Arial"/>
            </a:endParaRPr>
          </a:p>
          <a:p>
            <a:pPr marL="182880" indent="-1818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5000"/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GtoImmuPdb is over-represented by Catalytic Receptors and Other Protein classes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74" name="Picture 173" descr=""/>
          <p:cNvPicPr/>
          <p:nvPr/>
        </p:nvPicPr>
        <p:blipFill>
          <a:blip r:embed="rId1"/>
          <a:stretch/>
        </p:blipFill>
        <p:spPr>
          <a:xfrm>
            <a:off x="4648320" y="1320480"/>
            <a:ext cx="5280120" cy="319140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75" name="CustomShape 4"/>
          <p:cNvSpPr/>
          <p:nvPr/>
        </p:nvSpPr>
        <p:spPr>
          <a:xfrm>
            <a:off x="-1080" y="-9720"/>
            <a:ext cx="10078920" cy="1090800"/>
          </a:xfrm>
          <a:prstGeom prst="rect">
            <a:avLst/>
          </a:prstGeom>
          <a:solidFill>
            <a:srgbClr val="465e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92" strike="noStrike">
                <a:solidFill>
                  <a:srgbClr val="ffffff"/>
                </a:solidFill>
                <a:latin typeface="Candara"/>
                <a:ea typeface="DejaVu Sans"/>
              </a:rPr>
              <a:t>Target curation (2)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76" name="Picture 268" descr=""/>
          <p:cNvPicPr/>
          <p:nvPr/>
        </p:nvPicPr>
        <p:blipFill>
          <a:blip r:embed="rId2"/>
          <a:stretch/>
        </p:blipFill>
        <p:spPr>
          <a:xfrm>
            <a:off x="35640" y="31680"/>
            <a:ext cx="1068480" cy="1008000"/>
          </a:xfrm>
          <a:prstGeom prst="rect">
            <a:avLst/>
          </a:prstGeom>
          <a:ln>
            <a:noFill/>
          </a:ln>
        </p:spPr>
      </p:pic>
      <p:pic>
        <p:nvPicPr>
          <p:cNvPr id="177" name="Picture 268" descr=""/>
          <p:cNvPicPr/>
          <p:nvPr/>
        </p:nvPicPr>
        <p:blipFill>
          <a:blip r:embed="rId3"/>
          <a:stretch/>
        </p:blipFill>
        <p:spPr>
          <a:xfrm>
            <a:off x="8969760" y="31680"/>
            <a:ext cx="1068480" cy="100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Application>LibreOffice/6.0.6.2$Linux_X86_64 LibreOffice_project/00$Build-2</Application>
  <Words>1747</Words>
  <Paragraphs>440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2018-09-25T10:28:16Z</dcterms:created>
  <dc:creator>Simon Harding</dc:creator>
  <dc:description/>
  <dc:language>en-GB</dc:language>
  <cp:lastModifiedBy>Simon Harding</cp:lastModifiedBy>
  <cp:lastPrinted>2018-09-28T16:12:19Z</cp:lastPrinted>
  <dcterms:modified xsi:type="dcterms:W3CDTF">2018-10-31T15:18:22Z</dcterms:modified>
  <cp:revision>37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3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Custom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31</vt:i4>
  </property>
</Properties>
</file>