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notesSlide4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93.png" ContentType="image/png"/>
  <Override PartName="/ppt/media/image92.png" ContentType="image/png"/>
  <Override PartName="/ppt/media/image94.tif" ContentType="image/tiff"/>
  <Override PartName="/ppt/media/image91.jpeg" ContentType="image/jpeg"/>
  <Override PartName="/ppt/media/image88.jpeg" ContentType="image/jpeg"/>
  <Override PartName="/ppt/media/image86.tif" ContentType="image/tiff"/>
  <Override PartName="/ppt/media/image85.tif" ContentType="image/tiff"/>
  <Override PartName="/ppt/media/image83.tif" ContentType="image/tiff"/>
  <Override PartName="/ppt/media/image81.tif" ContentType="image/tiff"/>
  <Override PartName="/ppt/media/image80.tif" ContentType="image/tiff"/>
  <Override PartName="/ppt/media/image33.jpeg" ContentType="image/jpeg"/>
  <Override PartName="/ppt/media/image32.jpeg" ContentType="image/jpeg"/>
  <Override PartName="/ppt/media/image14.tif" ContentType="image/tiff"/>
  <Override PartName="/ppt/media/image39.tif" ContentType="image/tiff"/>
  <Override PartName="/ppt/media/image41.tif" ContentType="image/tiff"/>
  <Override PartName="/ppt/media/image66.tif" ContentType="image/tiff"/>
  <Override PartName="/ppt/media/image5.png" ContentType="image/png"/>
  <Override PartName="/ppt/media/image2.png" ContentType="image/png"/>
  <Override PartName="/ppt/media/image6.tif" ContentType="image/tiff"/>
  <Override PartName="/ppt/media/image82.tif" ContentType="image/tiff"/>
  <Override PartName="/ppt/media/image1.tif" ContentType="image/tiff"/>
  <Override PartName="/ppt/media/image7.tif" ContentType="image/tiff"/>
  <Override PartName="/ppt/media/image62.tif" ContentType="image/tiff"/>
  <Override PartName="/ppt/media/image8.tif" ContentType="image/tiff"/>
  <Override PartName="/ppt/media/image13.png" ContentType="image/png"/>
  <Override PartName="/ppt/media/image89.png" ContentType="image/png"/>
  <Override PartName="/ppt/media/image63.tif" ContentType="image/tiff"/>
  <Override PartName="/ppt/media/image9.tif" ContentType="image/tiff"/>
  <Override PartName="/ppt/media/image64.tif" ContentType="image/tiff"/>
  <Override PartName="/ppt/media/image24.png" ContentType="image/png"/>
  <Override PartName="/ppt/media/image23.png" ContentType="image/png"/>
  <Override PartName="/ppt/media/image20.png" ContentType="image/png"/>
  <Override PartName="/ppt/media/image90.jpeg" ContentType="image/jpeg"/>
  <Override PartName="/ppt/media/image84.tif" ContentType="image/tiff"/>
  <Override PartName="/ppt/media/image19.png" ContentType="image/png"/>
  <Override PartName="/ppt/media/image46.tif" ContentType="image/tiff"/>
  <Override PartName="/ppt/media/image37.png" ContentType="image/png"/>
  <Override PartName="/ppt/media/image3.jpeg" ContentType="image/jpeg"/>
  <Override PartName="/ppt/media/image11.tif" ContentType="image/tiff"/>
  <Override PartName="/ppt/media/image36.png" ContentType="image/png"/>
  <Override PartName="/ppt/media/image10.tif" ContentType="image/tiff"/>
  <Override PartName="/ppt/media/image34.tif" ContentType="image/tiff"/>
  <Override PartName="/ppt/media/image31.tif" ContentType="image/tiff"/>
  <Override PartName="/ppt/media/image30.tif" ContentType="image/tiff"/>
  <Override PartName="/ppt/media/image29.tif" ContentType="image/tiff"/>
  <Override PartName="/ppt/media/image27.tif" ContentType="image/tiff"/>
  <Override PartName="/ppt/media/image79.tif" ContentType="image/tiff"/>
  <Override PartName="/ppt/media/media60.MOV" ContentType="video/quicktime"/>
  <Override PartName="/ppt/media/image26.tif" ContentType="image/tiff"/>
  <Override PartName="/ppt/media/image4.jpeg" ContentType="image/jpeg"/>
  <Override PartName="/ppt/media/image21.tif" ContentType="image/tiff"/>
  <Override PartName="/ppt/media/image22.wmf" ContentType="image/x-wmf"/>
  <Override PartName="/ppt/media/image18.tif" ContentType="image/tiff"/>
  <Override PartName="/ppt/media/image74.jpeg" ContentType="image/jpeg"/>
  <Override PartName="/ppt/media/image17.tif" ContentType="image/tiff"/>
  <Override PartName="/ppt/media/image16.tif" ContentType="image/tiff"/>
  <Override PartName="/ppt/media/image56.jpeg" ContentType="image/jpeg"/>
  <Override PartName="/ppt/media/image87.jpeg" ContentType="image/jpeg"/>
  <Override PartName="/ppt/media/image28.jpeg" ContentType="image/jpeg"/>
  <Override PartName="/ppt/media/image38.png" ContentType="image/png"/>
  <Override PartName="/ppt/media/image12.tif" ContentType="image/tiff"/>
  <Override PartName="/ppt/media/image40.tif" ContentType="image/tiff"/>
  <Override PartName="/ppt/media/image42.tif" ContentType="image/tiff"/>
  <Override PartName="/ppt/media/image67.tif" ContentType="image/tiff"/>
  <Override PartName="/ppt/media/image43.png" ContentType="image/png"/>
  <Override PartName="/ppt/media/image47.tif" ContentType="image/tiff"/>
  <Override PartName="/ppt/media/image48.tif" ContentType="image/tiff"/>
  <Override PartName="/ppt/media/image44.tif" ContentType="image/tiff"/>
  <Override PartName="/ppt/media/image49.jpeg" ContentType="image/jpeg"/>
  <Override PartName="/ppt/media/image50.jpeg" ContentType="image/jpeg"/>
  <Override PartName="/ppt/media/image15.tif" ContentType="image/tiff"/>
  <Override PartName="/ppt/media/image51.jpeg" ContentType="image/jpeg"/>
  <Override PartName="/ppt/media/image25.tif" ContentType="image/tiff"/>
  <Override PartName="/ppt/media/image52.jpeg" ContentType="image/jpeg"/>
  <Override PartName="/ppt/media/image35.tif" ContentType="image/tiff"/>
  <Override PartName="/ppt/media/image53.jpeg" ContentType="image/jpeg"/>
  <Override PartName="/ppt/media/image45.tif" ContentType="image/tiff"/>
  <Override PartName="/ppt/media/image54.jpeg" ContentType="image/jpeg"/>
  <Override PartName="/ppt/media/image55.jpeg" ContentType="image/jpeg"/>
  <Override PartName="/ppt/media/media58.MOV" ContentType="video/quicktime"/>
  <Override PartName="/ppt/media/image59.png" ContentType="image/png"/>
  <Override PartName="/ppt/media/image71.jpeg" ContentType="image/jpeg"/>
  <Override PartName="/ppt/media/image65.png" ContentType="image/png"/>
  <Override PartName="/ppt/media/image68.tif" ContentType="image/tiff"/>
  <Override PartName="/ppt/media/image69.png" ContentType="image/png"/>
  <Override PartName="/ppt/media/image70.jpeg" ContentType="image/jpeg"/>
  <Override PartName="/ppt/media/image61.png" ContentType="image/png"/>
  <Override PartName="/ppt/media/image72.jpeg" ContentType="image/jpeg"/>
  <Override PartName="/ppt/media/image73.jpeg" ContentType="image/jpeg"/>
  <Override PartName="/ppt/media/image57.jpeg" ContentType="image/jpeg"/>
  <Override PartName="/ppt/media/image75.tif" ContentType="image/tiff"/>
  <Override PartName="/ppt/media/image76.tif" ContentType="image/tiff"/>
  <Override PartName="/ppt/media/image77.tif" ContentType="image/tiff"/>
  <Override PartName="/ppt/media/image78.tif" ContentType="image/tiff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583E6F0-79B0-4813-AF65-F3E8BF6DE50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570F1EE-FFFC-4C95-860D-2DC2414146D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4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3B16C05-D006-4C86-AD9E-6544BBF9C6E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4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FC7F14A-B3C2-4351-ACB0-A2FC6BFE406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4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68EB5E5-D33A-43B2-86D6-BB81D93AB50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4062105-1FA8-4F71-BF4D-337C76EED73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4BB1AB0-BD78-4505-A626-0418538D9F6A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8585FEC-E78A-4D42-8D56-B282542FCC00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ldImg"/>
          </p:nvPr>
        </p:nvSpPr>
        <p:spPr>
          <a:xfrm>
            <a:off x="1128600" y="703440"/>
            <a:ext cx="4595400" cy="3446280"/>
          </a:xfrm>
          <a:prstGeom prst="rect">
            <a:avLst/>
          </a:prstGeom>
        </p:spPr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DBD9F64-2176-4AD3-BC50-D6BF12E16154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6E0D433-DBAA-4887-9DBD-14CEC051BF8B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34C6CC4-62AC-41AC-9674-252D7D34A93E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10/31/18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660EDF7-C231-4D91-A52B-814FD695CF4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AC35D0C-6740-4B8F-BA25-68EAFCDCA2C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10/31/18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6E0941E-31F7-4F1F-B642-01A55BEC1CB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FEF06D4-9690-4E31-9690-133F92E96CB4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10/31/18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FBA835E-F6CB-4CA4-9E9C-B6F28EF70FB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tif"/><Relationship Id="rId4" Type="http://schemas.openxmlformats.org/officeDocument/2006/relationships/image" Target="../media/image22.wmf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image" Target="../media/image26.tif"/><Relationship Id="rId3" Type="http://schemas.openxmlformats.org/officeDocument/2006/relationships/image" Target="../media/image27.tif"/><Relationship Id="rId4" Type="http://schemas.openxmlformats.org/officeDocument/2006/relationships/image" Target="../media/image28.jpeg"/><Relationship Id="rId5" Type="http://schemas.openxmlformats.org/officeDocument/2006/relationships/image" Target="../media/image29.tif"/><Relationship Id="rId6" Type="http://schemas.openxmlformats.org/officeDocument/2006/relationships/image" Target="../media/image30.tif"/><Relationship Id="rId7" Type="http://schemas.openxmlformats.org/officeDocument/2006/relationships/image" Target="../media/image31.tif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tif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tif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tif"/><Relationship Id="rId3" Type="http://schemas.openxmlformats.org/officeDocument/2006/relationships/image" Target="../media/image40.tif"/><Relationship Id="rId4" Type="http://schemas.openxmlformats.org/officeDocument/2006/relationships/image" Target="../media/image41.tif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tif"/><Relationship Id="rId2" Type="http://schemas.openxmlformats.org/officeDocument/2006/relationships/image" Target="../media/image43.png"/><Relationship Id="rId3" Type="http://schemas.openxmlformats.org/officeDocument/2006/relationships/image" Target="../media/image44.tif"/><Relationship Id="rId4" Type="http://schemas.openxmlformats.org/officeDocument/2006/relationships/image" Target="../media/image45.tif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tif"/><Relationship Id="rId2" Type="http://schemas.openxmlformats.org/officeDocument/2006/relationships/image" Target="../media/image48.tif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video" Target="../media/media58.MOV"/><Relationship Id="rId2" Type="http://schemas.microsoft.com/office/2007/relationships/media" Target="../media/media58.MOV"/><Relationship Id="rId3" Type="http://schemas.openxmlformats.org/officeDocument/2006/relationships/image" Target="../media/image59.png"/><Relationship Id="rId4" Type="http://schemas.openxmlformats.org/officeDocument/2006/relationships/video" Target="../media/media60.MOV"/><Relationship Id="rId5" Type="http://schemas.microsoft.com/office/2007/relationships/media" Target="../media/media60.MOV"/><Relationship Id="rId6" Type="http://schemas.openxmlformats.org/officeDocument/2006/relationships/image" Target="../media/image61.png"/><Relationship Id="rId7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tif"/><Relationship Id="rId2" Type="http://schemas.openxmlformats.org/officeDocument/2006/relationships/image" Target="../media/image63.tif"/><Relationship Id="rId3" Type="http://schemas.openxmlformats.org/officeDocument/2006/relationships/image" Target="../media/image64.tif"/><Relationship Id="rId4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6.tif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7.tif"/><Relationship Id="rId2" Type="http://schemas.openxmlformats.org/officeDocument/2006/relationships/image" Target="../media/image68.tif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5.tif"/><Relationship Id="rId2" Type="http://schemas.openxmlformats.org/officeDocument/2006/relationships/image" Target="../media/image76.tif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7.tif"/><Relationship Id="rId2" Type="http://schemas.openxmlformats.org/officeDocument/2006/relationships/image" Target="../media/image78.tif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9.tif"/><Relationship Id="rId2" Type="http://schemas.openxmlformats.org/officeDocument/2006/relationships/image" Target="../media/image80.tif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1.tif"/><Relationship Id="rId2" Type="http://schemas.openxmlformats.org/officeDocument/2006/relationships/image" Target="../media/image82.tif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3.tif"/><Relationship Id="rId2" Type="http://schemas.openxmlformats.org/officeDocument/2006/relationships/image" Target="../media/image84.tif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5.tif"/><Relationship Id="rId2" Type="http://schemas.openxmlformats.org/officeDocument/2006/relationships/image" Target="../media/image86.tif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tif"/><Relationship Id="rId8" Type="http://schemas.openxmlformats.org/officeDocument/2006/relationships/slideLayout" Target="../slideLayouts/slideLayout25.xml"/><Relationship Id="rId9" Type="http://schemas.openxmlformats.org/officeDocument/2006/relationships/notesSlide" Target="../notesSlides/notesSlide4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tif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6" Type="http://schemas.openxmlformats.org/officeDocument/2006/relationships/image" Target="../media/image11.tif"/><Relationship Id="rId7" Type="http://schemas.openxmlformats.org/officeDocument/2006/relationships/image" Target="../media/image12.tif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"/>
          <p:cNvGrpSpPr/>
          <p:nvPr/>
        </p:nvGrpSpPr>
        <p:grpSpPr>
          <a:xfrm>
            <a:off x="1249920" y="4109760"/>
            <a:ext cx="6644160" cy="2440080"/>
            <a:chOff x="1249920" y="4109760"/>
            <a:chExt cx="6644160" cy="2440080"/>
          </a:xfrm>
        </p:grpSpPr>
        <p:pic>
          <p:nvPicPr>
            <p:cNvPr id="130" name="Picture 12" descr=""/>
            <p:cNvPicPr/>
            <p:nvPr/>
          </p:nvPicPr>
          <p:blipFill>
            <a:blip r:embed="rId1"/>
            <a:stretch/>
          </p:blipFill>
          <p:spPr>
            <a:xfrm>
              <a:off x="1249920" y="4109760"/>
              <a:ext cx="6644160" cy="244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1" name="CustomShape 2"/>
            <p:cNvSpPr/>
            <p:nvPr/>
          </p:nvSpPr>
          <p:spPr>
            <a:xfrm>
              <a:off x="5042520" y="4171680"/>
              <a:ext cx="2181960" cy="444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32" name="CustomShape 3"/>
          <p:cNvSpPr/>
          <p:nvPr/>
        </p:nvSpPr>
        <p:spPr>
          <a:xfrm>
            <a:off x="4479840" y="4245120"/>
            <a:ext cx="18396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4"/>
          <p:cNvSpPr/>
          <p:nvPr/>
        </p:nvSpPr>
        <p:spPr>
          <a:xfrm>
            <a:off x="4479840" y="5219640"/>
            <a:ext cx="18396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5"/>
          <p:cNvSpPr/>
          <p:nvPr/>
        </p:nvSpPr>
        <p:spPr>
          <a:xfrm>
            <a:off x="4479840" y="6180120"/>
            <a:ext cx="18396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6"/>
          <p:cNvSpPr/>
          <p:nvPr/>
        </p:nvSpPr>
        <p:spPr>
          <a:xfrm>
            <a:off x="0" y="765000"/>
            <a:ext cx="9143640" cy="319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6" name="CustomShape 7"/>
          <p:cNvSpPr/>
          <p:nvPr/>
        </p:nvSpPr>
        <p:spPr>
          <a:xfrm>
            <a:off x="113400" y="1319400"/>
            <a:ext cx="8821440" cy="234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en-US" sz="4000" spc="-1" strike="noStrike">
                <a:solidFill>
                  <a:srgbClr val="002060"/>
                </a:solidFill>
                <a:latin typeface="Calibri"/>
              </a:rPr>
              <a:t>Treatment approaches in the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000" spc="-1" strike="noStrike">
                <a:solidFill>
                  <a:srgbClr val="002060"/>
                </a:solidFill>
                <a:latin typeface="Calibri"/>
              </a:rPr>
              <a:t>human type I interferonopathies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2060"/>
                </a:solidFill>
                <a:latin typeface="Calibri"/>
              </a:rPr>
              <a:t>Yanick Crow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37" name="Picture 18" descr=""/>
          <p:cNvPicPr/>
          <p:nvPr/>
        </p:nvPicPr>
        <p:blipFill>
          <a:blip r:embed="rId2"/>
          <a:stretch/>
        </p:blipFill>
        <p:spPr>
          <a:xfrm>
            <a:off x="7224840" y="99360"/>
            <a:ext cx="1893960" cy="66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7097760" cy="3425400"/>
          </a:xfrm>
          <a:prstGeom prst="rect">
            <a:avLst/>
          </a:prstGeom>
          <a:ln>
            <a:noFill/>
          </a:ln>
        </p:spPr>
      </p:pic>
      <p:pic>
        <p:nvPicPr>
          <p:cNvPr id="188" name="Picture 2" descr=""/>
          <p:cNvPicPr/>
          <p:nvPr/>
        </p:nvPicPr>
        <p:blipFill>
          <a:blip r:embed="rId2"/>
          <a:stretch/>
        </p:blipFill>
        <p:spPr>
          <a:xfrm>
            <a:off x="2737440" y="1544760"/>
            <a:ext cx="3896280" cy="335880"/>
          </a:xfrm>
          <a:prstGeom prst="rect">
            <a:avLst/>
          </a:prstGeom>
          <a:ln>
            <a:noFill/>
          </a:ln>
        </p:spPr>
      </p:pic>
      <p:pic>
        <p:nvPicPr>
          <p:cNvPr id="189" name="Picture 3" descr=""/>
          <p:cNvPicPr/>
          <p:nvPr/>
        </p:nvPicPr>
        <p:blipFill>
          <a:blip r:embed="rId3"/>
          <a:stretch/>
        </p:blipFill>
        <p:spPr>
          <a:xfrm>
            <a:off x="3155760" y="4067280"/>
            <a:ext cx="6034320" cy="2510640"/>
          </a:xfrm>
          <a:prstGeom prst="rect">
            <a:avLst/>
          </a:prstGeom>
          <a:ln>
            <a:noFill/>
          </a:ln>
        </p:spPr>
      </p:pic>
      <p:pic>
        <p:nvPicPr>
          <p:cNvPr id="190" name="Picture 4" descr=""/>
          <p:cNvPicPr/>
          <p:nvPr/>
        </p:nvPicPr>
        <p:blipFill>
          <a:blip r:embed="rId4"/>
          <a:stretch/>
        </p:blipFill>
        <p:spPr>
          <a:xfrm>
            <a:off x="837000" y="3942720"/>
            <a:ext cx="2132640" cy="27601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"/>
          <p:cNvGrpSpPr/>
          <p:nvPr/>
        </p:nvGrpSpPr>
        <p:grpSpPr>
          <a:xfrm>
            <a:off x="45000" y="360720"/>
            <a:ext cx="8924040" cy="6242040"/>
            <a:chOff x="45000" y="360720"/>
            <a:chExt cx="8924040" cy="6242040"/>
          </a:xfrm>
        </p:grpSpPr>
        <p:pic>
          <p:nvPicPr>
            <p:cNvPr id="192" name="Image 3" descr=""/>
            <p:cNvPicPr/>
            <p:nvPr/>
          </p:nvPicPr>
          <p:blipFill>
            <a:blip r:embed="rId1"/>
            <a:stretch/>
          </p:blipFill>
          <p:spPr>
            <a:xfrm>
              <a:off x="45000" y="360720"/>
              <a:ext cx="8924040" cy="62420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3" name="Group 2"/>
            <p:cNvGrpSpPr/>
            <p:nvPr/>
          </p:nvGrpSpPr>
          <p:grpSpPr>
            <a:xfrm>
              <a:off x="223200" y="791280"/>
              <a:ext cx="1260000" cy="308520"/>
              <a:chOff x="223200" y="791280"/>
              <a:chExt cx="1260000" cy="308520"/>
            </a:xfrm>
          </p:grpSpPr>
          <p:sp>
            <p:nvSpPr>
              <p:cNvPr id="194" name="CustomShape 3"/>
              <p:cNvSpPr/>
              <p:nvPr/>
            </p:nvSpPr>
            <p:spPr>
              <a:xfrm>
                <a:off x="478080" y="791280"/>
                <a:ext cx="736200" cy="30852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outerShdw blurRad="40000" dir="5400000" dist="23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195" name="CustomShape 4"/>
              <p:cNvSpPr/>
              <p:nvPr/>
            </p:nvSpPr>
            <p:spPr>
              <a:xfrm>
                <a:off x="223200" y="801360"/>
                <a:ext cx="1260000" cy="250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algn="ctr">
                  <a:lnSpc>
                    <a:spcPct val="100000"/>
                  </a:lnSpc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Arial"/>
                  </a:rPr>
                  <a:t>DNASE2</a:t>
                </a:r>
                <a:endParaRPr b="0" lang="en-US" sz="1050" spc="-1" strike="noStrike">
                  <a:latin typeface="Arial"/>
                </a:endParaRPr>
              </a:p>
            </p:txBody>
          </p:sp>
        </p:grpSp>
      </p:grp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"/>
          <p:cNvGrpSpPr/>
          <p:nvPr/>
        </p:nvGrpSpPr>
        <p:grpSpPr>
          <a:xfrm>
            <a:off x="581040" y="615960"/>
            <a:ext cx="7981560" cy="5625720"/>
            <a:chOff x="581040" y="615960"/>
            <a:chExt cx="7981560" cy="5625720"/>
          </a:xfrm>
        </p:grpSpPr>
        <p:sp>
          <p:nvSpPr>
            <p:cNvPr id="197" name="CustomShape 2"/>
            <p:cNvSpPr/>
            <p:nvPr/>
          </p:nvSpPr>
          <p:spPr>
            <a:xfrm>
              <a:off x="581040" y="615960"/>
              <a:ext cx="3819240" cy="5625720"/>
            </a:xfrm>
            <a:prstGeom prst="roundRect">
              <a:avLst>
                <a:gd name="adj" fmla="val 11274"/>
              </a:avLst>
            </a:prstGeom>
            <a:solidFill>
              <a:srgbClr val="ffff00">
                <a:alpha val="10000"/>
              </a:srgbClr>
            </a:solidFill>
            <a:ln w="1908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8" name="CustomShape 3"/>
            <p:cNvSpPr/>
            <p:nvPr/>
          </p:nvSpPr>
          <p:spPr>
            <a:xfrm>
              <a:off x="1246680" y="2153880"/>
              <a:ext cx="2301840" cy="3623760"/>
            </a:xfrm>
            <a:prstGeom prst="roundRect">
              <a:avLst>
                <a:gd name="adj" fmla="val 21710"/>
              </a:avLst>
            </a:prstGeom>
            <a:solidFill>
              <a:schemeClr val="accent4">
                <a:lumMod val="75000"/>
                <a:alpha val="10000"/>
              </a:schemeClr>
            </a:solidFill>
            <a:ln w="19080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8760" rIns="68760" tIns="34200" bIns="34200" anchor="ctr"/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TREX1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RNASEH2A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RNASEH2B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RNASEH2C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SAMHD1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DNASE2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ff0000"/>
                  </a:solidFill>
                  <a:latin typeface="Calibri"/>
                </a:rPr>
                <a:t>STING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99" name="CustomShape 4"/>
            <p:cNvSpPr/>
            <p:nvPr/>
          </p:nvSpPr>
          <p:spPr>
            <a:xfrm>
              <a:off x="1015200" y="781920"/>
              <a:ext cx="2653920" cy="821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en-US" sz="2400" spc="-1" strike="noStrike">
                  <a:solidFill>
                    <a:srgbClr val="000090"/>
                  </a:solidFill>
                  <a:latin typeface="Calibri"/>
                </a:rPr>
                <a:t>DNA sensing via STING (6)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200" name="CustomShape 5"/>
            <p:cNvSpPr/>
            <p:nvPr/>
          </p:nvSpPr>
          <p:spPr>
            <a:xfrm rot="16200000">
              <a:off x="3996720" y="1657800"/>
              <a:ext cx="5601240" cy="3530160"/>
            </a:xfrm>
            <a:prstGeom prst="roundRect">
              <a:avLst>
                <a:gd name="adj" fmla="val 12324"/>
              </a:avLst>
            </a:prstGeom>
            <a:solidFill>
              <a:srgbClr val="ff0000">
                <a:alpha val="10000"/>
              </a:srgbClr>
            </a:solidFill>
            <a:ln w="19080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1" name="CustomShape 6"/>
            <p:cNvSpPr/>
            <p:nvPr/>
          </p:nvSpPr>
          <p:spPr>
            <a:xfrm>
              <a:off x="5780880" y="2442600"/>
              <a:ext cx="1982160" cy="3040200"/>
            </a:xfrm>
            <a:prstGeom prst="roundRect">
              <a:avLst>
                <a:gd name="adj" fmla="val 21710"/>
              </a:avLst>
            </a:prstGeom>
            <a:solidFill>
              <a:schemeClr val="accent4">
                <a:lumMod val="75000"/>
                <a:alpha val="10000"/>
              </a:schemeClr>
            </a:solidFill>
            <a:ln w="19080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68760" rIns="68760" tIns="34200" bIns="34200" anchor="ctr"/>
            <a:p>
              <a:pPr algn="ctr">
                <a:lnSpc>
                  <a:spcPct val="100000"/>
                </a:lnSpc>
              </a:pP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ADAR1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90"/>
                  </a:solidFill>
                  <a:latin typeface="Calibri"/>
                </a:rPr>
                <a:t>SKIV2l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ff0000"/>
                  </a:solidFill>
                  <a:latin typeface="Calibri"/>
                </a:rPr>
                <a:t>MDA5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ff0000"/>
                  </a:solidFill>
                  <a:latin typeface="Calibri"/>
                </a:rPr>
                <a:t>RIGI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202" name="CustomShape 7"/>
            <p:cNvSpPr/>
            <p:nvPr/>
          </p:nvSpPr>
          <p:spPr>
            <a:xfrm>
              <a:off x="5288760" y="781920"/>
              <a:ext cx="2714760" cy="821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en-US" sz="2400" spc="-1" strike="noStrike">
                  <a:solidFill>
                    <a:srgbClr val="000090"/>
                  </a:solidFill>
                  <a:latin typeface="Calibri"/>
                </a:rPr>
                <a:t>RNA sensing via MAVS (4)</a:t>
              </a:r>
              <a:endParaRPr b="0" lang="en-US" sz="2400" spc="-1" strike="noStrike">
                <a:latin typeface="Arial"/>
              </a:endParaRPr>
            </a:p>
          </p:txBody>
        </p:sp>
      </p:grp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1"/>
          <p:cNvGrpSpPr/>
          <p:nvPr/>
        </p:nvGrpSpPr>
        <p:grpSpPr>
          <a:xfrm>
            <a:off x="367560" y="4253760"/>
            <a:ext cx="8408520" cy="1553400"/>
            <a:chOff x="367560" y="4253760"/>
            <a:chExt cx="8408520" cy="1553400"/>
          </a:xfrm>
        </p:grpSpPr>
        <p:sp>
          <p:nvSpPr>
            <p:cNvPr id="204" name="CustomShape 2"/>
            <p:cNvSpPr/>
            <p:nvPr/>
          </p:nvSpPr>
          <p:spPr>
            <a:xfrm>
              <a:off x="367560" y="4275000"/>
              <a:ext cx="8408520" cy="152496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5" name="CustomShape 3"/>
            <p:cNvSpPr/>
            <p:nvPr/>
          </p:nvSpPr>
          <p:spPr>
            <a:xfrm>
              <a:off x="367560" y="4253760"/>
              <a:ext cx="8408520" cy="1553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i="1" lang="en-US" sz="2400" spc="-1" strike="noStrike">
                  <a:solidFill>
                    <a:srgbClr val="1f497d"/>
                  </a:solidFill>
                  <a:latin typeface="Arial"/>
                  <a:ea typeface="Arial"/>
                </a:rPr>
                <a:t>1. Self ‘waste disposal’ </a:t>
              </a:r>
              <a:endParaRPr b="0" lang="en-US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i="1" lang="en-US" sz="2400" spc="-1" strike="noStrike">
                  <a:solidFill>
                    <a:srgbClr val="1f497d"/>
                  </a:solidFill>
                  <a:latin typeface="Arial"/>
                  <a:ea typeface="Arial"/>
                </a:rPr>
                <a:t>2. Self ‘marking’ </a:t>
              </a:r>
              <a:endParaRPr b="0" lang="en-US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i="1" lang="en-US" sz="2400" spc="-1" strike="noStrike">
                  <a:solidFill>
                    <a:srgbClr val="1f497d"/>
                  </a:solidFill>
                  <a:latin typeface="Arial"/>
                  <a:ea typeface="Arial"/>
                </a:rPr>
                <a:t>3. Compartmentalisation</a:t>
              </a:r>
              <a:endParaRPr b="0" lang="en-US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i="1" lang="en-US" sz="2400" spc="-1" strike="noStrike">
                  <a:solidFill>
                    <a:srgbClr val="1f497d"/>
                  </a:solidFill>
                  <a:latin typeface="Arial"/>
                  <a:ea typeface="Arial"/>
                </a:rPr>
                <a:t>4. Changes in sensing thresholds</a:t>
              </a:r>
              <a:endParaRPr b="0" lang="en-US" sz="2400" spc="-1" strike="noStrike">
                <a:latin typeface="Arial"/>
              </a:endParaRPr>
            </a:p>
          </p:txBody>
        </p:sp>
      </p:grpSp>
      <p:grpSp>
        <p:nvGrpSpPr>
          <p:cNvPr id="206" name="Group 4"/>
          <p:cNvGrpSpPr/>
          <p:nvPr/>
        </p:nvGrpSpPr>
        <p:grpSpPr>
          <a:xfrm>
            <a:off x="2193480" y="615600"/>
            <a:ext cx="4756680" cy="3327120"/>
            <a:chOff x="2193480" y="615600"/>
            <a:chExt cx="4756680" cy="3327120"/>
          </a:xfrm>
        </p:grpSpPr>
        <p:pic>
          <p:nvPicPr>
            <p:cNvPr id="207" name="Image 3" descr=""/>
            <p:cNvPicPr/>
            <p:nvPr/>
          </p:nvPicPr>
          <p:blipFill>
            <a:blip r:embed="rId1"/>
            <a:stretch/>
          </p:blipFill>
          <p:spPr>
            <a:xfrm>
              <a:off x="2193480" y="615600"/>
              <a:ext cx="4756680" cy="33271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08" name="Group 5"/>
            <p:cNvGrpSpPr/>
            <p:nvPr/>
          </p:nvGrpSpPr>
          <p:grpSpPr>
            <a:xfrm>
              <a:off x="2288520" y="845280"/>
              <a:ext cx="671400" cy="414360"/>
              <a:chOff x="2288520" y="845280"/>
              <a:chExt cx="671400" cy="414360"/>
            </a:xfrm>
          </p:grpSpPr>
          <p:sp>
            <p:nvSpPr>
              <p:cNvPr id="209" name="CustomShape 6"/>
              <p:cNvSpPr/>
              <p:nvPr/>
            </p:nvSpPr>
            <p:spPr>
              <a:xfrm>
                <a:off x="2424240" y="845280"/>
                <a:ext cx="392040" cy="16416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outerShdw blurRad="40000" dir="5400000" dist="23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  <p:sp>
            <p:nvSpPr>
              <p:cNvPr id="210" name="CustomShape 7"/>
              <p:cNvSpPr/>
              <p:nvPr/>
            </p:nvSpPr>
            <p:spPr>
              <a:xfrm>
                <a:off x="2288520" y="850680"/>
                <a:ext cx="671400" cy="408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/>
              <a:p>
                <a:pPr algn="ctr">
                  <a:lnSpc>
                    <a:spcPct val="100000"/>
                  </a:lnSpc>
                </a:pPr>
                <a:r>
                  <a:rPr b="0" lang="en-US" sz="1050" spc="-1" strike="noStrike">
                    <a:solidFill>
                      <a:srgbClr val="000000"/>
                    </a:solidFill>
                    <a:latin typeface="Arial"/>
                  </a:rPr>
                  <a:t>DNASE2</a:t>
                </a:r>
                <a:endParaRPr b="0" lang="en-US" sz="1050" spc="-1" strike="noStrike">
                  <a:latin typeface="Arial"/>
                </a:endParaRPr>
              </a:p>
            </p:txBody>
          </p:sp>
        </p:grpSp>
      </p:grp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4" descr=""/>
          <p:cNvPicPr/>
          <p:nvPr/>
        </p:nvPicPr>
        <p:blipFill>
          <a:blip r:embed="rId1"/>
          <a:stretch/>
        </p:blipFill>
        <p:spPr>
          <a:xfrm>
            <a:off x="1789560" y="4236480"/>
            <a:ext cx="5564880" cy="1704240"/>
          </a:xfrm>
          <a:prstGeom prst="rect">
            <a:avLst/>
          </a:prstGeom>
          <a:ln>
            <a:noFill/>
          </a:ln>
        </p:spPr>
      </p:pic>
      <p:grpSp>
        <p:nvGrpSpPr>
          <p:cNvPr id="212" name="Group 1"/>
          <p:cNvGrpSpPr/>
          <p:nvPr/>
        </p:nvGrpSpPr>
        <p:grpSpPr>
          <a:xfrm>
            <a:off x="2232360" y="100800"/>
            <a:ext cx="5757480" cy="4092840"/>
            <a:chOff x="2232360" y="100800"/>
            <a:chExt cx="5757480" cy="4092840"/>
          </a:xfrm>
        </p:grpSpPr>
        <p:grpSp>
          <p:nvGrpSpPr>
            <p:cNvPr id="213" name="Group 2"/>
            <p:cNvGrpSpPr/>
            <p:nvPr/>
          </p:nvGrpSpPr>
          <p:grpSpPr>
            <a:xfrm>
              <a:off x="2232360" y="100800"/>
              <a:ext cx="5757120" cy="4092840"/>
              <a:chOff x="2232360" y="100800"/>
              <a:chExt cx="5757120" cy="4092840"/>
            </a:xfrm>
          </p:grpSpPr>
          <p:pic>
            <p:nvPicPr>
              <p:cNvPr id="214" name="Picture 2" descr=""/>
              <p:cNvPicPr/>
              <p:nvPr/>
            </p:nvPicPr>
            <p:blipFill>
              <a:blip r:embed="rId2"/>
              <a:stretch/>
            </p:blipFill>
            <p:spPr>
              <a:xfrm>
                <a:off x="2232360" y="100800"/>
                <a:ext cx="5757120" cy="40924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5" name="CustomShape 3"/>
              <p:cNvSpPr/>
              <p:nvPr/>
            </p:nvSpPr>
            <p:spPr>
              <a:xfrm>
                <a:off x="5870880" y="2476080"/>
                <a:ext cx="2118600" cy="1717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round/>
              </a:ln>
              <a:effectLst>
                <a:outerShdw blurRad="40000" dir="5400000" dist="23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</p:sp>
        </p:grpSp>
        <p:sp>
          <p:nvSpPr>
            <p:cNvPr id="216" name="CustomShape 4"/>
            <p:cNvSpPr/>
            <p:nvPr/>
          </p:nvSpPr>
          <p:spPr>
            <a:xfrm>
              <a:off x="7079760" y="100800"/>
              <a:ext cx="910080" cy="1683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17" name="Picture 9" descr=""/>
          <p:cNvPicPr/>
          <p:nvPr/>
        </p:nvPicPr>
        <p:blipFill>
          <a:blip r:embed="rId3"/>
          <a:stretch/>
        </p:blipFill>
        <p:spPr>
          <a:xfrm>
            <a:off x="7465320" y="4310640"/>
            <a:ext cx="1459800" cy="2194200"/>
          </a:xfrm>
          <a:prstGeom prst="rect">
            <a:avLst/>
          </a:prstGeom>
          <a:ln>
            <a:noFill/>
          </a:ln>
        </p:spPr>
      </p:pic>
      <p:pic>
        <p:nvPicPr>
          <p:cNvPr id="218" name="Picture 10" descr=""/>
          <p:cNvPicPr/>
          <p:nvPr/>
        </p:nvPicPr>
        <p:blipFill>
          <a:blip r:embed="rId4"/>
          <a:stretch/>
        </p:blipFill>
        <p:spPr>
          <a:xfrm>
            <a:off x="6989400" y="2820960"/>
            <a:ext cx="2059920" cy="1373040"/>
          </a:xfrm>
          <a:prstGeom prst="rect">
            <a:avLst/>
          </a:prstGeom>
          <a:ln>
            <a:noFill/>
          </a:ln>
        </p:spPr>
      </p:pic>
      <p:pic>
        <p:nvPicPr>
          <p:cNvPr id="219" name="Picture 11" descr=""/>
          <p:cNvPicPr/>
          <p:nvPr/>
        </p:nvPicPr>
        <p:blipFill>
          <a:blip r:embed="rId5"/>
          <a:stretch/>
        </p:blipFill>
        <p:spPr>
          <a:xfrm>
            <a:off x="236880" y="3054960"/>
            <a:ext cx="1441080" cy="2184840"/>
          </a:xfrm>
          <a:prstGeom prst="rect">
            <a:avLst/>
          </a:prstGeom>
          <a:ln>
            <a:noFill/>
          </a:ln>
        </p:spPr>
      </p:pic>
      <p:pic>
        <p:nvPicPr>
          <p:cNvPr id="220" name="Picture 12" descr=""/>
          <p:cNvPicPr/>
          <p:nvPr/>
        </p:nvPicPr>
        <p:blipFill>
          <a:blip r:embed="rId6"/>
          <a:stretch/>
        </p:blipFill>
        <p:spPr>
          <a:xfrm>
            <a:off x="236880" y="5374080"/>
            <a:ext cx="1441080" cy="1408680"/>
          </a:xfrm>
          <a:prstGeom prst="rect">
            <a:avLst/>
          </a:prstGeom>
          <a:ln>
            <a:noFill/>
          </a:ln>
        </p:spPr>
      </p:pic>
      <p:pic>
        <p:nvPicPr>
          <p:cNvPr id="221" name="Picture 13" descr=""/>
          <p:cNvPicPr/>
          <p:nvPr/>
        </p:nvPicPr>
        <p:blipFill>
          <a:blip r:embed="rId7"/>
          <a:stretch/>
        </p:blipFill>
        <p:spPr>
          <a:xfrm>
            <a:off x="6974640" y="1532160"/>
            <a:ext cx="1996560" cy="1104480"/>
          </a:xfrm>
          <a:prstGeom prst="rect">
            <a:avLst/>
          </a:prstGeom>
          <a:ln>
            <a:noFill/>
          </a:ln>
        </p:spPr>
      </p:pic>
      <p:pic>
        <p:nvPicPr>
          <p:cNvPr id="222" name="Picture 21" descr=""/>
          <p:cNvPicPr/>
          <p:nvPr/>
        </p:nvPicPr>
        <p:blipFill>
          <a:blip r:embed="rId8"/>
          <a:stretch/>
        </p:blipFill>
        <p:spPr>
          <a:xfrm>
            <a:off x="236880" y="1283400"/>
            <a:ext cx="1407240" cy="1704240"/>
          </a:xfrm>
          <a:prstGeom prst="rect">
            <a:avLst/>
          </a:prstGeom>
          <a:ln>
            <a:noFill/>
          </a:ln>
        </p:spPr>
      </p:pic>
      <p:pic>
        <p:nvPicPr>
          <p:cNvPr id="223" name="Picture 16" descr=""/>
          <p:cNvPicPr/>
          <p:nvPr/>
        </p:nvPicPr>
        <p:blipFill>
          <a:blip r:embed="rId9"/>
          <a:stretch/>
        </p:blipFill>
        <p:spPr>
          <a:xfrm>
            <a:off x="6974640" y="100800"/>
            <a:ext cx="1971720" cy="1314360"/>
          </a:xfrm>
          <a:prstGeom prst="rect">
            <a:avLst/>
          </a:prstGeom>
          <a:ln>
            <a:noFill/>
          </a:ln>
        </p:spPr>
      </p:pic>
      <p:pic>
        <p:nvPicPr>
          <p:cNvPr id="224" name="Picture 8" descr=""/>
          <p:cNvPicPr/>
          <p:nvPr/>
        </p:nvPicPr>
        <p:blipFill>
          <a:blip r:embed="rId10"/>
          <a:stretch/>
        </p:blipFill>
        <p:spPr>
          <a:xfrm>
            <a:off x="236880" y="102240"/>
            <a:ext cx="1407240" cy="116856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 descr=""/>
          <p:cNvPicPr/>
          <p:nvPr/>
        </p:nvPicPr>
        <p:blipFill>
          <a:blip r:embed="rId1"/>
          <a:stretch/>
        </p:blipFill>
        <p:spPr>
          <a:xfrm>
            <a:off x="171360" y="361800"/>
            <a:ext cx="8800920" cy="613368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022760" y="2836080"/>
            <a:ext cx="6679440" cy="1441080"/>
          </a:xfrm>
          <a:prstGeom prst="rtTriangle">
            <a:avLst/>
          </a:prstGeom>
          <a:blipFill rotWithShape="0">
            <a:blip r:embed="rId1"/>
            <a:tile/>
          </a:blipFill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7" name="CustomShape 2"/>
          <p:cNvSpPr/>
          <p:nvPr/>
        </p:nvSpPr>
        <p:spPr>
          <a:xfrm rot="10800000">
            <a:off x="7702560" y="4073400"/>
            <a:ext cx="6679440" cy="1441080"/>
          </a:xfrm>
          <a:prstGeom prst="rtTriangle">
            <a:avLst/>
          </a:prstGeom>
          <a:blipFill rotWithShape="0">
            <a:blip r:embed="rId2"/>
            <a:tile/>
          </a:blipFill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8" name="CustomShape 3"/>
          <p:cNvSpPr/>
          <p:nvPr/>
        </p:nvSpPr>
        <p:spPr>
          <a:xfrm>
            <a:off x="1534320" y="4481640"/>
            <a:ext cx="3688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2060"/>
                </a:solidFill>
                <a:latin typeface="Calibri"/>
              </a:rPr>
              <a:t>Interferon-mediated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2518560" y="1945440"/>
            <a:ext cx="4486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2060"/>
                </a:solidFill>
                <a:latin typeface="Calibri"/>
              </a:rPr>
              <a:t>Non-interferon-mediated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1534320" y="3518280"/>
            <a:ext cx="1843920" cy="456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2f2f2"/>
                </a:solidFill>
                <a:latin typeface="Calibri"/>
              </a:rPr>
              <a:t>Phenotype 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4936320" y="2891160"/>
            <a:ext cx="1843920" cy="456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Phenotype B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1"/>
          <p:cNvGrpSpPr/>
          <p:nvPr/>
        </p:nvGrpSpPr>
        <p:grpSpPr>
          <a:xfrm>
            <a:off x="251640" y="2244600"/>
            <a:ext cx="8640720" cy="2368440"/>
            <a:chOff x="251640" y="2244600"/>
            <a:chExt cx="8640720" cy="2368440"/>
          </a:xfrm>
        </p:grpSpPr>
        <p:sp>
          <p:nvSpPr>
            <p:cNvPr id="233" name="CustomShape 2"/>
            <p:cNvSpPr/>
            <p:nvPr/>
          </p:nvSpPr>
          <p:spPr>
            <a:xfrm>
              <a:off x="251640" y="2258640"/>
              <a:ext cx="8640720" cy="2354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4" name="CustomShape 3"/>
            <p:cNvSpPr/>
            <p:nvPr/>
          </p:nvSpPr>
          <p:spPr>
            <a:xfrm>
              <a:off x="251640" y="2244600"/>
              <a:ext cx="8640720" cy="1873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en-US" sz="3600" spc="-1" strike="noStrike">
                  <a:solidFill>
                    <a:srgbClr val="1f497d"/>
                  </a:solidFill>
                  <a:latin typeface="Arial"/>
                  <a:ea typeface="Arial"/>
                </a:rPr>
                <a:t>Nucleic acid driven inflammation</a:t>
              </a:r>
              <a:endParaRPr b="0" lang="en-US" sz="3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en-US" sz="3600" spc="-1" strike="noStrike">
                <a:latin typeface="Arial"/>
              </a:endParaRPr>
            </a:p>
          </p:txBody>
        </p:sp>
      </p:grp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4" descr=""/>
          <p:cNvPicPr/>
          <p:nvPr/>
        </p:nvPicPr>
        <p:blipFill>
          <a:blip r:embed="rId1"/>
          <a:stretch/>
        </p:blipFill>
        <p:spPr>
          <a:xfrm>
            <a:off x="94680" y="288720"/>
            <a:ext cx="4360320" cy="1778400"/>
          </a:xfrm>
          <a:prstGeom prst="rect">
            <a:avLst/>
          </a:prstGeom>
          <a:ln>
            <a:noFill/>
          </a:ln>
        </p:spPr>
      </p:pic>
      <p:pic>
        <p:nvPicPr>
          <p:cNvPr id="236" name="Picture 4" descr=""/>
          <p:cNvPicPr/>
          <p:nvPr/>
        </p:nvPicPr>
        <p:blipFill>
          <a:blip r:embed="rId2"/>
          <a:stretch/>
        </p:blipFill>
        <p:spPr>
          <a:xfrm>
            <a:off x="-14760" y="5100120"/>
            <a:ext cx="5935680" cy="1251000"/>
          </a:xfrm>
          <a:prstGeom prst="rect">
            <a:avLst/>
          </a:prstGeom>
          <a:ln>
            <a:noFill/>
          </a:ln>
        </p:spPr>
      </p:pic>
      <p:pic>
        <p:nvPicPr>
          <p:cNvPr id="237" name="Picture 6" descr=""/>
          <p:cNvPicPr/>
          <p:nvPr/>
        </p:nvPicPr>
        <p:blipFill>
          <a:blip r:embed="rId3"/>
          <a:stretch/>
        </p:blipFill>
        <p:spPr>
          <a:xfrm>
            <a:off x="5591520" y="84960"/>
            <a:ext cx="3552120" cy="2186280"/>
          </a:xfrm>
          <a:prstGeom prst="rect">
            <a:avLst/>
          </a:prstGeom>
          <a:ln>
            <a:noFill/>
          </a:ln>
        </p:spPr>
      </p:pic>
      <p:pic>
        <p:nvPicPr>
          <p:cNvPr id="238" name="Picture 8" descr=""/>
          <p:cNvPicPr/>
          <p:nvPr/>
        </p:nvPicPr>
        <p:blipFill>
          <a:blip r:embed="rId4"/>
          <a:stretch/>
        </p:blipFill>
        <p:spPr>
          <a:xfrm>
            <a:off x="5710680" y="4602600"/>
            <a:ext cx="3432960" cy="174852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9" descr=""/>
          <p:cNvPicPr/>
          <p:nvPr/>
        </p:nvPicPr>
        <p:blipFill>
          <a:blip r:embed="rId1"/>
          <a:stretch/>
        </p:blipFill>
        <p:spPr>
          <a:xfrm>
            <a:off x="5710680" y="4602600"/>
            <a:ext cx="3432960" cy="1748520"/>
          </a:xfrm>
          <a:prstGeom prst="rect">
            <a:avLst/>
          </a:prstGeom>
          <a:ln>
            <a:noFill/>
          </a:ln>
        </p:spPr>
      </p:pic>
      <p:graphicFrame>
        <p:nvGraphicFramePr>
          <p:cNvPr id="240" name="Table 1"/>
          <p:cNvGraphicFramePr/>
          <p:nvPr/>
        </p:nvGraphicFramePr>
        <p:xfrm>
          <a:off x="398880" y="2623320"/>
          <a:ext cx="8346240" cy="1661400"/>
        </p:xfrm>
        <a:graphic>
          <a:graphicData uri="http://schemas.openxmlformats.org/drawingml/2006/table">
            <a:tbl>
              <a:tblPr/>
              <a:tblGrid>
                <a:gridCol w="2188440"/>
                <a:gridCol w="2156040"/>
                <a:gridCol w="2163240"/>
                <a:gridCol w="1838520"/>
              </a:tblGrid>
              <a:tr h="474480"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STING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Necker cohort (N = 16)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Literature (N = 17 published)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Not published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186920">
                <a:tc>
                  <a:txBody>
                    <a:bodyPr lIns="96840" rIns="96840" tIns="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Biologics (number of the patients treated)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7/16 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cytokines: 5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TNFa: 3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IL1: 2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IL6: 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6/17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cytokines: 6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TNFa: 6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IL1: 1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IL6: 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96840" rIns="968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cytokines: 3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TNFa: 2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IL1: 1</a:t>
                      </a:r>
                      <a:endParaRPr b="0" lang="en-US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anti IL6: 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6840" marR="9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pic>
        <p:nvPicPr>
          <p:cNvPr id="241" name="Picture 4" descr=""/>
          <p:cNvPicPr/>
          <p:nvPr/>
        </p:nvPicPr>
        <p:blipFill>
          <a:blip r:embed="rId2"/>
          <a:stretch/>
        </p:blipFill>
        <p:spPr>
          <a:xfrm>
            <a:off x="94680" y="288720"/>
            <a:ext cx="4360320" cy="1778400"/>
          </a:xfrm>
          <a:prstGeom prst="rect">
            <a:avLst/>
          </a:prstGeom>
          <a:ln>
            <a:noFill/>
          </a:ln>
        </p:spPr>
      </p:pic>
      <p:pic>
        <p:nvPicPr>
          <p:cNvPr id="242" name="Picture 4" descr=""/>
          <p:cNvPicPr/>
          <p:nvPr/>
        </p:nvPicPr>
        <p:blipFill>
          <a:blip r:embed="rId3"/>
          <a:stretch/>
        </p:blipFill>
        <p:spPr>
          <a:xfrm>
            <a:off x="-14760" y="5100120"/>
            <a:ext cx="5935680" cy="1251000"/>
          </a:xfrm>
          <a:prstGeom prst="rect">
            <a:avLst/>
          </a:prstGeom>
          <a:ln>
            <a:noFill/>
          </a:ln>
        </p:spPr>
      </p:pic>
      <p:pic>
        <p:nvPicPr>
          <p:cNvPr id="243" name="Picture 6" descr=""/>
          <p:cNvPicPr/>
          <p:nvPr/>
        </p:nvPicPr>
        <p:blipFill>
          <a:blip r:embed="rId4"/>
          <a:stretch/>
        </p:blipFill>
        <p:spPr>
          <a:xfrm>
            <a:off x="5591520" y="84960"/>
            <a:ext cx="3552120" cy="218628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0" y="74880"/>
            <a:ext cx="9143640" cy="23382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5" name="CustomShape 3"/>
          <p:cNvSpPr/>
          <p:nvPr/>
        </p:nvSpPr>
        <p:spPr>
          <a:xfrm>
            <a:off x="-14760" y="4458960"/>
            <a:ext cx="9143640" cy="2338200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"/>
          <p:cNvGrpSpPr/>
          <p:nvPr/>
        </p:nvGrpSpPr>
        <p:grpSpPr>
          <a:xfrm>
            <a:off x="251640" y="2244600"/>
            <a:ext cx="8640720" cy="2368440"/>
            <a:chOff x="251640" y="2244600"/>
            <a:chExt cx="8640720" cy="2368440"/>
          </a:xfrm>
        </p:grpSpPr>
        <p:sp>
          <p:nvSpPr>
            <p:cNvPr id="139" name="CustomShape 2"/>
            <p:cNvSpPr/>
            <p:nvPr/>
          </p:nvSpPr>
          <p:spPr>
            <a:xfrm>
              <a:off x="251640" y="2258640"/>
              <a:ext cx="8640720" cy="2354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3"/>
            <p:cNvSpPr/>
            <p:nvPr/>
          </p:nvSpPr>
          <p:spPr>
            <a:xfrm>
              <a:off x="251640" y="2244600"/>
              <a:ext cx="8640720" cy="2147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endParaRPr b="0" lang="en-US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700" spc="-1" strike="noStrike">
                  <a:solidFill>
                    <a:srgbClr val="1f497d"/>
                  </a:solidFill>
                  <a:latin typeface="Arial"/>
                  <a:ea typeface="Arial"/>
                </a:rPr>
                <a:t>“</a:t>
              </a:r>
              <a:r>
                <a:rPr b="1" i="1" lang="en-US" sz="2700" spc="-1" strike="noStrike">
                  <a:solidFill>
                    <a:srgbClr val="1f497d"/>
                  </a:solidFill>
                  <a:latin typeface="Arial"/>
                  <a:ea typeface="Arial"/>
                </a:rPr>
                <a:t>We’re all mutants, basically. It’s hard to find a wild type.</a:t>
              </a:r>
              <a:r>
                <a:rPr b="1" lang="en-US" sz="2700" spc="-1" strike="noStrike">
                  <a:solidFill>
                    <a:srgbClr val="1f497d"/>
                  </a:solidFill>
                  <a:latin typeface="Arial"/>
                  <a:ea typeface="Arial"/>
                </a:rPr>
                <a:t>”</a:t>
              </a:r>
              <a:endParaRPr b="0" lang="en-US" sz="2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en-US" sz="2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700" spc="-1" strike="noStrike">
                  <a:solidFill>
                    <a:srgbClr val="1f497d"/>
                  </a:solidFill>
                  <a:latin typeface="Arial"/>
                  <a:ea typeface="Arial"/>
                </a:rPr>
                <a:t>Sydney Brenner (2008)</a:t>
              </a:r>
              <a:endParaRPr b="0" lang="en-US" sz="2700" spc="-1" strike="noStrike">
                <a:latin typeface="Arial"/>
              </a:endParaRPr>
            </a:p>
          </p:txBody>
        </p:sp>
      </p:grp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"/>
          <p:cNvPicPr/>
          <p:nvPr/>
        </p:nvPicPr>
        <p:blipFill>
          <a:blip r:embed="rId1"/>
          <a:stretch/>
        </p:blipFill>
        <p:spPr>
          <a:xfrm>
            <a:off x="2198880" y="317520"/>
            <a:ext cx="4745520" cy="622224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3873960" y="4370760"/>
            <a:ext cx="455760" cy="46980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1" descr=""/>
          <p:cNvPicPr/>
          <p:nvPr/>
        </p:nvPicPr>
        <p:blipFill>
          <a:blip r:embed="rId1"/>
          <a:stretch/>
        </p:blipFill>
        <p:spPr>
          <a:xfrm>
            <a:off x="0" y="1589040"/>
            <a:ext cx="9143640" cy="1476000"/>
          </a:xfrm>
          <a:prstGeom prst="rect">
            <a:avLst/>
          </a:prstGeom>
          <a:ln>
            <a:noFill/>
          </a:ln>
        </p:spPr>
      </p:pic>
      <p:pic>
        <p:nvPicPr>
          <p:cNvPr id="249" name="Picture 3" descr=""/>
          <p:cNvPicPr/>
          <p:nvPr/>
        </p:nvPicPr>
        <p:blipFill>
          <a:blip r:embed="rId2"/>
          <a:stretch/>
        </p:blipFill>
        <p:spPr>
          <a:xfrm>
            <a:off x="0" y="3918960"/>
            <a:ext cx="9143640" cy="141768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1" descr=""/>
          <p:cNvPicPr/>
          <p:nvPr/>
        </p:nvPicPr>
        <p:blipFill>
          <a:blip r:embed="rId1"/>
          <a:stretch/>
        </p:blipFill>
        <p:spPr>
          <a:xfrm>
            <a:off x="0" y="444600"/>
            <a:ext cx="9143640" cy="596628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3979440" y="6276600"/>
            <a:ext cx="11851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90"/>
                </a:solidFill>
                <a:latin typeface="Calibri"/>
              </a:rPr>
              <a:t>TREX1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7278120" y="6502680"/>
            <a:ext cx="1916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Calibri"/>
              </a:rPr>
              <a:t>Bénédicte Neven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 1" descr=""/>
          <p:cNvPicPr/>
          <p:nvPr/>
        </p:nvPicPr>
        <p:blipFill>
          <a:blip r:embed="rId1"/>
          <a:stretch/>
        </p:blipFill>
        <p:spPr>
          <a:xfrm>
            <a:off x="379440" y="324000"/>
            <a:ext cx="4063680" cy="3047760"/>
          </a:xfrm>
          <a:prstGeom prst="rect">
            <a:avLst/>
          </a:prstGeom>
          <a:ln w="9360">
            <a:noFill/>
          </a:ln>
        </p:spPr>
      </p:pic>
      <p:pic>
        <p:nvPicPr>
          <p:cNvPr id="254" name="Image 3" descr=""/>
          <p:cNvPicPr/>
          <p:nvPr/>
        </p:nvPicPr>
        <p:blipFill>
          <a:blip r:embed="rId2"/>
          <a:stretch/>
        </p:blipFill>
        <p:spPr>
          <a:xfrm>
            <a:off x="4773600" y="324000"/>
            <a:ext cx="4063680" cy="3047760"/>
          </a:xfrm>
          <a:prstGeom prst="rect">
            <a:avLst/>
          </a:prstGeom>
          <a:ln w="9360"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4403880" y="1560600"/>
            <a:ext cx="437040" cy="364680"/>
          </a:xfrm>
          <a:prstGeom prst="rect">
            <a:avLst/>
          </a:prstGeom>
          <a:solidFill>
            <a:schemeClr val="tx2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eece1"/>
                </a:solidFill>
                <a:latin typeface="Calibri"/>
              </a:rPr>
              <a:t>D0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56" name="Image 2" descr=""/>
          <p:cNvPicPr/>
          <p:nvPr/>
        </p:nvPicPr>
        <p:blipFill>
          <a:blip r:embed="rId3"/>
          <a:stretch/>
        </p:blipFill>
        <p:spPr>
          <a:xfrm>
            <a:off x="379440" y="3524400"/>
            <a:ext cx="4063680" cy="3047760"/>
          </a:xfrm>
          <a:prstGeom prst="rect">
            <a:avLst/>
          </a:prstGeom>
          <a:ln w="9360">
            <a:noFill/>
          </a:ln>
        </p:spPr>
      </p:pic>
      <p:pic>
        <p:nvPicPr>
          <p:cNvPr id="257" name="Image 3" descr=""/>
          <p:cNvPicPr/>
          <p:nvPr/>
        </p:nvPicPr>
        <p:blipFill>
          <a:blip r:embed="rId4"/>
          <a:stretch/>
        </p:blipFill>
        <p:spPr>
          <a:xfrm>
            <a:off x="4773600" y="3524400"/>
            <a:ext cx="4063680" cy="3047760"/>
          </a:xfrm>
          <a:prstGeom prst="rect">
            <a:avLst/>
          </a:prstGeom>
          <a:ln w="9360"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4276800" y="4687920"/>
            <a:ext cx="665640" cy="364680"/>
          </a:xfrm>
          <a:prstGeom prst="rect">
            <a:avLst/>
          </a:prstGeom>
          <a:solidFill>
            <a:schemeClr val="tx2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eece1"/>
                </a:solidFill>
                <a:latin typeface="Calibri"/>
              </a:rPr>
              <a:t>M2.5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52280" y="3524400"/>
            <a:ext cx="8855640" cy="304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 1" descr=""/>
          <p:cNvPicPr/>
          <p:nvPr/>
        </p:nvPicPr>
        <p:blipFill>
          <a:blip r:embed="rId1"/>
          <a:stretch/>
        </p:blipFill>
        <p:spPr>
          <a:xfrm>
            <a:off x="379440" y="324000"/>
            <a:ext cx="4063680" cy="3047760"/>
          </a:xfrm>
          <a:prstGeom prst="rect">
            <a:avLst/>
          </a:prstGeom>
          <a:ln w="9360">
            <a:noFill/>
          </a:ln>
        </p:spPr>
      </p:pic>
      <p:pic>
        <p:nvPicPr>
          <p:cNvPr id="261" name="Image 3" descr=""/>
          <p:cNvPicPr/>
          <p:nvPr/>
        </p:nvPicPr>
        <p:blipFill>
          <a:blip r:embed="rId2"/>
          <a:stretch/>
        </p:blipFill>
        <p:spPr>
          <a:xfrm>
            <a:off x="4773600" y="324000"/>
            <a:ext cx="4063680" cy="3047760"/>
          </a:xfrm>
          <a:prstGeom prst="rect">
            <a:avLst/>
          </a:prstGeom>
          <a:ln w="9360"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4403880" y="1560600"/>
            <a:ext cx="437040" cy="364680"/>
          </a:xfrm>
          <a:prstGeom prst="rect">
            <a:avLst/>
          </a:prstGeom>
          <a:solidFill>
            <a:schemeClr val="tx2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eece1"/>
                </a:solidFill>
                <a:latin typeface="Calibri"/>
              </a:rPr>
              <a:t>D0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3" name="Image 2" descr=""/>
          <p:cNvPicPr/>
          <p:nvPr/>
        </p:nvPicPr>
        <p:blipFill>
          <a:blip r:embed="rId3"/>
          <a:stretch/>
        </p:blipFill>
        <p:spPr>
          <a:xfrm>
            <a:off x="379440" y="3524400"/>
            <a:ext cx="4063680" cy="3047760"/>
          </a:xfrm>
          <a:prstGeom prst="rect">
            <a:avLst/>
          </a:prstGeom>
          <a:ln w="9360">
            <a:noFill/>
          </a:ln>
        </p:spPr>
      </p:pic>
      <p:pic>
        <p:nvPicPr>
          <p:cNvPr id="264" name="Image 3" descr=""/>
          <p:cNvPicPr/>
          <p:nvPr/>
        </p:nvPicPr>
        <p:blipFill>
          <a:blip r:embed="rId4"/>
          <a:stretch/>
        </p:blipFill>
        <p:spPr>
          <a:xfrm>
            <a:off x="4773600" y="3524400"/>
            <a:ext cx="4063680" cy="3047760"/>
          </a:xfrm>
          <a:prstGeom prst="rect">
            <a:avLst/>
          </a:prstGeom>
          <a:ln w="9360"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4276800" y="4687920"/>
            <a:ext cx="665640" cy="364680"/>
          </a:xfrm>
          <a:prstGeom prst="rect">
            <a:avLst/>
          </a:prstGeom>
          <a:solidFill>
            <a:schemeClr val="tx2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eece1"/>
                </a:solidFill>
                <a:latin typeface="Calibri"/>
              </a:rPr>
              <a:t>M2.5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624240" y="219240"/>
            <a:ext cx="4699800" cy="2647800"/>
          </a:xfrm>
          <a:prstGeom prst="rect">
            <a:avLst/>
          </a:prstGeom>
          <a:ln>
            <a:noFill/>
          </a:ln>
        </p:spPr>
      </p:pic>
      <p:pic>
        <p:nvPicPr>
          <p:cNvPr id="267" name="Picture 2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5765400" y="698040"/>
            <a:ext cx="2882160" cy="5115960"/>
          </a:xfrm>
          <a:prstGeom prst="rect">
            <a:avLst/>
          </a:prstGeom>
          <a:ln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624240" y="3640320"/>
            <a:ext cx="4351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Arial"/>
              </a:rPr>
              <a:t>February 2016 (5 months of treatment)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4791960" y="6488640"/>
            <a:ext cx="4351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Arial"/>
              </a:rPr>
              <a:t>August 2016 (11 months of treatment)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25425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8" dur="22283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9" restart="whenNotActive" nodeType="interactiveSeq" fill="hold"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4" restart="whenNotActive" nodeType="interactiveSeq" fill="hold"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1" descr=""/>
          <p:cNvPicPr/>
          <p:nvPr/>
        </p:nvPicPr>
        <p:blipFill>
          <a:blip r:embed="rId1"/>
          <a:stretch/>
        </p:blipFill>
        <p:spPr>
          <a:xfrm>
            <a:off x="0" y="1045800"/>
            <a:ext cx="9143640" cy="3362400"/>
          </a:xfrm>
          <a:prstGeom prst="rect">
            <a:avLst/>
          </a:prstGeom>
          <a:ln>
            <a:noFill/>
          </a:ln>
        </p:spPr>
      </p:pic>
      <p:pic>
        <p:nvPicPr>
          <p:cNvPr id="271" name="Picture 2" descr=""/>
          <p:cNvPicPr/>
          <p:nvPr/>
        </p:nvPicPr>
        <p:blipFill>
          <a:blip r:embed="rId2"/>
          <a:stretch/>
        </p:blipFill>
        <p:spPr>
          <a:xfrm>
            <a:off x="5418720" y="5308560"/>
            <a:ext cx="3606480" cy="365040"/>
          </a:xfrm>
          <a:prstGeom prst="rect">
            <a:avLst/>
          </a:prstGeom>
          <a:ln>
            <a:noFill/>
          </a:ln>
        </p:spPr>
      </p:pic>
      <p:pic>
        <p:nvPicPr>
          <p:cNvPr id="272" name="Picture 3" descr=""/>
          <p:cNvPicPr/>
          <p:nvPr/>
        </p:nvPicPr>
        <p:blipFill>
          <a:blip r:embed="rId3"/>
          <a:stretch/>
        </p:blipFill>
        <p:spPr>
          <a:xfrm>
            <a:off x="5418720" y="5784120"/>
            <a:ext cx="3724920" cy="78948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1"/>
          <p:cNvGrpSpPr/>
          <p:nvPr/>
        </p:nvGrpSpPr>
        <p:grpSpPr>
          <a:xfrm>
            <a:off x="931320" y="520200"/>
            <a:ext cx="7496640" cy="1204920"/>
            <a:chOff x="931320" y="520200"/>
            <a:chExt cx="7496640" cy="1204920"/>
          </a:xfrm>
        </p:grpSpPr>
        <p:sp>
          <p:nvSpPr>
            <p:cNvPr id="274" name="CustomShape 2"/>
            <p:cNvSpPr/>
            <p:nvPr/>
          </p:nvSpPr>
          <p:spPr>
            <a:xfrm>
              <a:off x="1045800" y="520200"/>
              <a:ext cx="7382160" cy="11750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5" name="CustomShape 3"/>
            <p:cNvSpPr/>
            <p:nvPr/>
          </p:nvSpPr>
          <p:spPr>
            <a:xfrm>
              <a:off x="931320" y="537480"/>
              <a:ext cx="7496640" cy="1187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i="1" lang="en-US" sz="2400" spc="-1" strike="noStrike">
                  <a:solidFill>
                    <a:srgbClr val="1f497d"/>
                  </a:solidFill>
                  <a:latin typeface="Arial"/>
                </a:rPr>
                <a:t>The conceptual distinction between self and non-self breaks down when considering endogenous retroelements</a:t>
              </a:r>
              <a:endParaRPr b="0" lang="en-US" sz="2400" spc="-1" strike="noStrike">
                <a:latin typeface="Arial"/>
              </a:endParaRPr>
            </a:p>
          </p:txBody>
        </p:sp>
      </p:grpSp>
      <p:grpSp>
        <p:nvGrpSpPr>
          <p:cNvPr id="276" name="Group 4"/>
          <p:cNvGrpSpPr/>
          <p:nvPr/>
        </p:nvGrpSpPr>
        <p:grpSpPr>
          <a:xfrm>
            <a:off x="2480040" y="1842120"/>
            <a:ext cx="4183560" cy="4418640"/>
            <a:chOff x="2480040" y="1842120"/>
            <a:chExt cx="4183560" cy="4418640"/>
          </a:xfrm>
        </p:grpSpPr>
        <p:sp>
          <p:nvSpPr>
            <p:cNvPr id="277" name="CustomShape 5"/>
            <p:cNvSpPr/>
            <p:nvPr/>
          </p:nvSpPr>
          <p:spPr>
            <a:xfrm>
              <a:off x="2881440" y="1842120"/>
              <a:ext cx="378216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2400" spc="-1" strike="noStrike">
                  <a:solidFill>
                    <a:srgbClr val="c0504d"/>
                  </a:solidFill>
                  <a:latin typeface="Arial"/>
                  <a:ea typeface="ＭＳ Ｐゴシック"/>
                </a:rPr>
                <a:t>HUMAN GENOME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278" name="CustomShape 6"/>
            <p:cNvSpPr/>
            <p:nvPr/>
          </p:nvSpPr>
          <p:spPr>
            <a:xfrm>
              <a:off x="3480120" y="5363280"/>
              <a:ext cx="274320" cy="2743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CustomShape 7"/>
            <p:cNvSpPr/>
            <p:nvPr/>
          </p:nvSpPr>
          <p:spPr>
            <a:xfrm>
              <a:off x="3480120" y="5982120"/>
              <a:ext cx="274320" cy="275760"/>
            </a:xfrm>
            <a:prstGeom prst="rect">
              <a:avLst/>
            </a:prstGeom>
            <a:solidFill>
              <a:srgbClr val="c65042"/>
            </a:solidFill>
            <a:ln w="9360">
              <a:solidFill>
                <a:schemeClr val="accent2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CustomShape 8"/>
            <p:cNvSpPr/>
            <p:nvPr/>
          </p:nvSpPr>
          <p:spPr>
            <a:xfrm>
              <a:off x="3731760" y="5329440"/>
              <a:ext cx="1168920" cy="318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500" spc="-1" strike="noStrike">
                  <a:solidFill>
                    <a:srgbClr val="c0504d"/>
                  </a:solidFill>
                  <a:latin typeface="Arial"/>
                  <a:ea typeface="ＭＳ Ｐゴシック"/>
                </a:rPr>
                <a:t>Genes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281" name="CustomShape 9"/>
            <p:cNvSpPr/>
            <p:nvPr/>
          </p:nvSpPr>
          <p:spPr>
            <a:xfrm>
              <a:off x="3731760" y="5942160"/>
              <a:ext cx="1568160" cy="318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500" spc="-1" strike="noStrike">
                  <a:solidFill>
                    <a:srgbClr val="c0504d"/>
                  </a:solidFill>
                  <a:latin typeface="Arial"/>
                  <a:ea typeface="ＭＳ Ｐゴシック"/>
                </a:rPr>
                <a:t>Non-coding</a:t>
              </a:r>
              <a:endParaRPr b="0" lang="en-US" sz="1500" spc="-1" strike="noStrike">
                <a:latin typeface="Arial"/>
              </a:endParaRPr>
            </a:p>
          </p:txBody>
        </p:sp>
      </p:grpSp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2476440" y="2286000"/>
            <a:ext cx="4178160" cy="280656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 descr=""/>
          <p:cNvPicPr/>
          <p:nvPr/>
        </p:nvPicPr>
        <p:blipFill>
          <a:blip r:embed="rId1"/>
          <a:stretch/>
        </p:blipFill>
        <p:spPr>
          <a:xfrm>
            <a:off x="0" y="1368360"/>
            <a:ext cx="9143640" cy="412092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1" descr=""/>
          <p:cNvPicPr/>
          <p:nvPr/>
        </p:nvPicPr>
        <p:blipFill>
          <a:blip r:embed="rId1"/>
          <a:stretch/>
        </p:blipFill>
        <p:spPr>
          <a:xfrm>
            <a:off x="1143000" y="263520"/>
            <a:ext cx="6857640" cy="2427480"/>
          </a:xfrm>
          <a:prstGeom prst="rect">
            <a:avLst/>
          </a:prstGeom>
          <a:ln>
            <a:noFill/>
          </a:ln>
        </p:spPr>
      </p:pic>
      <p:pic>
        <p:nvPicPr>
          <p:cNvPr id="285" name="Picture 2" descr=""/>
          <p:cNvPicPr/>
          <p:nvPr/>
        </p:nvPicPr>
        <p:blipFill>
          <a:blip r:embed="rId2"/>
          <a:stretch/>
        </p:blipFill>
        <p:spPr>
          <a:xfrm>
            <a:off x="2528280" y="2784960"/>
            <a:ext cx="4087440" cy="40726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779360" y="3948480"/>
            <a:ext cx="1481400" cy="35712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2730960" y="983880"/>
            <a:ext cx="3681360" cy="493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TextShape 3"/>
          <p:cNvSpPr txBox="1"/>
          <p:nvPr/>
        </p:nvSpPr>
        <p:spPr>
          <a:xfrm>
            <a:off x="3029400" y="1003320"/>
            <a:ext cx="3231720" cy="483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1" i="1" lang="en-US" sz="3000" spc="-1" strike="noStrike">
                <a:solidFill>
                  <a:srgbClr val="1f497d"/>
                </a:solidFill>
                <a:latin typeface="Calibri"/>
                <a:ea typeface="Arial"/>
              </a:rPr>
              <a:t>Self versus non-self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2804400" y="1512000"/>
            <a:ext cx="184320" cy="2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5" name="Group 5"/>
          <p:cNvGrpSpPr/>
          <p:nvPr/>
        </p:nvGrpSpPr>
        <p:grpSpPr>
          <a:xfrm>
            <a:off x="2657880" y="1665360"/>
            <a:ext cx="3827880" cy="2853360"/>
            <a:chOff x="2657880" y="1665360"/>
            <a:chExt cx="3827880" cy="2853360"/>
          </a:xfrm>
        </p:grpSpPr>
        <p:sp>
          <p:nvSpPr>
            <p:cNvPr id="146" name="CustomShape 6"/>
            <p:cNvSpPr/>
            <p:nvPr/>
          </p:nvSpPr>
          <p:spPr>
            <a:xfrm>
              <a:off x="2657880" y="1665360"/>
              <a:ext cx="3827880" cy="28533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lumMod val="20000"/>
                    <a:lumOff val="80000"/>
                  </a:schemeClr>
                </a:gs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/>
            </a:gradFill>
            <a:ln w="19080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7" name="CustomShape 7"/>
            <p:cNvSpPr/>
            <p:nvPr/>
          </p:nvSpPr>
          <p:spPr>
            <a:xfrm>
              <a:off x="3367080" y="3951000"/>
              <a:ext cx="1244160" cy="35388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000000"/>
                  </a:solidFill>
                  <a:latin typeface="Calibri"/>
                </a:rPr>
                <a:t>Antiviral activity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148" name="CustomShape 8"/>
            <p:cNvSpPr/>
            <p:nvPr/>
          </p:nvSpPr>
          <p:spPr>
            <a:xfrm>
              <a:off x="3778560" y="2845080"/>
              <a:ext cx="1621440" cy="3398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en-US" sz="1500" spc="-1" strike="noStrike">
                  <a:solidFill>
                    <a:srgbClr val="000000"/>
                  </a:solidFill>
                  <a:latin typeface="Calibri"/>
                </a:rPr>
                <a:t>Type I interferon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149" name="CustomShape 9"/>
            <p:cNvSpPr/>
            <p:nvPr/>
          </p:nvSpPr>
          <p:spPr>
            <a:xfrm>
              <a:off x="3367080" y="1860840"/>
              <a:ext cx="699480" cy="3888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b0f0"/>
                </a:gs>
              </a:gsLst>
              <a:lin ang="0"/>
            </a:gradFill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en-US" sz="1020" spc="-1" strike="noStrike">
                  <a:solidFill>
                    <a:srgbClr val="000000"/>
                  </a:solidFill>
                  <a:latin typeface="Calibri"/>
                </a:rPr>
                <a:t>DNA</a:t>
              </a:r>
              <a:endParaRPr b="0" lang="en-US" sz="1020" spc="-1" strike="noStrike">
                <a:latin typeface="Arial"/>
              </a:endParaRPr>
            </a:p>
          </p:txBody>
        </p:sp>
        <p:sp>
          <p:nvSpPr>
            <p:cNvPr id="150" name="CustomShape 10"/>
            <p:cNvSpPr/>
            <p:nvPr/>
          </p:nvSpPr>
          <p:spPr>
            <a:xfrm>
              <a:off x="5163480" y="1858320"/>
              <a:ext cx="673560" cy="3909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703ad"/>
                </a:gs>
                <a:gs pos="0">
                  <a:schemeClr val="bg1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0"/>
            </a:gra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en-US" sz="1020" spc="-1" strike="noStrike">
                  <a:solidFill>
                    <a:srgbClr val="000000"/>
                  </a:solidFill>
                  <a:latin typeface="Calibri"/>
                </a:rPr>
                <a:t>RNA</a:t>
              </a:r>
              <a:endParaRPr b="0" lang="en-US" sz="1020" spc="-1" strike="noStrike">
                <a:latin typeface="Arial"/>
              </a:endParaRPr>
            </a:p>
          </p:txBody>
        </p:sp>
        <p:sp>
          <p:nvSpPr>
            <p:cNvPr id="151" name="CustomShape 11"/>
            <p:cNvSpPr/>
            <p:nvPr/>
          </p:nvSpPr>
          <p:spPr>
            <a:xfrm flipH="1">
              <a:off x="4975560" y="2297160"/>
              <a:ext cx="440280" cy="547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CustomShape 12"/>
            <p:cNvSpPr/>
            <p:nvPr/>
          </p:nvSpPr>
          <p:spPr>
            <a:xfrm flipH="1">
              <a:off x="4066920" y="3268800"/>
              <a:ext cx="504720" cy="662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CustomShape 13"/>
            <p:cNvSpPr/>
            <p:nvPr/>
          </p:nvSpPr>
          <p:spPr>
            <a:xfrm>
              <a:off x="2920320" y="1810800"/>
              <a:ext cx="184320" cy="247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14"/>
            <p:cNvSpPr/>
            <p:nvPr/>
          </p:nvSpPr>
          <p:spPr>
            <a:xfrm>
              <a:off x="3907440" y="2297160"/>
              <a:ext cx="412920" cy="547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5" name="CustomShape 15"/>
            <p:cNvSpPr/>
            <p:nvPr/>
          </p:nvSpPr>
          <p:spPr>
            <a:xfrm>
              <a:off x="4611600" y="3255840"/>
              <a:ext cx="583920" cy="675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round/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56" name="Group 16"/>
          <p:cNvGrpSpPr/>
          <p:nvPr/>
        </p:nvGrpSpPr>
        <p:grpSpPr>
          <a:xfrm>
            <a:off x="402120" y="1860480"/>
            <a:ext cx="1941480" cy="2461320"/>
            <a:chOff x="402120" y="1860480"/>
            <a:chExt cx="1941480" cy="2461320"/>
          </a:xfrm>
        </p:grpSpPr>
        <p:grpSp>
          <p:nvGrpSpPr>
            <p:cNvPr id="157" name="Group 17"/>
            <p:cNvGrpSpPr/>
            <p:nvPr/>
          </p:nvGrpSpPr>
          <p:grpSpPr>
            <a:xfrm>
              <a:off x="402120" y="1860480"/>
              <a:ext cx="1941480" cy="2236320"/>
              <a:chOff x="402120" y="1860480"/>
              <a:chExt cx="1941480" cy="2236320"/>
            </a:xfrm>
          </p:grpSpPr>
          <p:pic>
            <p:nvPicPr>
              <p:cNvPr id="158" name="Imagem 5" descr=""/>
              <p:cNvPicPr/>
              <p:nvPr/>
            </p:nvPicPr>
            <p:blipFill>
              <a:blip r:embed="rId1"/>
              <a:stretch/>
            </p:blipFill>
            <p:spPr>
              <a:xfrm>
                <a:off x="755280" y="1972800"/>
                <a:ext cx="1420560" cy="1991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9" name="CustomShape 18"/>
              <p:cNvSpPr/>
              <p:nvPr/>
            </p:nvSpPr>
            <p:spPr>
              <a:xfrm>
                <a:off x="521640" y="1860480"/>
                <a:ext cx="1821960" cy="43848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60" name="CustomShape 19"/>
              <p:cNvSpPr/>
              <p:nvPr/>
            </p:nvSpPr>
            <p:spPr>
              <a:xfrm>
                <a:off x="402120" y="3658320"/>
                <a:ext cx="1821960" cy="43848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61" name="CustomShape 20"/>
            <p:cNvSpPr/>
            <p:nvPr/>
          </p:nvSpPr>
          <p:spPr>
            <a:xfrm>
              <a:off x="755280" y="3591360"/>
              <a:ext cx="1358640" cy="730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en-US" sz="2100" spc="-1" strike="noStrike">
                  <a:solidFill>
                    <a:srgbClr val="1f497d"/>
                  </a:solidFill>
                  <a:latin typeface="Calibri"/>
                </a:rPr>
                <a:t>Infection</a:t>
              </a:r>
              <a:endParaRPr b="0" lang="en-US" sz="21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100" spc="-1" strike="noStrike">
                  <a:solidFill>
                    <a:srgbClr val="1f497d"/>
                  </a:solidFill>
                  <a:latin typeface="Calibri"/>
                </a:rPr>
                <a:t>(Zika)</a:t>
              </a:r>
              <a:endParaRPr b="0" lang="en-US" sz="2100" spc="-1" strike="noStrike">
                <a:latin typeface="Arial"/>
              </a:endParaRPr>
            </a:p>
          </p:txBody>
        </p:sp>
      </p:grpSp>
      <p:grpSp>
        <p:nvGrpSpPr>
          <p:cNvPr id="162" name="Group 21"/>
          <p:cNvGrpSpPr/>
          <p:nvPr/>
        </p:nvGrpSpPr>
        <p:grpSpPr>
          <a:xfrm>
            <a:off x="6967800" y="2260440"/>
            <a:ext cx="1483200" cy="2070000"/>
            <a:chOff x="6967800" y="2260440"/>
            <a:chExt cx="1483200" cy="2070000"/>
          </a:xfrm>
        </p:grpSpPr>
        <p:pic>
          <p:nvPicPr>
            <p:cNvPr id="163" name="Picture 9" descr=""/>
            <p:cNvPicPr/>
            <p:nvPr/>
          </p:nvPicPr>
          <p:blipFill>
            <a:blip r:embed="rId2"/>
            <a:stretch/>
          </p:blipFill>
          <p:spPr>
            <a:xfrm>
              <a:off x="7179840" y="2260440"/>
              <a:ext cx="1108080" cy="134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" name="CustomShape 22"/>
            <p:cNvSpPr/>
            <p:nvPr/>
          </p:nvSpPr>
          <p:spPr>
            <a:xfrm>
              <a:off x="6967800" y="3600000"/>
              <a:ext cx="1483200" cy="730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en-US" sz="2100" spc="-1" strike="noStrike">
                  <a:solidFill>
                    <a:srgbClr val="1f497d"/>
                  </a:solidFill>
                  <a:latin typeface="Calibri"/>
                </a:rPr>
                <a:t>Mendelian</a:t>
              </a:r>
              <a:endParaRPr b="0" lang="en-US" sz="21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100" spc="-1" strike="noStrike">
                  <a:solidFill>
                    <a:srgbClr val="1f497d"/>
                  </a:solidFill>
                  <a:latin typeface="Calibri"/>
                </a:rPr>
                <a:t>(AGS)</a:t>
              </a:r>
              <a:endParaRPr b="0" lang="en-US" sz="2100" spc="-1" strike="noStrike">
                <a:latin typeface="Arial"/>
              </a:endParaRPr>
            </a:p>
          </p:txBody>
        </p:sp>
      </p:grpSp>
      <p:pic>
        <p:nvPicPr>
          <p:cNvPr id="165" name="Picture 25" descr=""/>
          <p:cNvPicPr/>
          <p:nvPr/>
        </p:nvPicPr>
        <p:blipFill>
          <a:blip r:embed="rId3"/>
          <a:stretch/>
        </p:blipFill>
        <p:spPr>
          <a:xfrm>
            <a:off x="2549880" y="4759560"/>
            <a:ext cx="4158360" cy="1240920"/>
          </a:xfrm>
          <a:prstGeom prst="rect">
            <a:avLst/>
          </a:prstGeom>
          <a:ln>
            <a:noFill/>
          </a:ln>
        </p:spPr>
      </p:pic>
      <p:sp>
        <p:nvSpPr>
          <p:cNvPr id="166" name="CustomShape 23"/>
          <p:cNvSpPr/>
          <p:nvPr/>
        </p:nvSpPr>
        <p:spPr>
          <a:xfrm>
            <a:off x="4770360" y="3948120"/>
            <a:ext cx="1348920" cy="330120"/>
          </a:xfrm>
          <a:prstGeom prst="roundRect">
            <a:avLst>
              <a:gd name="adj" fmla="val 257"/>
            </a:avLst>
          </a:prstGeom>
          <a:solidFill>
            <a:srgbClr val="ff0000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</a:rPr>
              <a:t>Autoinflammation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1" descr=""/>
          <p:cNvPicPr/>
          <p:nvPr/>
        </p:nvPicPr>
        <p:blipFill>
          <a:blip r:embed="rId1"/>
          <a:stretch/>
        </p:blipFill>
        <p:spPr>
          <a:xfrm>
            <a:off x="221760" y="1239480"/>
            <a:ext cx="8700480" cy="437868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" descr=""/>
          <p:cNvPicPr/>
          <p:nvPr/>
        </p:nvPicPr>
        <p:blipFill>
          <a:blip r:embed="rId1"/>
          <a:stretch/>
        </p:blipFill>
        <p:spPr>
          <a:xfrm>
            <a:off x="0" y="-65520"/>
            <a:ext cx="9143640" cy="697572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52920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9" name="CustomShape 2"/>
          <p:cNvSpPr/>
          <p:nvPr/>
        </p:nvSpPr>
        <p:spPr>
          <a:xfrm>
            <a:off x="3962520" y="633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0" name="CustomShape 3"/>
          <p:cNvSpPr/>
          <p:nvPr/>
        </p:nvSpPr>
        <p:spPr>
          <a:xfrm>
            <a:off x="7493040" y="33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1" name="CustomShape 4"/>
          <p:cNvSpPr/>
          <p:nvPr/>
        </p:nvSpPr>
        <p:spPr>
          <a:xfrm>
            <a:off x="7509960" y="2391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2" name="CustomShape 5"/>
          <p:cNvSpPr/>
          <p:nvPr/>
        </p:nvSpPr>
        <p:spPr>
          <a:xfrm>
            <a:off x="4034520" y="236232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3" name="CustomShape 6"/>
          <p:cNvSpPr/>
          <p:nvPr/>
        </p:nvSpPr>
        <p:spPr>
          <a:xfrm>
            <a:off x="478440" y="2404440"/>
            <a:ext cx="138816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4" name="CustomShape 7"/>
          <p:cNvSpPr/>
          <p:nvPr/>
        </p:nvSpPr>
        <p:spPr>
          <a:xfrm>
            <a:off x="529200" y="4732920"/>
            <a:ext cx="1337400" cy="18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5" name="CustomShape 8"/>
          <p:cNvSpPr/>
          <p:nvPr/>
        </p:nvSpPr>
        <p:spPr>
          <a:xfrm>
            <a:off x="4021560" y="4754160"/>
            <a:ext cx="118080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6" name="CustomShape 9"/>
          <p:cNvSpPr/>
          <p:nvPr/>
        </p:nvSpPr>
        <p:spPr>
          <a:xfrm>
            <a:off x="7493040" y="472860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1" descr=""/>
          <p:cNvPicPr/>
          <p:nvPr/>
        </p:nvPicPr>
        <p:blipFill>
          <a:blip r:embed="rId1"/>
          <a:stretch/>
        </p:blipFill>
        <p:spPr>
          <a:xfrm>
            <a:off x="0" y="-65520"/>
            <a:ext cx="9143640" cy="697572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4021560" y="4754160"/>
            <a:ext cx="132480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9" name="CustomShape 2"/>
          <p:cNvSpPr/>
          <p:nvPr/>
        </p:nvSpPr>
        <p:spPr>
          <a:xfrm>
            <a:off x="7539480" y="478800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0" name="CustomShape 3"/>
          <p:cNvSpPr/>
          <p:nvPr/>
        </p:nvSpPr>
        <p:spPr>
          <a:xfrm>
            <a:off x="469800" y="4737240"/>
            <a:ext cx="12823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1" name="CustomShape 4"/>
          <p:cNvSpPr/>
          <p:nvPr/>
        </p:nvSpPr>
        <p:spPr>
          <a:xfrm>
            <a:off x="410760" y="2404440"/>
            <a:ext cx="13417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2" name="CustomShape 5"/>
          <p:cNvSpPr/>
          <p:nvPr/>
        </p:nvSpPr>
        <p:spPr>
          <a:xfrm>
            <a:off x="404712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3" name="CustomShape 6"/>
          <p:cNvSpPr/>
          <p:nvPr/>
        </p:nvSpPr>
        <p:spPr>
          <a:xfrm>
            <a:off x="753948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4" name="CustomShape 7"/>
          <p:cNvSpPr/>
          <p:nvPr/>
        </p:nvSpPr>
        <p:spPr>
          <a:xfrm>
            <a:off x="7539480" y="33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5" name="CustomShape 8"/>
          <p:cNvSpPr/>
          <p:nvPr/>
        </p:nvSpPr>
        <p:spPr>
          <a:xfrm>
            <a:off x="402156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6" name="CustomShape 9"/>
          <p:cNvSpPr/>
          <p:nvPr/>
        </p:nvSpPr>
        <p:spPr>
          <a:xfrm>
            <a:off x="46980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1" descr=""/>
          <p:cNvPicPr/>
          <p:nvPr/>
        </p:nvPicPr>
        <p:blipFill>
          <a:blip r:embed="rId1"/>
          <a:stretch/>
        </p:blipFill>
        <p:spPr>
          <a:xfrm>
            <a:off x="0" y="-65520"/>
            <a:ext cx="9143640" cy="697572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4021560" y="4754160"/>
            <a:ext cx="132480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9" name="CustomShape 2"/>
          <p:cNvSpPr/>
          <p:nvPr/>
        </p:nvSpPr>
        <p:spPr>
          <a:xfrm>
            <a:off x="7539480" y="478800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0" name="CustomShape 3"/>
          <p:cNvSpPr/>
          <p:nvPr/>
        </p:nvSpPr>
        <p:spPr>
          <a:xfrm>
            <a:off x="469800" y="4737240"/>
            <a:ext cx="12823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1" name="CustomShape 4"/>
          <p:cNvSpPr/>
          <p:nvPr/>
        </p:nvSpPr>
        <p:spPr>
          <a:xfrm>
            <a:off x="410760" y="2404440"/>
            <a:ext cx="13417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2" name="CustomShape 5"/>
          <p:cNvSpPr/>
          <p:nvPr/>
        </p:nvSpPr>
        <p:spPr>
          <a:xfrm>
            <a:off x="404712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3" name="CustomShape 6"/>
          <p:cNvSpPr/>
          <p:nvPr/>
        </p:nvSpPr>
        <p:spPr>
          <a:xfrm>
            <a:off x="753948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4" name="CustomShape 7"/>
          <p:cNvSpPr/>
          <p:nvPr/>
        </p:nvSpPr>
        <p:spPr>
          <a:xfrm>
            <a:off x="7539480" y="33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5" name="CustomShape 8"/>
          <p:cNvSpPr/>
          <p:nvPr/>
        </p:nvSpPr>
        <p:spPr>
          <a:xfrm>
            <a:off x="402156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6" name="CustomShape 9"/>
          <p:cNvSpPr/>
          <p:nvPr/>
        </p:nvSpPr>
        <p:spPr>
          <a:xfrm>
            <a:off x="46980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7" name="CustomShape 10"/>
          <p:cNvSpPr/>
          <p:nvPr/>
        </p:nvSpPr>
        <p:spPr>
          <a:xfrm>
            <a:off x="1308240" y="102456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8" name="CustomShape 11"/>
          <p:cNvSpPr/>
          <p:nvPr/>
        </p:nvSpPr>
        <p:spPr>
          <a:xfrm>
            <a:off x="5007960" y="60948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9" name="CustomShape 12"/>
          <p:cNvSpPr/>
          <p:nvPr/>
        </p:nvSpPr>
        <p:spPr>
          <a:xfrm>
            <a:off x="4813200" y="350532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0" name="CustomShape 13"/>
          <p:cNvSpPr/>
          <p:nvPr/>
        </p:nvSpPr>
        <p:spPr>
          <a:xfrm>
            <a:off x="8250840" y="344592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1" name="CustomShape 14"/>
          <p:cNvSpPr/>
          <p:nvPr/>
        </p:nvSpPr>
        <p:spPr>
          <a:xfrm>
            <a:off x="1475280" y="338652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2" name="CustomShape 15"/>
          <p:cNvSpPr/>
          <p:nvPr/>
        </p:nvSpPr>
        <p:spPr>
          <a:xfrm>
            <a:off x="1217160" y="568944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3" name="CustomShape 16"/>
          <p:cNvSpPr/>
          <p:nvPr/>
        </p:nvSpPr>
        <p:spPr>
          <a:xfrm>
            <a:off x="4580640" y="540180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4" name="CustomShape 17"/>
          <p:cNvSpPr/>
          <p:nvPr/>
        </p:nvSpPr>
        <p:spPr>
          <a:xfrm>
            <a:off x="8034840" y="5655600"/>
            <a:ext cx="207000" cy="18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" descr=""/>
          <p:cNvPicPr/>
          <p:nvPr/>
        </p:nvPicPr>
        <p:blipFill>
          <a:blip r:embed="rId1"/>
          <a:stretch/>
        </p:blipFill>
        <p:spPr>
          <a:xfrm>
            <a:off x="0" y="-65520"/>
            <a:ext cx="9143640" cy="6975720"/>
          </a:xfrm>
          <a:prstGeom prst="rect">
            <a:avLst/>
          </a:prstGeom>
          <a:ln>
            <a:noFill/>
          </a:ln>
        </p:spPr>
      </p:pic>
      <p:sp>
        <p:nvSpPr>
          <p:cNvPr id="326" name="CustomShape 1"/>
          <p:cNvSpPr/>
          <p:nvPr/>
        </p:nvSpPr>
        <p:spPr>
          <a:xfrm>
            <a:off x="4021560" y="4754160"/>
            <a:ext cx="132480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7" name="CustomShape 2"/>
          <p:cNvSpPr/>
          <p:nvPr/>
        </p:nvSpPr>
        <p:spPr>
          <a:xfrm>
            <a:off x="7539480" y="478800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8" name="CustomShape 3"/>
          <p:cNvSpPr/>
          <p:nvPr/>
        </p:nvSpPr>
        <p:spPr>
          <a:xfrm>
            <a:off x="469800" y="4737240"/>
            <a:ext cx="12823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9" name="CustomShape 4"/>
          <p:cNvSpPr/>
          <p:nvPr/>
        </p:nvSpPr>
        <p:spPr>
          <a:xfrm>
            <a:off x="410760" y="2404440"/>
            <a:ext cx="13417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0" name="CustomShape 5"/>
          <p:cNvSpPr/>
          <p:nvPr/>
        </p:nvSpPr>
        <p:spPr>
          <a:xfrm>
            <a:off x="404712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1" name="CustomShape 6"/>
          <p:cNvSpPr/>
          <p:nvPr/>
        </p:nvSpPr>
        <p:spPr>
          <a:xfrm>
            <a:off x="753948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2" name="CustomShape 7"/>
          <p:cNvSpPr/>
          <p:nvPr/>
        </p:nvSpPr>
        <p:spPr>
          <a:xfrm>
            <a:off x="7539480" y="33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3" name="CustomShape 8"/>
          <p:cNvSpPr/>
          <p:nvPr/>
        </p:nvSpPr>
        <p:spPr>
          <a:xfrm>
            <a:off x="402156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4" name="CustomShape 9"/>
          <p:cNvSpPr/>
          <p:nvPr/>
        </p:nvSpPr>
        <p:spPr>
          <a:xfrm>
            <a:off x="46980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5" name="CustomShape 10"/>
          <p:cNvSpPr/>
          <p:nvPr/>
        </p:nvSpPr>
        <p:spPr>
          <a:xfrm>
            <a:off x="1308240" y="102456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6" name="CustomShape 11"/>
          <p:cNvSpPr/>
          <p:nvPr/>
        </p:nvSpPr>
        <p:spPr>
          <a:xfrm>
            <a:off x="4813200" y="350532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7" name="CustomShape 12"/>
          <p:cNvSpPr/>
          <p:nvPr/>
        </p:nvSpPr>
        <p:spPr>
          <a:xfrm>
            <a:off x="8250840" y="344592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8" name="CustomShape 13"/>
          <p:cNvSpPr/>
          <p:nvPr/>
        </p:nvSpPr>
        <p:spPr>
          <a:xfrm>
            <a:off x="1475280" y="338652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9" name="CustomShape 14"/>
          <p:cNvSpPr/>
          <p:nvPr/>
        </p:nvSpPr>
        <p:spPr>
          <a:xfrm>
            <a:off x="1217160" y="568944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0" name="CustomShape 15"/>
          <p:cNvSpPr/>
          <p:nvPr/>
        </p:nvSpPr>
        <p:spPr>
          <a:xfrm>
            <a:off x="8034840" y="5655600"/>
            <a:ext cx="207000" cy="185760"/>
          </a:xfrm>
          <a:prstGeom prst="ellipse">
            <a:avLst/>
          </a:prstGeom>
          <a:noFill/>
          <a:ln w="38160">
            <a:solidFill>
              <a:srgbClr val="3366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1" name="CustomShape 16"/>
          <p:cNvSpPr/>
          <p:nvPr/>
        </p:nvSpPr>
        <p:spPr>
          <a:xfrm>
            <a:off x="1007640" y="21168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7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2" name="CustomShape 17"/>
          <p:cNvSpPr/>
          <p:nvPr/>
        </p:nvSpPr>
        <p:spPr>
          <a:xfrm>
            <a:off x="1007640" y="256536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6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3" name="CustomShape 18"/>
          <p:cNvSpPr/>
          <p:nvPr/>
        </p:nvSpPr>
        <p:spPr>
          <a:xfrm>
            <a:off x="4586760" y="256536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7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4" name="CustomShape 19"/>
          <p:cNvSpPr/>
          <p:nvPr/>
        </p:nvSpPr>
        <p:spPr>
          <a:xfrm>
            <a:off x="8041320" y="256536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6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5" name="CustomShape 20"/>
          <p:cNvSpPr/>
          <p:nvPr/>
        </p:nvSpPr>
        <p:spPr>
          <a:xfrm>
            <a:off x="8041320" y="479484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4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46" name="CustomShape 21"/>
          <p:cNvSpPr/>
          <p:nvPr/>
        </p:nvSpPr>
        <p:spPr>
          <a:xfrm>
            <a:off x="1007640" y="4794840"/>
            <a:ext cx="2091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000"/>
                </a:solidFill>
                <a:latin typeface="Calibri"/>
              </a:rPr>
              <a:t>7</a:t>
            </a:r>
            <a:endParaRPr b="0" lang="en-US" sz="1400" spc="-1" strike="noStrike"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1" descr=""/>
          <p:cNvPicPr/>
          <p:nvPr/>
        </p:nvPicPr>
        <p:blipFill>
          <a:blip r:embed="rId1"/>
          <a:stretch/>
        </p:blipFill>
        <p:spPr>
          <a:xfrm>
            <a:off x="0" y="-65520"/>
            <a:ext cx="9143640" cy="6975720"/>
          </a:xfrm>
          <a:prstGeom prst="rect">
            <a:avLst/>
          </a:prstGeom>
          <a:ln>
            <a:noFill/>
          </a:ln>
        </p:spPr>
      </p:pic>
      <p:sp>
        <p:nvSpPr>
          <p:cNvPr id="348" name="CustomShape 1"/>
          <p:cNvSpPr/>
          <p:nvPr/>
        </p:nvSpPr>
        <p:spPr>
          <a:xfrm>
            <a:off x="4021560" y="4754160"/>
            <a:ext cx="132480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49" name="CustomShape 2"/>
          <p:cNvSpPr/>
          <p:nvPr/>
        </p:nvSpPr>
        <p:spPr>
          <a:xfrm>
            <a:off x="7539480" y="478800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0" name="CustomShape 3"/>
          <p:cNvSpPr/>
          <p:nvPr/>
        </p:nvSpPr>
        <p:spPr>
          <a:xfrm>
            <a:off x="469800" y="4737240"/>
            <a:ext cx="12823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1" name="CustomShape 4"/>
          <p:cNvSpPr/>
          <p:nvPr/>
        </p:nvSpPr>
        <p:spPr>
          <a:xfrm>
            <a:off x="410760" y="2404440"/>
            <a:ext cx="134172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2" name="CustomShape 5"/>
          <p:cNvSpPr/>
          <p:nvPr/>
        </p:nvSpPr>
        <p:spPr>
          <a:xfrm>
            <a:off x="404712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3" name="CustomShape 6"/>
          <p:cNvSpPr/>
          <p:nvPr/>
        </p:nvSpPr>
        <p:spPr>
          <a:xfrm>
            <a:off x="7539480" y="236628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4" name="CustomShape 7"/>
          <p:cNvSpPr/>
          <p:nvPr/>
        </p:nvSpPr>
        <p:spPr>
          <a:xfrm>
            <a:off x="7539480" y="3384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5" name="CustomShape 8"/>
          <p:cNvSpPr/>
          <p:nvPr/>
        </p:nvSpPr>
        <p:spPr>
          <a:xfrm>
            <a:off x="402156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6" name="CustomShape 9"/>
          <p:cNvSpPr/>
          <p:nvPr/>
        </p:nvSpPr>
        <p:spPr>
          <a:xfrm>
            <a:off x="469800" y="50760"/>
            <a:ext cx="1142640" cy="16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7" name="CustomShape 10"/>
          <p:cNvSpPr/>
          <p:nvPr/>
        </p:nvSpPr>
        <p:spPr>
          <a:xfrm>
            <a:off x="4813200" y="3505320"/>
            <a:ext cx="207000" cy="185760"/>
          </a:xfrm>
          <a:prstGeom prst="ellipse">
            <a:avLst/>
          </a:prstGeom>
          <a:noFill/>
          <a:ln w="38160">
            <a:solidFill>
              <a:srgbClr val="008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8" name="CustomShape 11"/>
          <p:cNvSpPr/>
          <p:nvPr/>
        </p:nvSpPr>
        <p:spPr>
          <a:xfrm>
            <a:off x="8250840" y="3445920"/>
            <a:ext cx="207000" cy="185760"/>
          </a:xfrm>
          <a:prstGeom prst="ellipse">
            <a:avLst/>
          </a:prstGeom>
          <a:noFill/>
          <a:ln w="38160">
            <a:solidFill>
              <a:srgbClr val="008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60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  <p:sp>
        <p:nvSpPr>
          <p:cNvPr id="361" name="CustomShape 1"/>
          <p:cNvSpPr/>
          <p:nvPr/>
        </p:nvSpPr>
        <p:spPr>
          <a:xfrm>
            <a:off x="4329000" y="0"/>
            <a:ext cx="481464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2" name="CustomShape 2"/>
          <p:cNvSpPr/>
          <p:nvPr/>
        </p:nvSpPr>
        <p:spPr>
          <a:xfrm>
            <a:off x="173160" y="3425400"/>
            <a:ext cx="4424760" cy="3432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64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  <p:sp>
        <p:nvSpPr>
          <p:cNvPr id="365" name="CustomShape 1"/>
          <p:cNvSpPr/>
          <p:nvPr/>
        </p:nvSpPr>
        <p:spPr>
          <a:xfrm>
            <a:off x="173160" y="3425400"/>
            <a:ext cx="8970480" cy="3432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67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4598280" y="3425400"/>
            <a:ext cx="4424760" cy="3432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70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31640" y="2274840"/>
            <a:ext cx="828000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1f497d"/>
                </a:solidFill>
                <a:latin typeface="Arial"/>
                <a:ea typeface="ＭＳ Ｐゴシック"/>
              </a:rPr>
              <a:t>Insights into antiviral signalling, self / non-self discrimination and the basis of ‘complex’ autoinflammatory / autoimmune disease states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72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  <p:sp>
        <p:nvSpPr>
          <p:cNvPr id="373" name="CustomShape 1"/>
          <p:cNvSpPr/>
          <p:nvPr/>
        </p:nvSpPr>
        <p:spPr>
          <a:xfrm>
            <a:off x="1388520" y="338760"/>
            <a:ext cx="1506600" cy="10663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4" name="CustomShape 2"/>
          <p:cNvSpPr/>
          <p:nvPr/>
        </p:nvSpPr>
        <p:spPr>
          <a:xfrm>
            <a:off x="1388520" y="4402800"/>
            <a:ext cx="1506600" cy="6940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5" name="CustomShape 3"/>
          <p:cNvSpPr/>
          <p:nvPr/>
        </p:nvSpPr>
        <p:spPr>
          <a:xfrm>
            <a:off x="5604840" y="4402800"/>
            <a:ext cx="1506600" cy="6940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6" name="CustomShape 4"/>
          <p:cNvSpPr/>
          <p:nvPr/>
        </p:nvSpPr>
        <p:spPr>
          <a:xfrm>
            <a:off x="5604840" y="338760"/>
            <a:ext cx="1506600" cy="12358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1" descr=""/>
          <p:cNvPicPr/>
          <p:nvPr/>
        </p:nvPicPr>
        <p:blipFill>
          <a:blip r:embed="rId1"/>
          <a:stretch/>
        </p:blipFill>
        <p:spPr>
          <a:xfrm>
            <a:off x="711720" y="0"/>
            <a:ext cx="7544160" cy="3425040"/>
          </a:xfrm>
          <a:prstGeom prst="rect">
            <a:avLst/>
          </a:prstGeom>
          <a:ln>
            <a:noFill/>
          </a:ln>
        </p:spPr>
      </p:pic>
      <p:pic>
        <p:nvPicPr>
          <p:cNvPr id="378" name="Picture 2" descr=""/>
          <p:cNvPicPr/>
          <p:nvPr/>
        </p:nvPicPr>
        <p:blipFill>
          <a:blip r:embed="rId2"/>
          <a:stretch/>
        </p:blipFill>
        <p:spPr>
          <a:xfrm>
            <a:off x="711720" y="3542760"/>
            <a:ext cx="7544160" cy="3314880"/>
          </a:xfrm>
          <a:prstGeom prst="rect">
            <a:avLst/>
          </a:prstGeom>
          <a:ln>
            <a:noFill/>
          </a:ln>
        </p:spPr>
      </p:pic>
      <p:sp>
        <p:nvSpPr>
          <p:cNvPr id="379" name="CustomShape 1"/>
          <p:cNvSpPr/>
          <p:nvPr/>
        </p:nvSpPr>
        <p:spPr>
          <a:xfrm>
            <a:off x="1388520" y="338760"/>
            <a:ext cx="1506600" cy="10663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0" name="CustomShape 2"/>
          <p:cNvSpPr/>
          <p:nvPr/>
        </p:nvSpPr>
        <p:spPr>
          <a:xfrm>
            <a:off x="1388520" y="4402800"/>
            <a:ext cx="1506600" cy="6940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1" name="CustomShape 3"/>
          <p:cNvSpPr/>
          <p:nvPr/>
        </p:nvSpPr>
        <p:spPr>
          <a:xfrm>
            <a:off x="5604840" y="4402800"/>
            <a:ext cx="1506600" cy="6940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2" name="CustomShape 4"/>
          <p:cNvSpPr/>
          <p:nvPr/>
        </p:nvSpPr>
        <p:spPr>
          <a:xfrm>
            <a:off x="5604840" y="338760"/>
            <a:ext cx="1506600" cy="123588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3" name="CustomShape 5"/>
          <p:cNvSpPr/>
          <p:nvPr/>
        </p:nvSpPr>
        <p:spPr>
          <a:xfrm>
            <a:off x="2472120" y="1176840"/>
            <a:ext cx="1286640" cy="56700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4" name="CustomShape 6"/>
          <p:cNvSpPr/>
          <p:nvPr/>
        </p:nvSpPr>
        <p:spPr>
          <a:xfrm>
            <a:off x="2489040" y="4952880"/>
            <a:ext cx="795600" cy="47556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5" name="CustomShape 7"/>
          <p:cNvSpPr/>
          <p:nvPr/>
        </p:nvSpPr>
        <p:spPr>
          <a:xfrm>
            <a:off x="6671880" y="4673520"/>
            <a:ext cx="1252800" cy="83772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6" name="CustomShape 8"/>
          <p:cNvSpPr/>
          <p:nvPr/>
        </p:nvSpPr>
        <p:spPr>
          <a:xfrm>
            <a:off x="6477120" y="1405440"/>
            <a:ext cx="1176480" cy="55008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2" descr=""/>
          <p:cNvPicPr/>
          <p:nvPr/>
        </p:nvPicPr>
        <p:blipFill>
          <a:blip r:embed="rId1"/>
          <a:stretch/>
        </p:blipFill>
        <p:spPr>
          <a:xfrm>
            <a:off x="210600" y="362160"/>
            <a:ext cx="8722440" cy="6133320"/>
          </a:xfrm>
          <a:prstGeom prst="rect">
            <a:avLst/>
          </a:prstGeom>
          <a:ln>
            <a:noFill/>
          </a:ln>
        </p:spPr>
      </p:pic>
      <p:sp>
        <p:nvSpPr>
          <p:cNvPr id="388" name="CustomShape 1"/>
          <p:cNvSpPr/>
          <p:nvPr/>
        </p:nvSpPr>
        <p:spPr>
          <a:xfrm>
            <a:off x="6771960" y="6502680"/>
            <a:ext cx="2464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Rice et al. NEJM 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in press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"/>
          <p:cNvPicPr/>
          <p:nvPr/>
        </p:nvPicPr>
        <p:blipFill>
          <a:blip r:embed="rId1">
            <a:lum bright="70000" contrast="-70000"/>
          </a:blip>
          <a:stretch/>
        </p:blipFill>
        <p:spPr>
          <a:xfrm>
            <a:off x="2413080" y="1004760"/>
            <a:ext cx="4317480" cy="5524200"/>
          </a:xfrm>
          <a:prstGeom prst="rect">
            <a:avLst/>
          </a:prstGeom>
          <a:ln>
            <a:noFill/>
          </a:ln>
        </p:spPr>
      </p:pic>
      <p:pic>
        <p:nvPicPr>
          <p:cNvPr id="390" name="Picture 10" descr=""/>
          <p:cNvPicPr/>
          <p:nvPr/>
        </p:nvPicPr>
        <p:blipFill>
          <a:blip r:embed="rId2"/>
          <a:stretch/>
        </p:blipFill>
        <p:spPr>
          <a:xfrm>
            <a:off x="2438280" y="5273640"/>
            <a:ext cx="4266720" cy="534600"/>
          </a:xfrm>
          <a:prstGeom prst="rect">
            <a:avLst/>
          </a:prstGeom>
          <a:ln>
            <a:noFill/>
          </a:ln>
        </p:spPr>
      </p:pic>
      <p:pic>
        <p:nvPicPr>
          <p:cNvPr id="391" name="Picture 11" descr=""/>
          <p:cNvPicPr/>
          <p:nvPr/>
        </p:nvPicPr>
        <p:blipFill>
          <a:blip r:embed="rId3"/>
          <a:stretch/>
        </p:blipFill>
        <p:spPr>
          <a:xfrm>
            <a:off x="7373880" y="4427640"/>
            <a:ext cx="1560240" cy="1269720"/>
          </a:xfrm>
          <a:prstGeom prst="rect">
            <a:avLst/>
          </a:prstGeom>
          <a:ln>
            <a:noFill/>
          </a:ln>
        </p:spPr>
      </p:pic>
      <p:pic>
        <p:nvPicPr>
          <p:cNvPr id="392" name="Picture 12" descr=""/>
          <p:cNvPicPr/>
          <p:nvPr/>
        </p:nvPicPr>
        <p:blipFill>
          <a:blip r:embed="rId4"/>
          <a:stretch/>
        </p:blipFill>
        <p:spPr>
          <a:xfrm>
            <a:off x="7496280" y="5675400"/>
            <a:ext cx="1402920" cy="953640"/>
          </a:xfrm>
          <a:prstGeom prst="rect">
            <a:avLst/>
          </a:prstGeom>
          <a:ln>
            <a:noFill/>
          </a:ln>
        </p:spPr>
      </p:pic>
      <p:pic>
        <p:nvPicPr>
          <p:cNvPr id="393" name="Picture 1" descr=""/>
          <p:cNvPicPr/>
          <p:nvPr/>
        </p:nvPicPr>
        <p:blipFill>
          <a:blip r:embed="rId5"/>
          <a:stretch/>
        </p:blipFill>
        <p:spPr>
          <a:xfrm>
            <a:off x="5175360" y="314280"/>
            <a:ext cx="1676160" cy="1191960"/>
          </a:xfrm>
          <a:prstGeom prst="rect">
            <a:avLst/>
          </a:prstGeom>
          <a:ln>
            <a:noFill/>
          </a:ln>
        </p:spPr>
      </p:pic>
      <p:pic>
        <p:nvPicPr>
          <p:cNvPr id="394" name="Picture 18" descr=""/>
          <p:cNvPicPr/>
          <p:nvPr/>
        </p:nvPicPr>
        <p:blipFill>
          <a:blip r:embed="rId6"/>
          <a:stretch/>
        </p:blipFill>
        <p:spPr>
          <a:xfrm>
            <a:off x="6661800" y="0"/>
            <a:ext cx="2481840" cy="866520"/>
          </a:xfrm>
          <a:prstGeom prst="rect">
            <a:avLst/>
          </a:prstGeom>
          <a:ln>
            <a:noFill/>
          </a:ln>
        </p:spPr>
      </p:pic>
      <p:sp>
        <p:nvSpPr>
          <p:cNvPr id="395" name="CustomShape 1"/>
          <p:cNvSpPr/>
          <p:nvPr/>
        </p:nvSpPr>
        <p:spPr>
          <a:xfrm>
            <a:off x="6233400" y="1839960"/>
            <a:ext cx="266544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Manchester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Gillian Rice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Leeds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John Livingston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Institut Pasteur, Paris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Darragh Duffy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Vincent Bondet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611280" y="1839960"/>
            <a:ext cx="562212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Edinburgh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Carolina Uggenti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Marine Depp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Institut Imagine, Paris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Marie-Louise Frémond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Luis Sebra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	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Isabelle Melki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Hôpital Necker, Paris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Brigitte Bader-Meunier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Bénédicte Neven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Stéphane Blanche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97" name="CustomShape 3"/>
          <p:cNvSpPr/>
          <p:nvPr/>
        </p:nvSpPr>
        <p:spPr>
          <a:xfrm>
            <a:off x="2260440" y="6130800"/>
            <a:ext cx="46231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latin typeface="Times New Roman"/>
                <a:ea typeface="ＭＳ Ｐゴシック"/>
              </a:rPr>
              <a:t>All collaborating physicians and patients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398" name="Group 4"/>
          <p:cNvGrpSpPr/>
          <p:nvPr/>
        </p:nvGrpSpPr>
        <p:grpSpPr>
          <a:xfrm>
            <a:off x="40680" y="-14400"/>
            <a:ext cx="4732560" cy="1737720"/>
            <a:chOff x="40680" y="-14400"/>
            <a:chExt cx="4732560" cy="1737720"/>
          </a:xfrm>
        </p:grpSpPr>
        <p:pic>
          <p:nvPicPr>
            <p:cNvPr id="399" name="Picture 13" descr=""/>
            <p:cNvPicPr/>
            <p:nvPr/>
          </p:nvPicPr>
          <p:blipFill>
            <a:blip r:embed="rId7"/>
            <a:stretch/>
          </p:blipFill>
          <p:spPr>
            <a:xfrm>
              <a:off x="40680" y="-14400"/>
              <a:ext cx="4732560" cy="173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0" name="CustomShape 5"/>
            <p:cNvSpPr/>
            <p:nvPr/>
          </p:nvSpPr>
          <p:spPr>
            <a:xfrm>
              <a:off x="3219120" y="29880"/>
              <a:ext cx="1554120" cy="31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40320" y="189360"/>
            <a:ext cx="7121520" cy="2222280"/>
            <a:chOff x="40320" y="189360"/>
            <a:chExt cx="7121520" cy="2222280"/>
          </a:xfrm>
        </p:grpSpPr>
        <p:pic>
          <p:nvPicPr>
            <p:cNvPr id="169" name="Picture 2" descr=""/>
            <p:cNvPicPr/>
            <p:nvPr/>
          </p:nvPicPr>
          <p:blipFill>
            <a:blip r:embed="rId1"/>
            <a:stretch/>
          </p:blipFill>
          <p:spPr>
            <a:xfrm>
              <a:off x="40320" y="189360"/>
              <a:ext cx="7121520" cy="1935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4" descr=""/>
            <p:cNvPicPr/>
            <p:nvPr/>
          </p:nvPicPr>
          <p:blipFill>
            <a:blip r:embed="rId2"/>
            <a:stretch/>
          </p:blipFill>
          <p:spPr>
            <a:xfrm>
              <a:off x="2790000" y="2125080"/>
              <a:ext cx="4371480" cy="2865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1" name="Group 2"/>
          <p:cNvGrpSpPr/>
          <p:nvPr/>
        </p:nvGrpSpPr>
        <p:grpSpPr>
          <a:xfrm>
            <a:off x="574920" y="2562480"/>
            <a:ext cx="3724560" cy="2208960"/>
            <a:chOff x="574920" y="2562480"/>
            <a:chExt cx="3724560" cy="2208960"/>
          </a:xfrm>
        </p:grpSpPr>
        <p:pic>
          <p:nvPicPr>
            <p:cNvPr id="172" name="Picture 7" descr=""/>
            <p:cNvPicPr/>
            <p:nvPr/>
          </p:nvPicPr>
          <p:blipFill>
            <a:blip r:embed="rId3"/>
            <a:stretch/>
          </p:blipFill>
          <p:spPr>
            <a:xfrm>
              <a:off x="591840" y="2761560"/>
              <a:ext cx="3707640" cy="2009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9" descr=""/>
            <p:cNvPicPr/>
            <p:nvPr/>
          </p:nvPicPr>
          <p:blipFill>
            <a:blip r:embed="rId4"/>
            <a:stretch/>
          </p:blipFill>
          <p:spPr>
            <a:xfrm>
              <a:off x="574920" y="2562480"/>
              <a:ext cx="3100320" cy="1987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4" name="Picture 12" descr=""/>
          <p:cNvPicPr/>
          <p:nvPr/>
        </p:nvPicPr>
        <p:blipFill>
          <a:blip r:embed="rId5"/>
          <a:stretch/>
        </p:blipFill>
        <p:spPr>
          <a:xfrm>
            <a:off x="3866400" y="5446440"/>
            <a:ext cx="5277240" cy="1035720"/>
          </a:xfrm>
          <a:prstGeom prst="rect">
            <a:avLst/>
          </a:prstGeom>
          <a:ln>
            <a:noFill/>
          </a:ln>
        </p:spPr>
      </p:pic>
      <p:pic>
        <p:nvPicPr>
          <p:cNvPr id="175" name="Picture 13" descr=""/>
          <p:cNvPicPr/>
          <p:nvPr/>
        </p:nvPicPr>
        <p:blipFill>
          <a:blip r:embed="rId6"/>
          <a:stretch/>
        </p:blipFill>
        <p:spPr>
          <a:xfrm>
            <a:off x="5470560" y="2621160"/>
            <a:ext cx="2598480" cy="2328480"/>
          </a:xfrm>
          <a:prstGeom prst="rect">
            <a:avLst/>
          </a:prstGeom>
          <a:ln>
            <a:noFill/>
          </a:ln>
        </p:spPr>
      </p:pic>
      <p:pic>
        <p:nvPicPr>
          <p:cNvPr id="176" name="Picture 3" descr=""/>
          <p:cNvPicPr/>
          <p:nvPr/>
        </p:nvPicPr>
        <p:blipFill>
          <a:blip r:embed="rId7"/>
          <a:stretch/>
        </p:blipFill>
        <p:spPr>
          <a:xfrm>
            <a:off x="23760" y="4922640"/>
            <a:ext cx="3717720" cy="162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" descr=""/>
          <p:cNvPicPr/>
          <p:nvPr/>
        </p:nvPicPr>
        <p:blipFill>
          <a:blip r:embed="rId1"/>
          <a:stretch/>
        </p:blipFill>
        <p:spPr>
          <a:xfrm>
            <a:off x="0" y="19080"/>
            <a:ext cx="9083160" cy="3730680"/>
          </a:xfrm>
          <a:prstGeom prst="rect">
            <a:avLst/>
          </a:prstGeom>
          <a:ln>
            <a:noFill/>
          </a:ln>
        </p:spPr>
      </p:pic>
      <p:pic>
        <p:nvPicPr>
          <p:cNvPr id="178" name="Picture 1" descr=""/>
          <p:cNvPicPr/>
          <p:nvPr/>
        </p:nvPicPr>
        <p:blipFill>
          <a:blip r:embed="rId2"/>
          <a:stretch/>
        </p:blipFill>
        <p:spPr>
          <a:xfrm>
            <a:off x="0" y="5118120"/>
            <a:ext cx="9143640" cy="1546920"/>
          </a:xfrm>
          <a:prstGeom prst="rect">
            <a:avLst/>
          </a:prstGeom>
          <a:ln>
            <a:noFill/>
          </a:ln>
        </p:spPr>
      </p:pic>
      <p:pic>
        <p:nvPicPr>
          <p:cNvPr id="179" name="Picture 4" descr=""/>
          <p:cNvPicPr/>
          <p:nvPr/>
        </p:nvPicPr>
        <p:blipFill>
          <a:blip r:embed="rId3"/>
          <a:stretch/>
        </p:blipFill>
        <p:spPr>
          <a:xfrm>
            <a:off x="5921280" y="4323600"/>
            <a:ext cx="3161880" cy="54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1239120" y="264960"/>
            <a:ext cx="6532920" cy="1989720"/>
          </a:xfrm>
          <a:prstGeom prst="rect">
            <a:avLst/>
          </a:prstGeom>
          <a:ln>
            <a:noFill/>
          </a:ln>
        </p:spPr>
      </p:pic>
      <p:pic>
        <p:nvPicPr>
          <p:cNvPr id="181" name="Picture 4" descr=""/>
          <p:cNvPicPr/>
          <p:nvPr/>
        </p:nvPicPr>
        <p:blipFill>
          <a:blip r:embed="rId2"/>
          <a:stretch/>
        </p:blipFill>
        <p:spPr>
          <a:xfrm>
            <a:off x="1146600" y="2675160"/>
            <a:ext cx="6717960" cy="1986480"/>
          </a:xfrm>
          <a:prstGeom prst="rect">
            <a:avLst/>
          </a:prstGeom>
          <a:ln>
            <a:noFill/>
          </a:ln>
        </p:spPr>
      </p:pic>
      <p:pic>
        <p:nvPicPr>
          <p:cNvPr id="182" name="Picture 6" descr=""/>
          <p:cNvPicPr/>
          <p:nvPr/>
        </p:nvPicPr>
        <p:blipFill>
          <a:blip r:embed="rId3"/>
          <a:stretch/>
        </p:blipFill>
        <p:spPr>
          <a:xfrm>
            <a:off x="1126440" y="5043240"/>
            <a:ext cx="6758280" cy="15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95360" y="1409400"/>
            <a:ext cx="8152920" cy="753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1" lang="en-US" sz="3600" spc="-1" strike="noStrike">
                <a:solidFill>
                  <a:srgbClr val="1f497d"/>
                </a:solidFill>
                <a:latin typeface="Arial"/>
                <a:ea typeface="ＭＳ Ｐゴシック"/>
              </a:rPr>
              <a:t>Human type I interferonopathies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431640" y="3075120"/>
            <a:ext cx="828000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en-US" sz="3600" spc="-1" strike="noStrike">
                <a:solidFill>
                  <a:srgbClr val="1f497d"/>
                </a:solidFill>
                <a:latin typeface="Arial"/>
                <a:ea typeface="ＭＳ Ｐゴシック"/>
              </a:rPr>
              <a:t>Monogenic disorders in which an upregulation of a type I interferon response may be directly relevant to disease pathogenesis 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95360" y="1409400"/>
            <a:ext cx="8152920" cy="753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b="1" lang="en-US" sz="3600" spc="-1" strike="noStrike">
                <a:solidFill>
                  <a:srgbClr val="1f497d"/>
                </a:solidFill>
                <a:latin typeface="Arial"/>
                <a:ea typeface="ＭＳ Ｐゴシック"/>
              </a:rPr>
              <a:t>Human type I interferonopathies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431640" y="3075120"/>
            <a:ext cx="8280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1f497d"/>
                </a:solidFill>
                <a:latin typeface="Arial"/>
                <a:ea typeface="ＭＳ Ｐゴシック"/>
              </a:rPr>
              <a:t>An hypothesis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6140</TotalTime>
  <Application>LibreOffice/6.0.6.2$Linux_X86_64 LibreOffice_project/00$Build-2</Application>
  <Words>311</Words>
  <Paragraphs>128</Paragraphs>
  <Company>University of Manchester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2011-11-09T06:35:28Z</dcterms:created>
  <dc:creator>Yanick Crow</dc:creator>
  <dc:description/>
  <dc:language>en-GB</dc:language>
  <cp:lastModifiedBy>Microsoft Office User</cp:lastModifiedBy>
  <cp:lastPrinted>2018-03-10T05:40:18Z</cp:lastPrinted>
  <dcterms:modified xsi:type="dcterms:W3CDTF">2018-10-02T09:26:44Z</dcterms:modified>
  <cp:revision>628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Company">
    <vt:lpwstr>University of Manchester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2</vt:i4>
  </property>
  <property fmtid="{D5CDD505-2E9C-101B-9397-08002B2CF9AE}" pid="8" name="Notes">
    <vt:i4>9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43</vt:i4>
  </property>
</Properties>
</file>